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D8DB3-39CB-4607-B83C-2FAAF43B35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0E71F6-3D07-4085-88A8-B96BD4629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A5FB5B-3F81-4B19-99FB-51778F218023}"/>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5" name="Footer Placeholder 4">
            <a:extLst>
              <a:ext uri="{FF2B5EF4-FFF2-40B4-BE49-F238E27FC236}">
                <a16:creationId xmlns:a16="http://schemas.microsoft.com/office/drawing/2014/main" id="{70C8AA3C-7955-4432-9BD4-8BC0B84219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9469BC-2CD3-4444-8E4B-230498F021AA}"/>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1831222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A2C34-6C6F-45AB-BF20-69E9DF7F7C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99EB6C-CC7C-47CD-AC6E-621392A027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6936D5-C415-4B4A-9B7F-C0E3B828F4B0}"/>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5" name="Footer Placeholder 4">
            <a:extLst>
              <a:ext uri="{FF2B5EF4-FFF2-40B4-BE49-F238E27FC236}">
                <a16:creationId xmlns:a16="http://schemas.microsoft.com/office/drawing/2014/main" id="{E936E657-7EB4-465F-B1B0-75159981FE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67EEC6-A78E-4CC5-BDA9-2288F706BFB1}"/>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3117134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9DB04E-78C5-4070-B716-00123FEBEC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A88AE57-DE27-4A1D-B93C-5427ED17BD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D44A54-E824-44BD-83A7-98D24FC449EF}"/>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5" name="Footer Placeholder 4">
            <a:extLst>
              <a:ext uri="{FF2B5EF4-FFF2-40B4-BE49-F238E27FC236}">
                <a16:creationId xmlns:a16="http://schemas.microsoft.com/office/drawing/2014/main" id="{ED82C533-A0F5-427A-A71F-089F7ACA62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713893-2DDF-412E-9291-1F33A3E6C952}"/>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3617108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EAD2E-F4CA-47C8-82E4-C3BE02E512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F590ED3-3F82-4C0D-BD84-5975FCC2A8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BC8F00-625D-40AA-AEAA-A1AB95B944D0}"/>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5" name="Footer Placeholder 4">
            <a:extLst>
              <a:ext uri="{FF2B5EF4-FFF2-40B4-BE49-F238E27FC236}">
                <a16:creationId xmlns:a16="http://schemas.microsoft.com/office/drawing/2014/main" id="{E38E76AF-54F4-4A0F-8C59-86ACE4AAD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E2FE40-0197-4B14-BACE-1A1EBC161EE8}"/>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77410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EEDC3-2C5E-4388-A519-56A099AB40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DC9272-D5B3-48C8-9638-0FFC675861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5EA3C2-0C10-489B-A312-4255851336C9}"/>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5" name="Footer Placeholder 4">
            <a:extLst>
              <a:ext uri="{FF2B5EF4-FFF2-40B4-BE49-F238E27FC236}">
                <a16:creationId xmlns:a16="http://schemas.microsoft.com/office/drawing/2014/main" id="{7AEC40E2-7219-46A2-8C50-AF30B8E97E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A82926-6DDC-4A6F-8D00-476CA5924CDD}"/>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328217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B76B3-5A6D-439A-A6E8-B81EBC4BC4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281BC3-C5A3-4374-96D2-75DCA9C882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E724F14-9E8E-4275-B7C6-2A3E8E45CC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1B029C-341E-4F4C-8198-6B452A90063B}"/>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6" name="Footer Placeholder 5">
            <a:extLst>
              <a:ext uri="{FF2B5EF4-FFF2-40B4-BE49-F238E27FC236}">
                <a16:creationId xmlns:a16="http://schemas.microsoft.com/office/drawing/2014/main" id="{62278652-ECD2-45C8-84EC-55CA60E1EB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9A6292-3602-411B-848E-5CD293675007}"/>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3597836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AD638-58F2-4926-BDA4-795A04F663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EC593C-344D-4541-A4E1-E796F5ED39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865D2D-6240-40F7-8FBB-1A65E24265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0DC310-15DB-4DD3-8AD6-FB7B0B48A0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A756B5-037E-4E74-BCAA-974FE3EB43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DA2296-6016-4EC1-B9A3-A473C61870AB}"/>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8" name="Footer Placeholder 7">
            <a:extLst>
              <a:ext uri="{FF2B5EF4-FFF2-40B4-BE49-F238E27FC236}">
                <a16:creationId xmlns:a16="http://schemas.microsoft.com/office/drawing/2014/main" id="{4B7E2107-2881-4879-B912-EF1FE39AA2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BB4E30-D344-4C5E-8118-13FB4B546F18}"/>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40343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B6F88-E6E7-4FA9-BF3B-952E2EC558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73288C0-508D-4726-9AFB-8531589389F5}"/>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4" name="Footer Placeholder 3">
            <a:extLst>
              <a:ext uri="{FF2B5EF4-FFF2-40B4-BE49-F238E27FC236}">
                <a16:creationId xmlns:a16="http://schemas.microsoft.com/office/drawing/2014/main" id="{8A06F180-E91B-4A30-80EA-A2DEBD34DD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8BEC3D-5BE2-4CE7-BEDB-919740AE01C2}"/>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3635923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AEC805-DD68-478B-B613-EB1B13A71774}"/>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3" name="Footer Placeholder 2">
            <a:extLst>
              <a:ext uri="{FF2B5EF4-FFF2-40B4-BE49-F238E27FC236}">
                <a16:creationId xmlns:a16="http://schemas.microsoft.com/office/drawing/2014/main" id="{36B1BF6D-63AE-49DC-90B3-5E221C5CE5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7996FB-CB45-4A4E-9976-EEF2EFB0F733}"/>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3987216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FBA32-31F8-409F-847C-27A9AAA049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12780F-D2ED-4385-BF8B-F3A54138A2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F93DE3-AEF7-4DC6-9403-E92CB03EF8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CA6424-5A4B-427B-A5D8-200E2202F2D1}"/>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6" name="Footer Placeholder 5">
            <a:extLst>
              <a:ext uri="{FF2B5EF4-FFF2-40B4-BE49-F238E27FC236}">
                <a16:creationId xmlns:a16="http://schemas.microsoft.com/office/drawing/2014/main" id="{D8F28EB4-F51F-428B-BD2E-43123327A3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E59601-06CD-4C68-9451-423308D382A3}"/>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711795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E7949-B223-4DDA-9658-FF50191622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3D8C79-C9E4-4B4E-B3CA-5275D3DC86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E8D3AE-4E11-42AF-89F9-295621A0E3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E09F12-F5DB-48FB-BB20-DD4D8779845F}"/>
              </a:ext>
            </a:extLst>
          </p:cNvPr>
          <p:cNvSpPr>
            <a:spLocks noGrp="1"/>
          </p:cNvSpPr>
          <p:nvPr>
            <p:ph type="dt" sz="half" idx="10"/>
          </p:nvPr>
        </p:nvSpPr>
        <p:spPr/>
        <p:txBody>
          <a:bodyPr/>
          <a:lstStyle/>
          <a:p>
            <a:fld id="{5DB17D09-A5F4-4C58-A82F-2101BD919B68}" type="datetimeFigureOut">
              <a:rPr lang="en-US" smtClean="0"/>
              <a:t>3/3/2021</a:t>
            </a:fld>
            <a:endParaRPr lang="en-US"/>
          </a:p>
        </p:txBody>
      </p:sp>
      <p:sp>
        <p:nvSpPr>
          <p:cNvPr id="6" name="Footer Placeholder 5">
            <a:extLst>
              <a:ext uri="{FF2B5EF4-FFF2-40B4-BE49-F238E27FC236}">
                <a16:creationId xmlns:a16="http://schemas.microsoft.com/office/drawing/2014/main" id="{76A59C96-73B1-4FB2-82CC-78E12402D6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E376A-263E-47EC-9DA1-2A11EED45B34}"/>
              </a:ext>
            </a:extLst>
          </p:cNvPr>
          <p:cNvSpPr>
            <a:spLocks noGrp="1"/>
          </p:cNvSpPr>
          <p:nvPr>
            <p:ph type="sldNum" sz="quarter" idx="12"/>
          </p:nvPr>
        </p:nvSpPr>
        <p:spPr/>
        <p:txBody>
          <a:bodyPr/>
          <a:lstStyle/>
          <a:p>
            <a:fld id="{C281A627-4813-482E-9B50-13E9DD1A1C80}" type="slidenum">
              <a:rPr lang="en-US" smtClean="0"/>
              <a:t>‹#›</a:t>
            </a:fld>
            <a:endParaRPr lang="en-US"/>
          </a:p>
        </p:txBody>
      </p:sp>
    </p:spTree>
    <p:extLst>
      <p:ext uri="{BB962C8B-B14F-4D97-AF65-F5344CB8AC3E}">
        <p14:creationId xmlns:p14="http://schemas.microsoft.com/office/powerpoint/2010/main" val="256566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05B4EF-593D-4F4D-84B2-CA7A8AB147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28BFDF-8525-46FB-9D2F-9C1EC24DB1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7CCCAD-EEAF-4D28-BCD3-37E2419EA0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17D09-A5F4-4C58-A82F-2101BD919B68}" type="datetimeFigureOut">
              <a:rPr lang="en-US" smtClean="0"/>
              <a:t>3/3/2021</a:t>
            </a:fld>
            <a:endParaRPr lang="en-US"/>
          </a:p>
        </p:txBody>
      </p:sp>
      <p:sp>
        <p:nvSpPr>
          <p:cNvPr id="5" name="Footer Placeholder 4">
            <a:extLst>
              <a:ext uri="{FF2B5EF4-FFF2-40B4-BE49-F238E27FC236}">
                <a16:creationId xmlns:a16="http://schemas.microsoft.com/office/drawing/2014/main" id="{EDC04541-772B-4E90-B624-38A0CE717E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BABE90-882C-4B53-A814-472D15CB2F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1A627-4813-482E-9B50-13E9DD1A1C80}" type="slidenum">
              <a:rPr lang="en-US" smtClean="0"/>
              <a:t>‹#›</a:t>
            </a:fld>
            <a:endParaRPr lang="en-US"/>
          </a:p>
        </p:txBody>
      </p:sp>
    </p:spTree>
    <p:extLst>
      <p:ext uri="{BB962C8B-B14F-4D97-AF65-F5344CB8AC3E}">
        <p14:creationId xmlns:p14="http://schemas.microsoft.com/office/powerpoint/2010/main" val="2597884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E49D4-2096-43AD-A2D2-5E4AF4715634}"/>
              </a:ext>
            </a:extLst>
          </p:cNvPr>
          <p:cNvSpPr>
            <a:spLocks noGrp="1"/>
          </p:cNvSpPr>
          <p:nvPr>
            <p:ph type="ctrTitle"/>
          </p:nvPr>
        </p:nvSpPr>
        <p:spPr/>
        <p:txBody>
          <a:bodyPr/>
          <a:lstStyle/>
          <a:p>
            <a:r>
              <a:rPr lang="en-US" dirty="0"/>
              <a:t>Article III</a:t>
            </a:r>
          </a:p>
        </p:txBody>
      </p:sp>
    </p:spTree>
    <p:extLst>
      <p:ext uri="{BB962C8B-B14F-4D97-AF65-F5344CB8AC3E}">
        <p14:creationId xmlns:p14="http://schemas.microsoft.com/office/powerpoint/2010/main" val="3614196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92500" lnSpcReduction="10000"/>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rPr>
              <a:t>SECTION 1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600" dirty="0">
                <a:effectLst/>
                <a:latin typeface="Calibri" panose="020F0502020204030204" pitchFamily="34" charset="0"/>
                <a:ea typeface="Calibri" panose="020F0502020204030204" pitchFamily="34" charset="0"/>
              </a:rPr>
              <a:t>The executive power of the Student Government shall be vested in the Student Government President.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600" dirty="0">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rPr>
              <a:t>SECTION 2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600" dirty="0">
                <a:effectLst/>
                <a:latin typeface="Calibri" panose="020F0502020204030204" pitchFamily="34" charset="0"/>
                <a:ea typeface="Calibri" panose="020F0502020204030204" pitchFamily="34" charset="0"/>
              </a:rPr>
              <a:t>The composition of the Executive Branch shall be as follows: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The Executive Branch shall be composed of the President, Vice President, and Treasurer, all of whom shall be elected during the Spring elections; </a:t>
            </a:r>
            <a:endParaRPr lang="en-US" sz="18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600" dirty="0">
                <a:effectLst/>
                <a:latin typeface="Calibri" panose="020F0502020204030204" pitchFamily="34" charset="0"/>
                <a:ea typeface="Calibri" panose="020F0502020204030204" pitchFamily="34" charset="0"/>
              </a:rPr>
              <a:t>Other members of the Executive Branch, which shall be the President’s staff, may include a Chief of Staff, Secretary, or Graduate Assistant.  </a:t>
            </a:r>
            <a:endParaRPr lang="en-US" sz="18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600" dirty="0">
                <a:effectLst/>
                <a:highlight>
                  <a:srgbClr val="FFFF00"/>
                </a:highlight>
                <a:latin typeface="Calibri" panose="020F0502020204030204" pitchFamily="34" charset="0"/>
                <a:ea typeface="Calibri" panose="020F0502020204030204" pitchFamily="34" charset="0"/>
              </a:rPr>
              <a:t>The President shall delegate managing authority over to the office and paid staff to the Chief of Staff; </a:t>
            </a:r>
            <a:endParaRPr lang="en-US" sz="1800" dirty="0">
              <a:effectLst/>
              <a:highlight>
                <a:srgbClr val="FFFF00"/>
              </a:highligh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600" dirty="0">
                <a:effectLst/>
                <a:latin typeface="Calibri" panose="020F0502020204030204" pitchFamily="34" charset="0"/>
                <a:ea typeface="Calibri" panose="020F0502020204030204" pitchFamily="34" charset="0"/>
              </a:rPr>
              <a:t>The Secretary shall be known as the Student Government Secretary and shall, therefore, serve as the Legislative Secretary (whose responsibility includes taking and preparing effective minutes);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highlight>
                  <a:srgbClr val="FFFF00"/>
                </a:highlight>
                <a:latin typeface="Calibri" panose="020F0502020204030204" pitchFamily="34" charset="0"/>
                <a:ea typeface="Calibri" panose="020F0502020204030204" pitchFamily="34" charset="0"/>
              </a:rPr>
              <a:t>The President’s staff may consist of and be limited to these seven paid positions and must be approved by a majority vote of the Senate at the first meeting in which they are appointed; </a:t>
            </a:r>
            <a:endParaRPr lang="en-US" sz="18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The President may appoint as many non-paid assistants as he/she deems necessary without the approval of the Senate;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No member of the Executive Branch may serve as a Senator without first resigning from his/her position. </a:t>
            </a:r>
            <a:endParaRPr lang="en-US" sz="18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rmAutofit fontScale="92500" lnSpcReduction="10000"/>
          </a:bodyPr>
          <a:lstStyle/>
          <a:p>
            <a:pPr marL="0" marR="0" indent="0">
              <a:lnSpc>
                <a:spcPct val="107000"/>
              </a:lnSpc>
              <a:spcBef>
                <a:spcPts val="0"/>
              </a:spcBef>
              <a:spcAft>
                <a:spcPts val="0"/>
              </a:spcAft>
              <a:buNone/>
            </a:pPr>
            <a:r>
              <a:rPr lang="en-US" sz="1900" b="1" dirty="0">
                <a:solidFill>
                  <a:srgbClr val="3B3838"/>
                </a:solidFill>
                <a:effectLst/>
                <a:latin typeface="Times New Roman" panose="02020603050405020304" pitchFamily="18" charset="0"/>
                <a:ea typeface="Calibri" panose="020F0502020204030204" pitchFamily="34" charset="0"/>
              </a:rPr>
              <a:t>SECTION 1 – </a:t>
            </a:r>
            <a:r>
              <a:rPr lang="en-US" sz="1900" b="1" dirty="0">
                <a:solidFill>
                  <a:srgbClr val="3B3838"/>
                </a:solidFill>
                <a:effectLst/>
                <a:latin typeface="Calibri" panose="020F0502020204030204" pitchFamily="34" charset="0"/>
                <a:ea typeface="Calibri" panose="020F0502020204030204" pitchFamily="34" charset="0"/>
              </a:rPr>
              <a:t>DISTUBUTION OF AUTHORITY</a:t>
            </a:r>
            <a:endParaRPr lang="en-US" sz="19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The executive power of the Student Government shall be vested in the Student Government President. </a:t>
            </a:r>
            <a:endParaRPr lang="en-US" sz="19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 </a:t>
            </a:r>
            <a:endParaRPr lang="en-US" sz="19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900" b="1" dirty="0">
                <a:solidFill>
                  <a:srgbClr val="3B3838"/>
                </a:solidFill>
                <a:effectLst/>
                <a:latin typeface="Times New Roman" panose="02020603050405020304" pitchFamily="18" charset="0"/>
                <a:ea typeface="Calibri" panose="020F0502020204030204" pitchFamily="34" charset="0"/>
              </a:rPr>
              <a:t>SECTION 2 – </a:t>
            </a:r>
            <a:r>
              <a:rPr lang="en-US" sz="1900" b="1" dirty="0">
                <a:solidFill>
                  <a:srgbClr val="3B3838"/>
                </a:solidFill>
                <a:effectLst/>
                <a:latin typeface="Calibri" panose="020F0502020204030204" pitchFamily="34" charset="0"/>
                <a:ea typeface="Calibri" panose="020F0502020204030204" pitchFamily="34" charset="0"/>
              </a:rPr>
              <a:t>COMPOSITION</a:t>
            </a:r>
            <a:endParaRPr lang="en-US" sz="19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The composition of the Executive Branch shall be as follows: </a:t>
            </a:r>
            <a:endParaRPr lang="en-US" sz="19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The Executive Branch must be composed of the President, Vice President, and Treasurer, all of whom shall be elected during the Spring elections; </a:t>
            </a:r>
            <a:endParaRPr lang="en-US" sz="19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700" dirty="0">
                <a:solidFill>
                  <a:srgbClr val="3B3838"/>
                </a:solidFill>
                <a:effectLst/>
                <a:latin typeface="Calibri" panose="020F0502020204030204" pitchFamily="34" charset="0"/>
                <a:ea typeface="Calibri" panose="020F0502020204030204" pitchFamily="34" charset="0"/>
              </a:rPr>
              <a:t>Other members of the Executive Branch, which shall be the President’s staff, can include a Chief of Staff, Secretary, or Graduate Assistant.  </a:t>
            </a:r>
            <a:endParaRPr lang="en-US" sz="19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700" dirty="0">
                <a:solidFill>
                  <a:srgbClr val="FF0000"/>
                </a:solidFill>
                <a:effectLst/>
                <a:latin typeface="Calibri" panose="020F0502020204030204" pitchFamily="34" charset="0"/>
                <a:ea typeface="Calibri" panose="020F0502020204030204" pitchFamily="34" charset="0"/>
              </a:rPr>
              <a:t>The President’s staff may consist of and be limited to these six paid positions and must be approved by a majority vote of the Senate at the first meeting in which they are appointed</a:t>
            </a:r>
            <a:r>
              <a:rPr lang="en-US" sz="1700" dirty="0">
                <a:solidFill>
                  <a:srgbClr val="3B3838"/>
                </a:solidFill>
                <a:effectLst/>
                <a:latin typeface="Calibri" panose="020F0502020204030204" pitchFamily="34" charset="0"/>
                <a:ea typeface="Calibri" panose="020F0502020204030204" pitchFamily="34" charset="0"/>
              </a:rPr>
              <a:t>; </a:t>
            </a:r>
            <a:endParaRPr lang="en-US" sz="19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700" dirty="0">
                <a:solidFill>
                  <a:srgbClr val="3B3838"/>
                </a:solidFill>
                <a:effectLst/>
                <a:latin typeface="Calibri" panose="020F0502020204030204" pitchFamily="34" charset="0"/>
                <a:ea typeface="Calibri" panose="020F0502020204030204" pitchFamily="34" charset="0"/>
              </a:rPr>
              <a:t>The Secretary shall be known as the Student Government Secretary and shall, therefore, serve as the Legislative Secretary (whose responsibility includes taking and preparing effective minutes);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The President may appoint as many non-paid assistants as he/she deems necessary without the approval of the Senate;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No member of the Executive Branch may serve as a Senator or Representative without first resigning from his/her position. </a:t>
            </a:r>
            <a:endParaRPr lang="en-US" sz="19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1649821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0" y="533916"/>
            <a:ext cx="5953759" cy="6200259"/>
          </a:xfrm>
        </p:spPr>
        <p:txBody>
          <a:bodyPr>
            <a:normAutofit fontScale="25000" lnSpcReduction="20000"/>
          </a:bodyPr>
          <a:lstStyle/>
          <a:p>
            <a:pPr marL="0" marR="0" indent="0">
              <a:lnSpc>
                <a:spcPct val="107000"/>
              </a:lnSpc>
              <a:spcBef>
                <a:spcPts val="0"/>
              </a:spcBef>
              <a:spcAft>
                <a:spcPts val="0"/>
              </a:spcAft>
              <a:buNone/>
            </a:pPr>
            <a:r>
              <a:rPr lang="en-US" sz="5600" b="1" dirty="0">
                <a:effectLst/>
                <a:latin typeface="Times New Roman" panose="02020603050405020304" pitchFamily="18" charset="0"/>
                <a:ea typeface="Calibri" panose="020F0502020204030204" pitchFamily="34" charset="0"/>
              </a:rPr>
              <a:t>SECTION 3 </a:t>
            </a:r>
            <a:endParaRPr lang="en-US" sz="5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5600" dirty="0">
                <a:effectLst/>
                <a:latin typeface="Calibri" panose="020F0502020204030204" pitchFamily="34" charset="0"/>
                <a:ea typeface="Calibri" panose="020F0502020204030204" pitchFamily="34" charset="0"/>
              </a:rPr>
              <a:t>Succession within the Executive Branch shall be as follows: </a:t>
            </a:r>
            <a:endParaRPr lang="en-US" sz="5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5600" dirty="0">
                <a:effectLst/>
                <a:latin typeface="Calibri" panose="020F0502020204030204" pitchFamily="34" charset="0"/>
                <a:ea typeface="Calibri" panose="020F0502020204030204" pitchFamily="34" charset="0"/>
              </a:rPr>
              <a:t> </a:t>
            </a:r>
            <a:endParaRPr lang="en-US" sz="56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effectLst/>
                <a:latin typeface="Calibri" panose="020F0502020204030204" pitchFamily="34" charset="0"/>
                <a:ea typeface="Calibri" panose="020F0502020204030204" pitchFamily="34" charset="0"/>
              </a:rPr>
              <a:t>In the event that the office of President becomes vacant, the Vice President shall immediately succeed; </a:t>
            </a:r>
            <a:endParaRPr lang="en-US" sz="56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effectLst/>
                <a:highlight>
                  <a:srgbClr val="FFFF00"/>
                </a:highlight>
                <a:latin typeface="Calibri" panose="020F0502020204030204" pitchFamily="34" charset="0"/>
                <a:ea typeface="Calibri" panose="020F0502020204030204" pitchFamily="34" charset="0"/>
              </a:rPr>
              <a:t>In the event that the office of Vice President becomes vacant, the Speaker  of the House shall serve as an acting Vice President until the office is filled by a Student Association election, which must be held within fifteen (15) class days of the vacancy; </a:t>
            </a:r>
            <a:endParaRPr lang="en-US" sz="56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effectLst/>
                <a:highlight>
                  <a:srgbClr val="FFFF00"/>
                </a:highlight>
                <a:latin typeface="Calibri" panose="020F0502020204030204" pitchFamily="34" charset="0"/>
                <a:ea typeface="Calibri" panose="020F0502020204030204" pitchFamily="34" charset="0"/>
              </a:rPr>
              <a:t>In the event that the offices of President and Vice President become vacant simultaneously, the Speaker of the House shall serve as acting President until the offices are filled by a Student Association election, which must be held within fifteen (15) class days of the vacancy; and </a:t>
            </a:r>
            <a:endParaRPr lang="en-US" sz="56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effectLst/>
                <a:latin typeface="Calibri" panose="020F0502020204030204" pitchFamily="34" charset="0"/>
                <a:ea typeface="Calibri" panose="020F0502020204030204" pitchFamily="34" charset="0"/>
              </a:rPr>
              <a:t>In the event that the office of Treasurer becomes vacant, the President shall appoint an interim Treasurer within five (5) calendar days of the vacancy. The President shall appoint a Treasurer within fifteen (15) days of the vacancy and be confirmed by the Senate by at least 2/3 vote for the remainder of the term.   </a:t>
            </a:r>
            <a:endParaRPr lang="en-US" sz="56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effectLst/>
                <a:latin typeface="Calibri" panose="020F0502020204030204" pitchFamily="34" charset="0"/>
                <a:ea typeface="Calibri" panose="020F0502020204030204" pitchFamily="34" charset="0"/>
              </a:rPr>
              <a:t>In the event of a non-legislative session, the vacancy of a non-President position, the President shall appoint a replacement for the term within </a:t>
            </a:r>
            <a:r>
              <a:rPr lang="en-US" sz="5600" dirty="0">
                <a:effectLst/>
                <a:highlight>
                  <a:srgbClr val="FFFF00"/>
                </a:highlight>
                <a:latin typeface="Calibri" panose="020F0502020204030204" pitchFamily="34" charset="0"/>
                <a:ea typeface="Calibri" panose="020F0502020204030204" pitchFamily="34" charset="0"/>
              </a:rPr>
              <a:t>five (5) days</a:t>
            </a:r>
            <a:r>
              <a:rPr lang="en-US" sz="5600" dirty="0">
                <a:solidFill>
                  <a:srgbClr val="FF0000"/>
                </a:solidFill>
                <a:effectLst/>
                <a:latin typeface="Calibri" panose="020F0502020204030204" pitchFamily="34" charset="0"/>
                <a:ea typeface="Calibri" panose="020F0502020204030204" pitchFamily="34" charset="0"/>
              </a:rPr>
              <a:t> </a:t>
            </a:r>
            <a:r>
              <a:rPr lang="en-US" sz="5600" dirty="0">
                <a:effectLst/>
                <a:latin typeface="Calibri" panose="020F0502020204030204" pitchFamily="34" charset="0"/>
                <a:ea typeface="Calibri" panose="020F0502020204030204" pitchFamily="34" charset="0"/>
              </a:rPr>
              <a:t>of the vacancy in the Executive branch. </a:t>
            </a:r>
            <a:r>
              <a:rPr lang="en-US" sz="5600" dirty="0">
                <a:effectLst/>
                <a:highlight>
                  <a:srgbClr val="FFFF00"/>
                </a:highlight>
                <a:latin typeface="Calibri" panose="020F0502020204030204" pitchFamily="34" charset="0"/>
                <a:ea typeface="Calibri" panose="020F0502020204030204" pitchFamily="34" charset="0"/>
              </a:rPr>
              <a:t>The Speaker of the House shall do the same in a vacancy in the Legislative branch. The Legislature, upon the first meeting of the semester, must approve this appointment by majority vote. If the Legislature disapproves the appointment, an open election would immediately be announced.  </a:t>
            </a:r>
            <a:endParaRPr lang="en-US" sz="56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effectLst/>
                <a:highlight>
                  <a:srgbClr val="FFFF00"/>
                </a:highlight>
                <a:latin typeface="Calibri" panose="020F0502020204030204" pitchFamily="34" charset="0"/>
                <a:ea typeface="Calibri" panose="020F0502020204030204" pitchFamily="34" charset="0"/>
              </a:rPr>
              <a:t>In the event of a Presidential vacancy during a non-Legislative session, the Vice President will immediately succeed into the Presidential position; the House Speaker shall succeed the Vice President with the Legislative Pro-tempore succeeding the House Speaker.  </a:t>
            </a:r>
            <a:endParaRPr lang="en-US" sz="5600" dirty="0">
              <a:highlight>
                <a:srgbClr val="FFFF00"/>
              </a:highlight>
            </a:endParaRPr>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070600" y="534035"/>
            <a:ext cx="6121400" cy="6294874"/>
          </a:xfrm>
        </p:spPr>
        <p:txBody>
          <a:bodyPr>
            <a:normAutofit fontScale="25000" lnSpcReduction="20000"/>
          </a:bodyPr>
          <a:lstStyle/>
          <a:p>
            <a:pPr marL="0" indent="0">
              <a:buNone/>
            </a:pPr>
            <a:r>
              <a:rPr lang="en-US" sz="1800" dirty="0"/>
              <a:t>-</a:t>
            </a:r>
            <a:endParaRPr lang="en-US" sz="6000" dirty="0"/>
          </a:p>
          <a:p>
            <a:pPr marL="0" marR="0" indent="0">
              <a:lnSpc>
                <a:spcPct val="107000"/>
              </a:lnSpc>
              <a:spcBef>
                <a:spcPts val="0"/>
              </a:spcBef>
              <a:spcAft>
                <a:spcPts val="0"/>
              </a:spcAft>
              <a:buNone/>
            </a:pPr>
            <a:r>
              <a:rPr lang="en-US" sz="6000" b="1" dirty="0">
                <a:solidFill>
                  <a:srgbClr val="3B3838"/>
                </a:solidFill>
                <a:effectLst/>
                <a:latin typeface="Times New Roman" panose="02020603050405020304" pitchFamily="18" charset="0"/>
                <a:ea typeface="Calibri" panose="020F0502020204030204" pitchFamily="34" charset="0"/>
              </a:rPr>
              <a:t>SECTION 3 – </a:t>
            </a:r>
            <a:r>
              <a:rPr lang="en-US" sz="6000" b="1" dirty="0">
                <a:solidFill>
                  <a:srgbClr val="3B3838"/>
                </a:solidFill>
                <a:effectLst/>
                <a:latin typeface="Calibri" panose="020F0502020204030204" pitchFamily="34" charset="0"/>
                <a:ea typeface="Calibri" panose="020F0502020204030204" pitchFamily="34" charset="0"/>
              </a:rPr>
              <a:t>SUCCESSION </a:t>
            </a:r>
            <a:endParaRPr lang="en-US" sz="60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6000" dirty="0">
                <a:solidFill>
                  <a:srgbClr val="3B3838"/>
                </a:solidFill>
                <a:effectLst/>
                <a:latin typeface="Calibri" panose="020F0502020204030204" pitchFamily="34" charset="0"/>
                <a:ea typeface="Calibri" panose="020F0502020204030204" pitchFamily="34" charset="0"/>
              </a:rPr>
              <a:t>Succession within the Executive Branch shall be as follows: </a:t>
            </a:r>
            <a:endParaRPr lang="en-US" sz="60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6000" dirty="0">
                <a:solidFill>
                  <a:srgbClr val="3B3838"/>
                </a:solidFill>
                <a:effectLst/>
                <a:latin typeface="Calibri" panose="020F0502020204030204" pitchFamily="34" charset="0"/>
                <a:ea typeface="Calibri" panose="020F0502020204030204" pitchFamily="34" charset="0"/>
              </a:rPr>
              <a:t> </a:t>
            </a:r>
            <a:endParaRPr lang="en-US" sz="60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000" dirty="0">
                <a:solidFill>
                  <a:srgbClr val="3B3838"/>
                </a:solidFill>
                <a:effectLst/>
                <a:latin typeface="Calibri" panose="020F0502020204030204" pitchFamily="34" charset="0"/>
                <a:ea typeface="Calibri" panose="020F0502020204030204" pitchFamily="34" charset="0"/>
              </a:rPr>
              <a:t>In the event that the office of President becomes vacant, the Vice President shall immediately succeed; </a:t>
            </a:r>
            <a:endParaRPr lang="en-US" sz="60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6000" dirty="0">
                <a:solidFill>
                  <a:srgbClr val="FF0000"/>
                </a:solidFill>
                <a:effectLst/>
                <a:latin typeface="Calibri" panose="020F0502020204030204" pitchFamily="34" charset="0"/>
                <a:ea typeface="Calibri" panose="020F0502020204030204" pitchFamily="34" charset="0"/>
              </a:rPr>
              <a:t>In the event of a Presidential vacancy during a non-Legislative session, the Vice President will immediately succeed into the Presidential position; the vice-president, now serving as interim president, shall serve as both the president and vice-president until the office is filled by a student body referendum, which must be held within thirty (30) class days of the vacancy.</a:t>
            </a:r>
            <a:endParaRPr lang="en-US" sz="60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000" dirty="0">
                <a:solidFill>
                  <a:srgbClr val="FF0000"/>
                </a:solidFill>
                <a:effectLst/>
                <a:latin typeface="Calibri" panose="020F0502020204030204" pitchFamily="34" charset="0"/>
                <a:ea typeface="Calibri" panose="020F0502020204030204" pitchFamily="34" charset="0"/>
              </a:rPr>
              <a:t>In the event that the office of Vice President becomes vacant, the Speaker of the Senate shall serve as an acting Vice President until the office is filled by a Student Body referendum, which must be held within thirty (30) class days of the vacancy; </a:t>
            </a:r>
            <a:endParaRPr lang="en-US" sz="60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000" dirty="0">
                <a:solidFill>
                  <a:srgbClr val="3B3838"/>
                </a:solidFill>
                <a:effectLst/>
                <a:latin typeface="Calibri" panose="020F0502020204030204" pitchFamily="34" charset="0"/>
                <a:ea typeface="Calibri" panose="020F0502020204030204" pitchFamily="34" charset="0"/>
              </a:rPr>
              <a:t>In the event that the offices of President and Vice President become vacant simultaneously, the Speaker of the House shall serve as acting President, with the assistants of the Treasurer,  until the offices are filled by a Student Body referendum, which must be held within thirty (30) class days of the vacancy; and </a:t>
            </a:r>
            <a:endParaRPr lang="en-US" sz="60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000" dirty="0">
                <a:solidFill>
                  <a:srgbClr val="3B3838"/>
                </a:solidFill>
                <a:effectLst/>
                <a:latin typeface="Calibri" panose="020F0502020204030204" pitchFamily="34" charset="0"/>
                <a:ea typeface="Calibri" panose="020F0502020204030204" pitchFamily="34" charset="0"/>
              </a:rPr>
              <a:t>In the event that the office of Treasurer becomes vacant, the President shall appoint an interim Treasurer within five (5) calendar days of the vacancy. The President shall appoint a Treasurer within fifteen (15) days of the vacancy and be confirmed by the Senate by at least two-thirds (2/3) vote for the remainder of the term.   </a:t>
            </a:r>
            <a:endParaRPr lang="en-US" sz="60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000" dirty="0">
                <a:solidFill>
                  <a:srgbClr val="3B3838"/>
                </a:solidFill>
                <a:effectLst/>
                <a:latin typeface="Calibri" panose="020F0502020204030204" pitchFamily="34" charset="0"/>
                <a:ea typeface="Calibri" panose="020F0502020204030204" pitchFamily="34" charset="0"/>
              </a:rPr>
              <a:t>In the event of a non-legislative session, the vacancy of a non-President position, the President shall appoint a replacement for the term within </a:t>
            </a:r>
            <a:r>
              <a:rPr lang="en-US" sz="6000" dirty="0">
                <a:solidFill>
                  <a:srgbClr val="FF0000"/>
                </a:solidFill>
                <a:effectLst/>
                <a:latin typeface="Calibri" panose="020F0502020204030204" pitchFamily="34" charset="0"/>
                <a:ea typeface="Calibri" panose="020F0502020204030204" pitchFamily="34" charset="0"/>
              </a:rPr>
              <a:t>fifteen (15) days </a:t>
            </a:r>
            <a:r>
              <a:rPr lang="en-US" sz="6000" dirty="0">
                <a:solidFill>
                  <a:srgbClr val="3B3838"/>
                </a:solidFill>
                <a:effectLst/>
                <a:latin typeface="Calibri" panose="020F0502020204030204" pitchFamily="34" charset="0"/>
                <a:ea typeface="Calibri" panose="020F0502020204030204" pitchFamily="34" charset="0"/>
              </a:rPr>
              <a:t>of the vacancy in the Executive branch. </a:t>
            </a:r>
            <a:r>
              <a:rPr lang="en-US" sz="6000" dirty="0">
                <a:solidFill>
                  <a:srgbClr val="FF0000"/>
                </a:solidFill>
                <a:effectLst/>
                <a:latin typeface="Calibri" panose="020F0502020204030204" pitchFamily="34" charset="0"/>
                <a:ea typeface="Calibri" panose="020F0502020204030204" pitchFamily="34" charset="0"/>
              </a:rPr>
              <a:t>The Senate, upon the first meeting of the semester, must approve this appointment by two-thirds (2/3) vote. </a:t>
            </a:r>
            <a:endParaRPr lang="en-US" sz="6000" dirty="0">
              <a:solidFill>
                <a:srgbClr val="FF0000"/>
              </a:solidFill>
              <a:effectLst/>
              <a:latin typeface="Times New Roman" panose="02020603050405020304" pitchFamily="18" charset="0"/>
              <a:ea typeface="Calibri" panose="020F0502020204030204" pitchFamily="34" charset="0"/>
            </a:endParaRPr>
          </a:p>
          <a:p>
            <a:pPr marL="0" indent="0">
              <a:buNone/>
            </a:pPr>
            <a:endParaRPr lang="en-US" sz="5600" dirty="0"/>
          </a:p>
        </p:txBody>
      </p:sp>
    </p:spTree>
    <p:extLst>
      <p:ext uri="{BB962C8B-B14F-4D97-AF65-F5344CB8AC3E}">
        <p14:creationId xmlns:p14="http://schemas.microsoft.com/office/powerpoint/2010/main" val="103337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2" y="533916"/>
            <a:ext cx="5588634" cy="6200259"/>
          </a:xfrm>
        </p:spPr>
        <p:txBody>
          <a:bodyPr>
            <a:normAutofit fontScale="25000" lnSpcReduction="20000"/>
          </a:bodyPr>
          <a:lstStyle/>
          <a:p>
            <a:pPr marL="0" marR="0" indent="0">
              <a:lnSpc>
                <a:spcPct val="107000"/>
              </a:lnSpc>
              <a:spcBef>
                <a:spcPts val="0"/>
              </a:spcBef>
              <a:spcAft>
                <a:spcPts val="0"/>
              </a:spcAft>
              <a:buNone/>
            </a:pPr>
            <a:r>
              <a:rPr lang="en-US" sz="6400" b="1" dirty="0">
                <a:effectLst/>
                <a:latin typeface="Times New Roman" panose="02020603050405020304" pitchFamily="18" charset="0"/>
                <a:ea typeface="Calibri" panose="020F0502020204030204" pitchFamily="34" charset="0"/>
              </a:rPr>
              <a:t>SECTION 4 </a:t>
            </a:r>
            <a:endParaRPr lang="en-US" sz="6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6400" dirty="0">
                <a:effectLst/>
                <a:latin typeface="Calibri" panose="020F0502020204030204" pitchFamily="34" charset="0"/>
                <a:ea typeface="Calibri" panose="020F0502020204030204" pitchFamily="34" charset="0"/>
              </a:rPr>
              <a:t>To be eligible to hold an elected position in the Executive Branch of the Student Government, one must be a member of the Student Association (Article 1, Section 2), must meet the following qualifications, and must adhere to the procedures outlined in the Rules of Order.  Qualifications are as follows: </a:t>
            </a:r>
            <a:endParaRPr lang="en-US" sz="6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6400" dirty="0">
                <a:effectLst/>
                <a:latin typeface="Calibri" panose="020F0502020204030204" pitchFamily="34" charset="0"/>
                <a:ea typeface="Calibri" panose="020F0502020204030204" pitchFamily="34" charset="0"/>
              </a:rPr>
              <a:t> </a:t>
            </a:r>
            <a:endParaRPr lang="en-US" sz="6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latin typeface="Calibri" panose="020F0502020204030204" pitchFamily="34" charset="0"/>
                <a:ea typeface="Calibri" panose="020F0502020204030204" pitchFamily="34" charset="0"/>
              </a:rPr>
              <a:t>Must have completed (45) credit hours in order to qualify for President, or (45) credit hours in order to qualify for Vice President or (30) credit hours for Treasurer, at the time of nomination; </a:t>
            </a:r>
            <a:endParaRPr lang="en-US" sz="6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latin typeface="Calibri" panose="020F0502020204030204" pitchFamily="34" charset="0"/>
                <a:ea typeface="Calibri" panose="020F0502020204030204" pitchFamily="34" charset="0"/>
              </a:rPr>
              <a:t>Must have been enrolled at McNeese State University for at least two (2) consecutive semesters, not including summers, prior to the semester of his/her election; </a:t>
            </a:r>
            <a:endParaRPr lang="en-US" sz="6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latin typeface="Calibri" panose="020F0502020204030204" pitchFamily="34" charset="0"/>
                <a:ea typeface="Calibri" panose="020F0502020204030204" pitchFamily="34" charset="0"/>
              </a:rPr>
              <a:t>Must be regularly enrolled in the University as a student during his/her term of office, including the summer after his/her election; </a:t>
            </a:r>
            <a:endParaRPr lang="en-US" sz="6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latin typeface="Calibri" panose="020F0502020204030204" pitchFamily="34" charset="0"/>
                <a:ea typeface="Calibri" panose="020F0502020204030204" pitchFamily="34" charset="0"/>
              </a:rPr>
              <a:t>Must not be on disciplinary probation and must meet the minimum academic standards required by McNeese State University; </a:t>
            </a:r>
            <a:endParaRPr lang="en-US" sz="6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latin typeface="Calibri" panose="020F0502020204030204" pitchFamily="34" charset="0"/>
                <a:ea typeface="Calibri" panose="020F0502020204030204" pitchFamily="34" charset="0"/>
              </a:rPr>
              <a:t>Must be in good standing with the University at the time of qualification for office; </a:t>
            </a:r>
            <a:endParaRPr lang="en-US" sz="6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latin typeface="Calibri" panose="020F0502020204030204" pitchFamily="34" charset="0"/>
                <a:ea typeface="Calibri" panose="020F0502020204030204" pitchFamily="34" charset="0"/>
              </a:rPr>
              <a:t>Must have and maintain a minimum of a 2.5 cumulative GPA </a:t>
            </a:r>
            <a:endParaRPr lang="en-US" sz="6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highlight>
                  <a:srgbClr val="FFFF00"/>
                </a:highlight>
                <a:latin typeface="Calibri" panose="020F0502020204030204" pitchFamily="34" charset="0"/>
                <a:ea typeface="Calibri" panose="020F0502020204030204" pitchFamily="34" charset="0"/>
              </a:rPr>
              <a:t>Must register as a fulltime student and maintain a minimum course load of 3 hours under fulltime status unless graduating that semester in order to receive tuition waiver; </a:t>
            </a:r>
            <a:endParaRPr lang="en-US" sz="64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6400" dirty="0">
                <a:effectLst/>
                <a:latin typeface="Calibri" panose="020F0502020204030204" pitchFamily="34" charset="0"/>
                <a:ea typeface="Calibri" panose="020F0502020204030204" pitchFamily="34" charset="0"/>
              </a:rPr>
              <a:t>Must form and be part of a ticket consisting of either one (1) candidate for President and one (1) candidate for Vice President, or one (1) candidate for Treasurer. </a:t>
            </a:r>
            <a:endParaRPr lang="en-US" sz="64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096000" y="534035"/>
            <a:ext cx="5979159" cy="6200139"/>
          </a:xfrm>
        </p:spPr>
        <p:txBody>
          <a:bodyPr>
            <a:normAutofit fontScale="25000" lnSpcReduction="20000"/>
          </a:bodyPr>
          <a:lstStyle/>
          <a:p>
            <a:pPr marL="0" marR="0" indent="0">
              <a:lnSpc>
                <a:spcPct val="107000"/>
              </a:lnSpc>
              <a:spcBef>
                <a:spcPts val="0"/>
              </a:spcBef>
              <a:spcAft>
                <a:spcPts val="0"/>
              </a:spcAft>
              <a:buNone/>
            </a:pPr>
            <a:r>
              <a:rPr lang="en-US" sz="5600" b="1" dirty="0">
                <a:solidFill>
                  <a:srgbClr val="3B3838"/>
                </a:solidFill>
                <a:effectLst/>
                <a:latin typeface="Times New Roman" panose="02020603050405020304" pitchFamily="18" charset="0"/>
                <a:ea typeface="Calibri" panose="020F0502020204030204" pitchFamily="34" charset="0"/>
              </a:rPr>
              <a:t>SECTION 4 – </a:t>
            </a:r>
            <a:r>
              <a:rPr lang="en-US" sz="5600" b="1" dirty="0">
                <a:solidFill>
                  <a:srgbClr val="3B3838"/>
                </a:solidFill>
                <a:effectLst/>
                <a:latin typeface="Calibri" panose="020F0502020204030204" pitchFamily="34" charset="0"/>
                <a:ea typeface="Calibri" panose="020F0502020204030204" pitchFamily="34" charset="0"/>
              </a:rPr>
              <a:t>ELIGIBILITY </a:t>
            </a:r>
            <a:endParaRPr lang="en-US" sz="5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5600" dirty="0">
                <a:solidFill>
                  <a:srgbClr val="3B3838"/>
                </a:solidFill>
                <a:effectLst/>
                <a:latin typeface="Calibri" panose="020F0502020204030204" pitchFamily="34" charset="0"/>
                <a:ea typeface="Calibri" panose="020F0502020204030204" pitchFamily="34" charset="0"/>
              </a:rPr>
              <a:t>To be eligible to hold an elected position in the Executive Branch of the Student Government, candidates must be a member of the Student Body (Article 1, Section 2), must meet and maintain the following qualifications, and must adhere to the procedures outlined in the Rules of Order.  Qualifications are as follows: </a:t>
            </a:r>
            <a:endParaRPr lang="en-US" sz="5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5600" dirty="0">
                <a:solidFill>
                  <a:srgbClr val="3B3838"/>
                </a:solidFill>
                <a:effectLst/>
                <a:latin typeface="Calibri" panose="020F0502020204030204" pitchFamily="34" charset="0"/>
                <a:ea typeface="Calibri" panose="020F0502020204030204" pitchFamily="34" charset="0"/>
              </a:rPr>
              <a:t> </a:t>
            </a:r>
            <a:endParaRPr lang="en-US" sz="56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solidFill>
                  <a:srgbClr val="3B3838"/>
                </a:solidFill>
                <a:effectLst/>
                <a:latin typeface="Calibri" panose="020F0502020204030204" pitchFamily="34" charset="0"/>
                <a:ea typeface="Calibri" panose="020F0502020204030204" pitchFamily="34" charset="0"/>
              </a:rPr>
              <a:t>Must have completed (45) credit hours in order to qualify for President, or (45) credit hours in order to qualify for Vice President or (30) credit hours for Treasurer, at the time of nomination; </a:t>
            </a:r>
            <a:endParaRPr lang="en-US" sz="56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solidFill>
                  <a:srgbClr val="FF0000"/>
                </a:solidFill>
                <a:effectLst/>
                <a:latin typeface="Calibri" panose="020F0502020204030204" pitchFamily="34" charset="0"/>
                <a:ea typeface="Calibri" panose="020F0502020204030204" pitchFamily="34" charset="0"/>
              </a:rPr>
              <a:t>Must not graduate until after or upon completion of term</a:t>
            </a:r>
            <a:endParaRPr lang="en-US" sz="56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5600" dirty="0">
                <a:solidFill>
                  <a:srgbClr val="3B3838"/>
                </a:solidFill>
                <a:effectLst/>
                <a:latin typeface="Calibri" panose="020F0502020204030204" pitchFamily="34" charset="0"/>
                <a:ea typeface="Calibri" panose="020F0502020204030204" pitchFamily="34" charset="0"/>
              </a:rPr>
              <a:t>Must have been enrolled at McNeese State University for at least two (2) consecutive semesters prior to the semester of his/her election; </a:t>
            </a:r>
            <a:endParaRPr lang="en-US" sz="56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startAt="4"/>
              <a:tabLst>
                <a:tab pos="457200" algn="l"/>
              </a:tabLst>
            </a:pPr>
            <a:r>
              <a:rPr lang="en-US" sz="5600" dirty="0">
                <a:solidFill>
                  <a:srgbClr val="FF0000"/>
                </a:solidFill>
                <a:effectLst/>
                <a:latin typeface="Calibri" panose="020F0502020204030204" pitchFamily="34" charset="0"/>
                <a:ea typeface="Calibri" panose="020F0502020204030204" pitchFamily="34" charset="0"/>
              </a:rPr>
              <a:t>Must be enrolled in the University as a full-time student during the previous semester before elections and during his/her term in office; If graduating at the end of term candidate may be enrolled in a minimum of three (3) credit hours; </a:t>
            </a:r>
            <a:endParaRPr lang="en-US" sz="56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startAt="5"/>
              <a:tabLst>
                <a:tab pos="457200" algn="l"/>
              </a:tabLst>
            </a:pPr>
            <a:r>
              <a:rPr lang="en-US" sz="5600" dirty="0">
                <a:solidFill>
                  <a:srgbClr val="3B3838"/>
                </a:solidFill>
                <a:effectLst/>
                <a:latin typeface="Calibri" panose="020F0502020204030204" pitchFamily="34" charset="0"/>
                <a:ea typeface="Calibri" panose="020F0502020204030204" pitchFamily="34" charset="0"/>
              </a:rPr>
              <a:t>Must not be on disciplinary probation and must meet the minimum academic standards required by McNeese State University in the previous semester before elections, at the time of qualification for office and throughout the candidate’s term; </a:t>
            </a:r>
            <a:endParaRPr lang="en-US" sz="5600" dirty="0">
              <a:solidFill>
                <a:srgbClr val="3B3838"/>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startAt="6"/>
              <a:tabLst>
                <a:tab pos="457200" algn="l"/>
              </a:tabLst>
            </a:pPr>
            <a:r>
              <a:rPr lang="en-US" sz="5600" dirty="0">
                <a:solidFill>
                  <a:srgbClr val="3B3838"/>
                </a:solidFill>
                <a:effectLst/>
                <a:latin typeface="Calibri" panose="020F0502020204030204" pitchFamily="34" charset="0"/>
                <a:ea typeface="Calibri" panose="020F0502020204030204" pitchFamily="34" charset="0"/>
              </a:rPr>
              <a:t>Must be in good standing with the University in the previous semester before elections, at the time of qualification for office and throughout the candidate’s term; </a:t>
            </a:r>
            <a:endParaRPr lang="en-US" sz="5600" dirty="0">
              <a:solidFill>
                <a:srgbClr val="3B3838"/>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startAt="7"/>
              <a:tabLst>
                <a:tab pos="457200" algn="l"/>
              </a:tabLst>
            </a:pPr>
            <a:r>
              <a:rPr lang="en-US" sz="5600" dirty="0">
                <a:solidFill>
                  <a:srgbClr val="FF0000"/>
                </a:solidFill>
                <a:effectLst/>
                <a:latin typeface="Calibri" panose="020F0502020204030204" pitchFamily="34" charset="0"/>
                <a:ea typeface="Calibri" panose="020F0502020204030204" pitchFamily="34" charset="0"/>
              </a:rPr>
              <a:t>Must have a previous semester’s GPA of 2.5 and have minimum 2.5 cumulative GPA in order to qualify as a candidate; </a:t>
            </a:r>
            <a:endParaRPr lang="en-US" sz="56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startAt="8"/>
              <a:tabLst>
                <a:tab pos="457200" algn="l"/>
              </a:tabLst>
            </a:pPr>
            <a:r>
              <a:rPr lang="en-US" sz="5600" dirty="0">
                <a:solidFill>
                  <a:srgbClr val="3B3838"/>
                </a:solidFill>
                <a:effectLst/>
                <a:latin typeface="Calibri" panose="020F0502020204030204" pitchFamily="34" charset="0"/>
                <a:ea typeface="Calibri" panose="020F0502020204030204" pitchFamily="34" charset="0"/>
              </a:rPr>
              <a:t>Must maintain minimum a 2.5 semester and cumulative GPA throughout term; </a:t>
            </a:r>
            <a:endParaRPr lang="en-US" sz="5600" dirty="0">
              <a:solidFill>
                <a:srgbClr val="3B3838"/>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startAt="9"/>
              <a:tabLst>
                <a:tab pos="457200" algn="l"/>
              </a:tabLst>
            </a:pPr>
            <a:r>
              <a:rPr lang="en-US" sz="5600" dirty="0">
                <a:solidFill>
                  <a:srgbClr val="FF0000"/>
                </a:solidFill>
                <a:effectLst/>
                <a:latin typeface="Calibri" panose="020F0502020204030204" pitchFamily="34" charset="0"/>
                <a:ea typeface="Calibri" panose="020F0502020204030204" pitchFamily="34" charset="0"/>
              </a:rPr>
              <a:t>Candidates for President and Vice President must form and be on one ticket. </a:t>
            </a:r>
            <a:endParaRPr lang="en-US" sz="56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startAt="9"/>
              <a:tabLst>
                <a:tab pos="457200" algn="l"/>
              </a:tabLst>
            </a:pPr>
            <a:r>
              <a:rPr lang="en-US" sz="5600" dirty="0">
                <a:solidFill>
                  <a:srgbClr val="FF0000"/>
                </a:solidFill>
                <a:effectLst/>
                <a:latin typeface="Calibri" panose="020F0502020204030204" pitchFamily="34" charset="0"/>
                <a:ea typeface="Calibri" panose="020F0502020204030204" pitchFamily="34" charset="0"/>
              </a:rPr>
              <a:t>Candidates for Treasurer will be on their own ticket. </a:t>
            </a:r>
            <a:endParaRPr lang="en-US" sz="5600" dirty="0">
              <a:solidFill>
                <a:srgbClr val="FF0000"/>
              </a:solidFill>
              <a:effectLst/>
              <a:latin typeface="Times New Roman" panose="02020603050405020304" pitchFamily="18" charset="0"/>
              <a:ea typeface="Calibri" panose="020F0502020204030204" pitchFamily="34" charset="0"/>
            </a:endParaRPr>
          </a:p>
          <a:p>
            <a:pPr marL="0" indent="0">
              <a:buNone/>
            </a:pPr>
            <a:endParaRPr lang="en-US" sz="5600" dirty="0"/>
          </a:p>
          <a:p>
            <a:pPr marL="0" indent="0">
              <a:buNone/>
            </a:pPr>
            <a:endParaRPr lang="en-US" sz="1800" dirty="0"/>
          </a:p>
        </p:txBody>
      </p:sp>
    </p:spTree>
    <p:extLst>
      <p:ext uri="{BB962C8B-B14F-4D97-AF65-F5344CB8AC3E}">
        <p14:creationId xmlns:p14="http://schemas.microsoft.com/office/powerpoint/2010/main" val="296929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92500" lnSpcReduction="20000"/>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rPr>
              <a:t>SECTION 5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The President shall have the following duties and powers: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Serve as the Chief Executive and Administrative Officer of the Student Government;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Serve as the representative of the entire Student Association to the faculty, Administration, and officials of the University;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Recommend for consideration by Student Government such measures as he/she shall judge necessary and expedient in the performance of his/her executive duty;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Serve as an ex-officio member of all Student Government committees and departments;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Appoint, remove, and supervise Student Government staff members;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Serve on and/or appoint students to all University committees;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Attend all Legislative meetings as a friend of the Legislature;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Attend the meetings of the Council of Student Body Presidents (COSBP) and keep students abreast of the activities of the Louisiana State Board of Supervisors, Board of Regents, and State Legislature; and </a:t>
            </a:r>
          </a:p>
          <a:p>
            <a:pPr marL="342900" indent="-342900">
              <a:lnSpc>
                <a:spcPct val="107000"/>
              </a:lnSpc>
              <a:spcBef>
                <a:spcPts val="0"/>
              </a:spcBef>
              <a:buFont typeface="+mj-lt"/>
              <a:buAutoNum type="arabicPeriod"/>
            </a:pPr>
            <a:r>
              <a:rPr lang="en-US" sz="1800" dirty="0">
                <a:effectLst/>
                <a:latin typeface="Calibri" panose="020F0502020204030204" pitchFamily="34" charset="0"/>
                <a:ea typeface="Calibri" panose="020F0502020204030204" pitchFamily="34" charset="0"/>
              </a:rPr>
              <a:t>Maintain open lines of communication with McNeese State University officials, other student government associations, and the University of Louisiana Systems Office. </a:t>
            </a:r>
            <a:endParaRPr lang="en-US" sz="18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rmAutofit fontScale="92500" lnSpcReduction="20000"/>
          </a:bodyPr>
          <a:lstStyle/>
          <a:p>
            <a:pPr marL="0" marR="0" indent="0">
              <a:lnSpc>
                <a:spcPct val="107000"/>
              </a:lnSpc>
              <a:spcBef>
                <a:spcPts val="0"/>
              </a:spcBef>
              <a:spcAft>
                <a:spcPts val="0"/>
              </a:spcAft>
              <a:buNone/>
            </a:pPr>
            <a:r>
              <a:rPr lang="en-US" sz="1800" b="1" dirty="0">
                <a:solidFill>
                  <a:srgbClr val="3B3838"/>
                </a:solidFill>
                <a:effectLst/>
                <a:latin typeface="Times New Roman" panose="02020603050405020304" pitchFamily="18" charset="0"/>
                <a:ea typeface="Calibri" panose="020F0502020204030204" pitchFamily="34" charset="0"/>
              </a:rPr>
              <a:t>SECTION 5 – </a:t>
            </a:r>
            <a:r>
              <a:rPr lang="en-US" sz="1800" b="1" dirty="0">
                <a:solidFill>
                  <a:srgbClr val="3B3838"/>
                </a:solidFill>
                <a:effectLst/>
                <a:latin typeface="Calibri" panose="020F0502020204030204" pitchFamily="34" charset="0"/>
                <a:ea typeface="Calibri" panose="020F0502020204030204" pitchFamily="34" charset="0"/>
              </a:rPr>
              <a:t>DUTIES OF PRESIDENT</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latin typeface="Calibri" panose="020F0502020204030204" pitchFamily="34" charset="0"/>
                <a:ea typeface="Calibri" panose="020F0502020204030204" pitchFamily="34" charset="0"/>
              </a:rPr>
              <a:t>The President shall have the following duties and powers: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Serve as the Chief Executive and Administrative Officer of the Student Government;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Serve as the representative of the entire Student Association to the faculty, Administration, and officials of the University;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Recommend for consideration by Student Government such measures as he/she shall judge necessary and expedient in the performance of his/her executive duty;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Serve as an ex-officio member of all Student Government committees and departments;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Appoint, remove, and supervise Student Government staff members;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Serve on and/or appoint students to all University committees;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Attend all Legislative meetings as a friend of the Legislature;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Attend the meetings of the Council of Student Body Presidents (COSBP) and keep students abreast of the activities of the Louisiana State Board of Supervisors, Board of Regents, and State Legislature; and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latin typeface="Calibri" panose="020F0502020204030204" pitchFamily="34" charset="0"/>
                <a:ea typeface="Calibri" panose="020F0502020204030204" pitchFamily="34" charset="0"/>
              </a:rPr>
              <a:t>Maintain open lines of communication with McNeese State University officials, other student government associations, and the University of Louisiana Systems Office. </a:t>
            </a:r>
            <a:endParaRPr lang="en-US" sz="1800" dirty="0"/>
          </a:p>
          <a:p>
            <a:pPr marL="0" indent="0">
              <a:buNone/>
            </a:pPr>
            <a:endParaRPr lang="en-US" sz="1800" dirty="0"/>
          </a:p>
        </p:txBody>
      </p:sp>
      <p:sp>
        <p:nvSpPr>
          <p:cNvPr id="2" name="TextBox 1">
            <a:extLst>
              <a:ext uri="{FF2B5EF4-FFF2-40B4-BE49-F238E27FC236}">
                <a16:creationId xmlns:a16="http://schemas.microsoft.com/office/drawing/2014/main" id="{40BFC1A1-FD5C-46FF-ABDA-F8D6EFFECC95}"/>
              </a:ext>
            </a:extLst>
          </p:cNvPr>
          <p:cNvSpPr txBox="1"/>
          <p:nvPr/>
        </p:nvSpPr>
        <p:spPr>
          <a:xfrm rot="19965813">
            <a:off x="-204787" y="2851308"/>
            <a:ext cx="12601575" cy="1107996"/>
          </a:xfrm>
          <a:prstGeom prst="rect">
            <a:avLst/>
          </a:prstGeom>
          <a:noFill/>
        </p:spPr>
        <p:txBody>
          <a:bodyPr wrap="square" rtlCol="0">
            <a:spAutoFit/>
          </a:bodyPr>
          <a:lstStyle/>
          <a:p>
            <a:r>
              <a:rPr lang="en-US" sz="6600" b="1" dirty="0">
                <a:solidFill>
                  <a:schemeClr val="accent1"/>
                </a:solidFill>
              </a:rPr>
              <a:t>used to understand #s on next slide</a:t>
            </a:r>
          </a:p>
        </p:txBody>
      </p:sp>
    </p:spTree>
    <p:extLst>
      <p:ext uri="{BB962C8B-B14F-4D97-AF65-F5344CB8AC3E}">
        <p14:creationId xmlns:p14="http://schemas.microsoft.com/office/powerpoint/2010/main" val="70482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750559" cy="6200259"/>
          </a:xfrm>
        </p:spPr>
        <p:txBody>
          <a:bodyPr>
            <a:normAutofit fontScale="92500" lnSpcReduction="10000"/>
          </a:bodyPr>
          <a:lstStyle/>
          <a:p>
            <a:pPr marL="0" marR="0" lvl="0" indent="0">
              <a:lnSpc>
                <a:spcPct val="107000"/>
              </a:lnSpc>
              <a:spcBef>
                <a:spcPts val="0"/>
              </a:spcBef>
              <a:spcAft>
                <a:spcPts val="0"/>
              </a:spcAft>
              <a:buNone/>
            </a:pPr>
            <a:r>
              <a:rPr lang="en-US" sz="1400" dirty="0">
                <a:effectLst/>
                <a:latin typeface="Calibri" panose="020F0502020204030204" pitchFamily="34" charset="0"/>
                <a:ea typeface="Calibri" panose="020F0502020204030204" pitchFamily="34" charset="0"/>
              </a:rPr>
              <a:t>10. Call Student Government meetings as necessary, including the Executive Staff and the Legislature, giving twenty-four (24) hours notice prior to the called date.  Upon petition by one (1) percent of the Student Association, the President shall be required to call a meeting of the Legislature.  It shall be the duty of the President to ensure that a quorum of those eligible to vote be present for such a meeting; </a:t>
            </a:r>
          </a:p>
          <a:p>
            <a:pPr marL="0" marR="0" lvl="0" indent="0">
              <a:lnSpc>
                <a:spcPct val="107000"/>
              </a:lnSpc>
              <a:spcBef>
                <a:spcPts val="0"/>
              </a:spcBef>
              <a:spcAft>
                <a:spcPts val="0"/>
              </a:spcAft>
              <a:buNone/>
            </a:pPr>
            <a:endParaRPr lang="en-US" sz="14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r>
              <a:rPr lang="en-US" sz="1400" dirty="0">
                <a:effectLst/>
                <a:latin typeface="Calibri" panose="020F0502020204030204" pitchFamily="34" charset="0"/>
                <a:ea typeface="Calibri" panose="020F0502020204030204" pitchFamily="34" charset="0"/>
              </a:rPr>
              <a:t>11. Co-sign with the Treasurer and/or the Advisor of Student Government on all checks and monetary requests.  No money shall be spent from any account accessible to the Student Government without the President’s signature.  Two signatures, then, must be on every check or monetary request; </a:t>
            </a:r>
          </a:p>
          <a:p>
            <a:pPr marL="0" marR="0" lvl="0" indent="0">
              <a:lnSpc>
                <a:spcPct val="107000"/>
              </a:lnSpc>
              <a:spcBef>
                <a:spcPts val="0"/>
              </a:spcBef>
              <a:spcAft>
                <a:spcPts val="0"/>
              </a:spcAft>
              <a:buNone/>
            </a:pPr>
            <a:endParaRPr lang="en-US" sz="14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r>
              <a:rPr lang="en-US" sz="1400" dirty="0">
                <a:effectLst/>
                <a:latin typeface="Calibri" panose="020F0502020204030204" pitchFamily="34" charset="0"/>
                <a:ea typeface="Calibri" panose="020F0502020204030204" pitchFamily="34" charset="0"/>
              </a:rPr>
              <a:t>12. Create and dissolve Executive departments led by Directors.  Each President is to provide a written job description of such positions to the Senate at the first meeting of the Fall Semester and/or as new positions are created; </a:t>
            </a:r>
          </a:p>
          <a:p>
            <a:pPr marL="0" marR="0" lvl="0" indent="0">
              <a:lnSpc>
                <a:spcPct val="107000"/>
              </a:lnSpc>
              <a:spcBef>
                <a:spcPts val="0"/>
              </a:spcBef>
              <a:spcAft>
                <a:spcPts val="0"/>
              </a:spcAft>
              <a:buNone/>
            </a:pPr>
            <a:endParaRPr lang="en-US" sz="14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r>
              <a:rPr lang="en-US" sz="1400" dirty="0">
                <a:effectLst/>
                <a:latin typeface="Calibri" panose="020F0502020204030204" pitchFamily="34" charset="0"/>
                <a:ea typeface="Calibri" panose="020F0502020204030204" pitchFamily="34" charset="0"/>
              </a:rPr>
              <a:t>13. Veto any legislative decision of the Legislature providing said legislation has not received a prior veto; </a:t>
            </a:r>
            <a:endParaRPr lang="en-US" sz="1400" dirty="0">
              <a:effectLst/>
              <a:latin typeface="Times New Roman" panose="02020603050405020304" pitchFamily="18" charset="0"/>
              <a:ea typeface="Calibri" panose="020F0502020204030204" pitchFamily="34" charset="0"/>
            </a:endParaRPr>
          </a:p>
          <a:p>
            <a:pPr marL="800100" marR="0" lvl="1" indent="-342900">
              <a:lnSpc>
                <a:spcPct val="107000"/>
              </a:lnSpc>
              <a:spcBef>
                <a:spcPts val="0"/>
              </a:spcBef>
              <a:spcAft>
                <a:spcPts val="0"/>
              </a:spcAft>
              <a:buAutoNum type="alphaLcPeriod"/>
            </a:pPr>
            <a:r>
              <a:rPr lang="en-US" sz="1400" dirty="0">
                <a:effectLst/>
                <a:latin typeface="Calibri" panose="020F0502020204030204" pitchFamily="34" charset="0"/>
                <a:ea typeface="Calibri" panose="020F0502020204030204" pitchFamily="34" charset="0"/>
              </a:rPr>
              <a:t>The veto power may only be exercised within a six-calendar day period following the passage of the legislation, at which time notification must be given;  </a:t>
            </a:r>
            <a:endParaRPr lang="en-US" sz="1400" dirty="0">
              <a:latin typeface="Times New Roman" panose="02020603050405020304" pitchFamily="18" charset="0"/>
              <a:ea typeface="Calibri" panose="020F0502020204030204" pitchFamily="34" charset="0"/>
            </a:endParaRPr>
          </a:p>
          <a:p>
            <a:pPr marL="800100" marR="0" lvl="1" indent="-342900">
              <a:lnSpc>
                <a:spcPct val="107000"/>
              </a:lnSpc>
              <a:spcBef>
                <a:spcPts val="0"/>
              </a:spcBef>
              <a:spcAft>
                <a:spcPts val="0"/>
              </a:spcAft>
              <a:buAutoNum type="alphaLcPeriod"/>
            </a:pPr>
            <a:r>
              <a:rPr lang="en-US" sz="1400" dirty="0">
                <a:effectLst/>
                <a:latin typeface="Calibri" panose="020F0502020204030204" pitchFamily="34" charset="0"/>
                <a:ea typeface="Calibri" panose="020F0502020204030204" pitchFamily="34" charset="0"/>
              </a:rPr>
              <a:t>After a Presidential veto, the President must notify the Senator, Representative or organization that sponsored the bill, as well as the Speaker of the House, within that time frame described above, and must present the veto at the next regularly scheduled Legislative meeting.  Acknowledgement of notification shall be made by a signed receipt, which shall be maintained in the Senate Records; and </a:t>
            </a:r>
          </a:p>
          <a:p>
            <a:pPr marL="457200" marR="0" lvl="1" indent="0">
              <a:lnSpc>
                <a:spcPct val="107000"/>
              </a:lnSpc>
              <a:spcBef>
                <a:spcPts val="0"/>
              </a:spcBef>
              <a:spcAft>
                <a:spcPts val="0"/>
              </a:spcAft>
              <a:buNone/>
            </a:pPr>
            <a:endParaRPr lang="en-US" sz="14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r>
              <a:rPr lang="en-US" sz="1400" dirty="0">
                <a:effectLst/>
                <a:latin typeface="Calibri" panose="020F0502020204030204" pitchFamily="34" charset="0"/>
                <a:ea typeface="Calibri" panose="020F0502020204030204" pitchFamily="34" charset="0"/>
              </a:rPr>
              <a:t>14. Make any decisions deemed necessary and proper for the operation of the Student Government that are not vested in this Constitution, in the Student Government Executive Branch, or in any department, officer, or branch of the Student Government. </a:t>
            </a:r>
            <a:endParaRPr lang="en-US" sz="14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5953760" y="534035"/>
            <a:ext cx="6121399" cy="6200139"/>
          </a:xfrm>
        </p:spPr>
        <p:txBody>
          <a:bodyPr>
            <a:noAutofit/>
          </a:bodyPr>
          <a:lstStyle/>
          <a:p>
            <a:pPr marL="0" marR="0" lvl="0" indent="0">
              <a:lnSpc>
                <a:spcPct val="107000"/>
              </a:lnSpc>
              <a:spcBef>
                <a:spcPts val="0"/>
              </a:spcBef>
              <a:spcAft>
                <a:spcPts val="0"/>
              </a:spcAft>
              <a:buNone/>
            </a:pPr>
            <a:r>
              <a:rPr lang="en-US" sz="1200" dirty="0">
                <a:solidFill>
                  <a:srgbClr val="3B3838"/>
                </a:solidFill>
                <a:effectLst/>
                <a:latin typeface="Calibri" panose="020F0502020204030204" pitchFamily="34" charset="0"/>
                <a:ea typeface="Calibri" panose="020F0502020204030204" pitchFamily="34" charset="0"/>
              </a:rPr>
              <a:t>10. Call Student Government meetings as necessary, including the Executive Staff and the Legislature, giving twenty-four (24) hours notice prior to the called date.  Upon petition by one (1) percent of the Student Association, the President shall be required to call a meeting of the Legislature.  It shall be the duty of the President to ensure that a quorum of those eligible to vote be present for such a meeting; </a:t>
            </a:r>
          </a:p>
          <a:p>
            <a:pPr marL="0" marR="0" lvl="0" indent="0">
              <a:lnSpc>
                <a:spcPct val="107000"/>
              </a:lnSpc>
              <a:spcBef>
                <a:spcPts val="0"/>
              </a:spcBef>
              <a:spcAft>
                <a:spcPts val="0"/>
              </a:spcAft>
              <a:buNone/>
            </a:pPr>
            <a:endParaRPr lang="en-US" sz="12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r>
              <a:rPr lang="en-US" sz="1200" dirty="0">
                <a:solidFill>
                  <a:srgbClr val="3B3838"/>
                </a:solidFill>
                <a:effectLst/>
                <a:latin typeface="Calibri" panose="020F0502020204030204" pitchFamily="34" charset="0"/>
                <a:ea typeface="Calibri" panose="020F0502020204030204" pitchFamily="34" charset="0"/>
              </a:rPr>
              <a:t>11. Co-sign with the Treasurer, </a:t>
            </a:r>
            <a:r>
              <a:rPr lang="en-US" sz="1200" dirty="0">
                <a:solidFill>
                  <a:srgbClr val="FF0000"/>
                </a:solidFill>
                <a:effectLst/>
                <a:latin typeface="Calibri" panose="020F0502020204030204" pitchFamily="34" charset="0"/>
                <a:ea typeface="Calibri" panose="020F0502020204030204" pitchFamily="34" charset="0"/>
              </a:rPr>
              <a:t>Vice President, </a:t>
            </a:r>
            <a:r>
              <a:rPr lang="en-US" sz="1200" dirty="0">
                <a:solidFill>
                  <a:srgbClr val="3B3838"/>
                </a:solidFill>
                <a:effectLst/>
                <a:latin typeface="Calibri" panose="020F0502020204030204" pitchFamily="34" charset="0"/>
                <a:ea typeface="Calibri" panose="020F0502020204030204" pitchFamily="34" charset="0"/>
              </a:rPr>
              <a:t>and/or the Advisor of Student Government on all checks and monetary requests.  No money shall be spent from any account accessible to the Student Government without the President’s signature.  Two (2) signatures, then, must be on every check or monetary request; </a:t>
            </a:r>
          </a:p>
          <a:p>
            <a:pPr marL="0" marR="0" lvl="0" indent="0">
              <a:lnSpc>
                <a:spcPct val="107000"/>
              </a:lnSpc>
              <a:spcBef>
                <a:spcPts val="0"/>
              </a:spcBef>
              <a:spcAft>
                <a:spcPts val="0"/>
              </a:spcAft>
              <a:buNone/>
            </a:pPr>
            <a:endParaRPr lang="en-US" sz="12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r>
              <a:rPr lang="en-US" sz="1200" dirty="0">
                <a:solidFill>
                  <a:srgbClr val="3B3838"/>
                </a:solidFill>
                <a:effectLst/>
                <a:latin typeface="Calibri" panose="020F0502020204030204" pitchFamily="34" charset="0"/>
                <a:ea typeface="Calibri" panose="020F0502020204030204" pitchFamily="34" charset="0"/>
              </a:rPr>
              <a:t>12. Create and dissolve Executive departments </a:t>
            </a:r>
            <a:r>
              <a:rPr lang="en-US" sz="1200" dirty="0">
                <a:solidFill>
                  <a:srgbClr val="FF0000"/>
                </a:solidFill>
                <a:effectLst/>
                <a:latin typeface="Calibri" panose="020F0502020204030204" pitchFamily="34" charset="0"/>
                <a:ea typeface="Calibri" panose="020F0502020204030204" pitchFamily="34" charset="0"/>
              </a:rPr>
              <a:t>(similar to Legislative Committees)</a:t>
            </a:r>
            <a:r>
              <a:rPr lang="en-US" sz="1200" dirty="0">
                <a:solidFill>
                  <a:srgbClr val="3B3838"/>
                </a:solidFill>
                <a:effectLst/>
                <a:latin typeface="Calibri" panose="020F0502020204030204" pitchFamily="34" charset="0"/>
                <a:ea typeface="Calibri" panose="020F0502020204030204" pitchFamily="34" charset="0"/>
              </a:rPr>
              <a:t> led by Directors.  Each President is to provide a written job description of such positions to the Senate at the first meeting of the Fall Semester and/or as new positions are created;</a:t>
            </a:r>
          </a:p>
          <a:p>
            <a:pPr marL="0" marR="0" lvl="0" indent="0">
              <a:lnSpc>
                <a:spcPct val="107000"/>
              </a:lnSpc>
              <a:spcBef>
                <a:spcPts val="0"/>
              </a:spcBef>
              <a:spcAft>
                <a:spcPts val="0"/>
              </a:spcAft>
              <a:buNone/>
            </a:pPr>
            <a:r>
              <a:rPr lang="en-US" sz="1200" dirty="0">
                <a:solidFill>
                  <a:srgbClr val="3B3838"/>
                </a:solidFill>
                <a:effectLst/>
                <a:latin typeface="Calibri" panose="020F0502020204030204" pitchFamily="34" charset="0"/>
                <a:ea typeface="Calibri" panose="020F0502020204030204" pitchFamily="34" charset="0"/>
              </a:rPr>
              <a:t> </a:t>
            </a:r>
            <a:endParaRPr lang="en-US" sz="12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r>
              <a:rPr lang="en-US" sz="1200" dirty="0">
                <a:solidFill>
                  <a:srgbClr val="3B3838"/>
                </a:solidFill>
                <a:effectLst/>
                <a:latin typeface="Calibri" panose="020F0502020204030204" pitchFamily="34" charset="0"/>
                <a:ea typeface="Calibri" panose="020F0502020204030204" pitchFamily="34" charset="0"/>
              </a:rPr>
              <a:t>13. Veto any legislative decision of the Legislature providing said legislation has not received a prior veto; </a:t>
            </a:r>
            <a:endParaRPr lang="en-US" sz="12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200" dirty="0">
                <a:solidFill>
                  <a:srgbClr val="3B3838"/>
                </a:solidFill>
                <a:effectLst/>
                <a:latin typeface="Calibri" panose="020F0502020204030204" pitchFamily="34" charset="0"/>
                <a:ea typeface="Calibri" panose="020F0502020204030204" pitchFamily="34" charset="0"/>
              </a:rPr>
              <a:t>The veto power may only be exercised within a six-calendar day period following the passage of the legislation, at which time notification must be given;  </a:t>
            </a:r>
            <a:endParaRPr lang="en-US" sz="12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200" dirty="0">
                <a:solidFill>
                  <a:srgbClr val="3B3838"/>
                </a:solidFill>
                <a:effectLst/>
                <a:latin typeface="Calibri" panose="020F0502020204030204" pitchFamily="34" charset="0"/>
                <a:ea typeface="Calibri" panose="020F0502020204030204" pitchFamily="34" charset="0"/>
              </a:rPr>
              <a:t>After a Presidential veto, the President must notify the Senator, Representative or organization that sponsored the bill, as well as the Speaker of the House, within that time frame described above, and must present the veto at the next regularly scheduled Legislative meeting.  Acknowledgement of notification shall be made by a signed receipt, which shall be maintained in the Senate Records; and </a:t>
            </a:r>
            <a:endParaRPr lang="en-US" sz="12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0"/>
              </a:spcAft>
              <a:buNone/>
            </a:pPr>
            <a:endParaRPr lang="en-US" sz="1200" dirty="0">
              <a:solidFill>
                <a:srgbClr val="3B3838"/>
              </a:solidFill>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None/>
            </a:pPr>
            <a:r>
              <a:rPr lang="en-US" sz="1200" dirty="0">
                <a:solidFill>
                  <a:srgbClr val="3B3838"/>
                </a:solidFill>
                <a:effectLst/>
                <a:latin typeface="Calibri" panose="020F0502020204030204" pitchFamily="34" charset="0"/>
                <a:ea typeface="Calibri" panose="020F0502020204030204" pitchFamily="34" charset="0"/>
              </a:rPr>
              <a:t>14. Make any decisions deemed necessary and proper for the operation of the Student Government that are not vested in this Constitution, in the Student Government Executive Branch, or in any department, officer, or branch of the Student Government. </a:t>
            </a:r>
            <a:endParaRPr lang="en-US" sz="1200" dirty="0">
              <a:effectLst/>
              <a:latin typeface="Times New Roman" panose="02020603050405020304" pitchFamily="18" charset="0"/>
              <a:ea typeface="Calibri" panose="020F0502020204030204" pitchFamily="34" charset="0"/>
            </a:endParaRPr>
          </a:p>
          <a:p>
            <a:pPr marL="0" marR="0" lvl="0" indent="0">
              <a:lnSpc>
                <a:spcPct val="107000"/>
              </a:lnSpc>
              <a:spcBef>
                <a:spcPts val="0"/>
              </a:spcBef>
              <a:spcAft>
                <a:spcPts val="800"/>
              </a:spcAft>
              <a:buNone/>
            </a:pPr>
            <a:endParaRPr lang="en-US" sz="1200" dirty="0">
              <a:solidFill>
                <a:srgbClr val="3B3838"/>
              </a:solidFill>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800"/>
              </a:spcAft>
              <a:buNone/>
            </a:pPr>
            <a:r>
              <a:rPr lang="en-US" sz="1200" dirty="0">
                <a:solidFill>
                  <a:srgbClr val="FF0000"/>
                </a:solidFill>
                <a:effectLst/>
                <a:latin typeface="Calibri" panose="020F0502020204030204" pitchFamily="34" charset="0"/>
                <a:ea typeface="Calibri" panose="020F0502020204030204" pitchFamily="34" charset="0"/>
              </a:rPr>
              <a:t>15. Preside over Senator Expectation Program with the assistance of the Speaker of the Senate.</a:t>
            </a:r>
            <a:endParaRPr lang="en-US" sz="1200" dirty="0">
              <a:solidFill>
                <a:srgbClr val="FF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332581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85000" lnSpcReduction="10000"/>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rPr>
              <a:t>SECTION 6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The Vice President shall have the following duties and powers: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Assist the President in the execution of his/her duties and assume the duties in the temporary absence of the President;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Serve as the official liaison between the Executive Branch and all University-recognized organizations, maintaining an open line of communication with these organizations each semester;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Serve as the President of the Senate, and to act as the official liaison between the Executive and Legislative branches.  As President of the Senate, duties will include attending all Senate meetings as a friend of the Senate and delivering all bills and request and resolutions passed by the Senate to the proper party(s);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Upon the President’s signing or vetoing a bill, or the approval or disapproval of a request and resolution by the President or the responsible party(s), the Vice President will deliver all legislation back to the Senate or House at the next regularly scheduled Legislative meeting.  Until then, the legislation may not be enacted;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highlight>
                  <a:srgbClr val="FFFF00"/>
                </a:highlight>
                <a:latin typeface="Calibri" panose="020F0502020204030204" pitchFamily="34" charset="0"/>
                <a:ea typeface="Calibri" panose="020F0502020204030204" pitchFamily="34" charset="0"/>
              </a:rPr>
              <a:t>The SGA Vice President, as President of the Senate, will serve as Presiding Officer of the Senate. </a:t>
            </a:r>
            <a:endParaRPr lang="en-US" sz="18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highlight>
                  <a:srgbClr val="FFFF00"/>
                </a:highlight>
                <a:latin typeface="Calibri" panose="020F0502020204030204" pitchFamily="34" charset="0"/>
                <a:ea typeface="Calibri" panose="020F0502020204030204" pitchFamily="34" charset="0"/>
              </a:rPr>
              <a:t>The Vice President may defer to the Senate to elect its own Presiding Officer. The Vice President may return as Presiding Officer at any meeting  </a:t>
            </a:r>
            <a:endParaRPr lang="en-US" sz="18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Serve as a member on all Legislative committees except the Finance/Budget Committee; and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Keep a monthly line of communication open with the Speaker of the Student Self-Assessed Fee Oversight Committee. </a:t>
            </a:r>
            <a:endParaRPr lang="en-US" sz="18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rmAutofit fontScale="85000" lnSpcReduction="10000"/>
          </a:bodyPr>
          <a:lstStyle/>
          <a:p>
            <a:pPr marL="0" marR="0" indent="0">
              <a:lnSpc>
                <a:spcPct val="107000"/>
              </a:lnSpc>
              <a:spcBef>
                <a:spcPts val="0"/>
              </a:spcBef>
              <a:spcAft>
                <a:spcPts val="0"/>
              </a:spcAft>
              <a:buNone/>
            </a:pPr>
            <a:r>
              <a:rPr lang="en-US" sz="1900" b="1" dirty="0">
                <a:solidFill>
                  <a:srgbClr val="3B3838"/>
                </a:solidFill>
                <a:effectLst/>
                <a:latin typeface="Times New Roman" panose="02020603050405020304" pitchFamily="18" charset="0"/>
                <a:ea typeface="Calibri" panose="020F0502020204030204" pitchFamily="34" charset="0"/>
              </a:rPr>
              <a:t>SECTION 6 – </a:t>
            </a:r>
            <a:r>
              <a:rPr lang="en-US" sz="1900" b="1" dirty="0">
                <a:solidFill>
                  <a:srgbClr val="3B3838"/>
                </a:solidFill>
                <a:effectLst/>
                <a:latin typeface="Calibri" panose="020F0502020204030204" pitchFamily="34" charset="0"/>
                <a:ea typeface="Calibri" panose="020F0502020204030204" pitchFamily="34" charset="0"/>
              </a:rPr>
              <a:t>DUTIES OF VICE PRESIDENT</a:t>
            </a:r>
            <a:endParaRPr lang="en-US" sz="19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900" dirty="0">
                <a:solidFill>
                  <a:srgbClr val="3B3838"/>
                </a:solidFill>
                <a:effectLst/>
                <a:latin typeface="Calibri" panose="020F0502020204030204" pitchFamily="34" charset="0"/>
                <a:ea typeface="Calibri" panose="020F0502020204030204" pitchFamily="34" charset="0"/>
              </a:rPr>
              <a:t>The Vice President shall have the following duties and powers: </a:t>
            </a:r>
            <a:endParaRPr lang="en-US" sz="19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900" dirty="0">
                <a:solidFill>
                  <a:srgbClr val="3B3838"/>
                </a:solidFill>
                <a:effectLst/>
                <a:latin typeface="Calibri" panose="020F0502020204030204" pitchFamily="34" charset="0"/>
                <a:ea typeface="Calibri" panose="020F0502020204030204" pitchFamily="34" charset="0"/>
              </a:rPr>
              <a:t>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900" dirty="0">
                <a:solidFill>
                  <a:srgbClr val="3B3838"/>
                </a:solidFill>
                <a:effectLst/>
                <a:latin typeface="Calibri" panose="020F0502020204030204" pitchFamily="34" charset="0"/>
                <a:ea typeface="Calibri" panose="020F0502020204030204" pitchFamily="34" charset="0"/>
              </a:rPr>
              <a:t>Assist the President in the execution of his/her duties and assume the duties in the temporary absence of the President;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900" dirty="0">
                <a:solidFill>
                  <a:srgbClr val="3B3838"/>
                </a:solidFill>
                <a:effectLst/>
                <a:latin typeface="Calibri" panose="020F0502020204030204" pitchFamily="34" charset="0"/>
                <a:ea typeface="Calibri" panose="020F0502020204030204" pitchFamily="34" charset="0"/>
              </a:rPr>
              <a:t>Serve as the official liaison between the Executive Branch and all University-recognized organizations, maintaining an open line of communication with these organizations each semester;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900" dirty="0">
                <a:solidFill>
                  <a:srgbClr val="3B3838"/>
                </a:solidFill>
                <a:effectLst/>
                <a:latin typeface="Calibri" panose="020F0502020204030204" pitchFamily="34" charset="0"/>
                <a:ea typeface="Calibri" panose="020F0502020204030204" pitchFamily="34" charset="0"/>
              </a:rPr>
              <a:t>To act as the official liaison between the Executive and Legislative branches.  Duties will include attending all Senate meetings as a friend of the Senate and delivering all bills and request and resolutions passed by the Senate to the proper party(s);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900" dirty="0">
                <a:solidFill>
                  <a:srgbClr val="3B3838"/>
                </a:solidFill>
                <a:effectLst/>
                <a:latin typeface="Calibri" panose="020F0502020204030204" pitchFamily="34" charset="0"/>
                <a:ea typeface="Calibri" panose="020F0502020204030204" pitchFamily="34" charset="0"/>
              </a:rPr>
              <a:t>Upon the President’s signing or vetoing a bill, or the approval or disapproval of a request and resolution by the President or the responsible party(s), the Vice President will deliver all legislation back to the Senate or House at the next regularly scheduled Legislative meeting.  Until then, the legislation may not be enacted; </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900" dirty="0">
                <a:solidFill>
                  <a:srgbClr val="3B3838"/>
                </a:solidFill>
                <a:effectLst/>
                <a:latin typeface="Calibri" panose="020F0502020204030204" pitchFamily="34" charset="0"/>
                <a:ea typeface="Calibri" panose="020F0502020204030204" pitchFamily="34" charset="0"/>
              </a:rPr>
              <a:t>Serve as a member on all Legislative committees except the Finance/Budget Committee; and</a:t>
            </a:r>
            <a:endParaRPr lang="en-US" sz="19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900" dirty="0">
                <a:solidFill>
                  <a:srgbClr val="3B3838"/>
                </a:solidFill>
                <a:effectLst/>
                <a:latin typeface="Calibri" panose="020F0502020204030204" pitchFamily="34" charset="0"/>
                <a:ea typeface="Calibri" panose="020F0502020204030204" pitchFamily="34" charset="0"/>
              </a:rPr>
              <a:t> Keep a monthly line of communication open with the Speaker of the Student Self-Assessed Fee Oversight Committee. </a:t>
            </a:r>
            <a:endParaRPr lang="en-US" sz="19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3278601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40000" lnSpcReduction="20000"/>
          </a:bodyPr>
          <a:lstStyle/>
          <a:p>
            <a:pPr marL="0" marR="0" indent="0">
              <a:lnSpc>
                <a:spcPct val="107000"/>
              </a:lnSpc>
              <a:spcBef>
                <a:spcPts val="0"/>
              </a:spcBef>
              <a:spcAft>
                <a:spcPts val="0"/>
              </a:spcAft>
              <a:buNone/>
            </a:pPr>
            <a:r>
              <a:rPr lang="en-US" sz="3800" b="1" dirty="0">
                <a:effectLst/>
                <a:latin typeface="Times New Roman" panose="02020603050405020304" pitchFamily="18" charset="0"/>
                <a:ea typeface="Calibri" panose="020F0502020204030204" pitchFamily="34" charset="0"/>
              </a:rPr>
              <a:t>SECTION 7 </a:t>
            </a:r>
            <a:endParaRPr lang="en-US" sz="3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3800" dirty="0">
                <a:effectLst/>
                <a:latin typeface="Calibri" panose="020F0502020204030204" pitchFamily="34" charset="0"/>
                <a:ea typeface="Calibri" panose="020F0502020204030204" pitchFamily="34" charset="0"/>
              </a:rPr>
              <a:t>The Treasurer shall have the following duties and powers: </a:t>
            </a:r>
            <a:endParaRPr lang="en-US" sz="3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3800" dirty="0">
                <a:effectLst/>
                <a:latin typeface="Calibri" panose="020F0502020204030204" pitchFamily="34" charset="0"/>
                <a:ea typeface="Calibri" panose="020F0502020204030204" pitchFamily="34" charset="0"/>
              </a:rPr>
              <a:t> </a:t>
            </a:r>
            <a:endParaRPr lang="en-US" sz="3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3800" dirty="0">
                <a:effectLst/>
                <a:latin typeface="Calibri" panose="020F0502020204030204" pitchFamily="34" charset="0"/>
                <a:ea typeface="Calibri" panose="020F0502020204030204" pitchFamily="34" charset="0"/>
              </a:rPr>
              <a:t>Serve as the Chief Financial Officer of the Student Government; </a:t>
            </a:r>
            <a:endParaRPr lang="en-US" sz="3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3800" dirty="0">
                <a:effectLst/>
                <a:latin typeface="Calibri" panose="020F0502020204030204" pitchFamily="34" charset="0"/>
                <a:ea typeface="Calibri" panose="020F0502020204030204" pitchFamily="34" charset="0"/>
              </a:rPr>
              <a:t>Keep an accurate record of the finances of Student Government.  The financial records shall be presented for inspection upon request; </a:t>
            </a:r>
            <a:endParaRPr lang="en-US" sz="3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3800" dirty="0">
                <a:effectLst/>
                <a:latin typeface="Calibri" panose="020F0502020204030204" pitchFamily="34" charset="0"/>
                <a:ea typeface="Calibri" panose="020F0502020204030204" pitchFamily="34" charset="0"/>
              </a:rPr>
              <a:t>Serve as Speaker of the Finance/Budget Committee; </a:t>
            </a:r>
            <a:endParaRPr lang="en-US" sz="3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3800" dirty="0">
                <a:effectLst/>
                <a:highlight>
                  <a:srgbClr val="FFFF00"/>
                </a:highlight>
                <a:latin typeface="Calibri" panose="020F0502020204030204" pitchFamily="34" charset="0"/>
                <a:ea typeface="Calibri" panose="020F0502020204030204" pitchFamily="34" charset="0"/>
              </a:rPr>
              <a:t>Submit proposed budgets, as approved by the President, for majority Senate approval as the Speaker of the Finance/Budget Committee for the Fall and Spring Semesters by the second regularly scheduled Senate meeting of each semester respectively, after meeting with the Finance/Budget Committee and receiving a majority vote on the budget from the committee.  The newly-elected Treasurer shall be required to submit for majority Senate approval a proposed Summer Semester budget, as approved by the newly-elected President, at the last Senate meeting of the Spring Semester, after meeting with the newly appointed Finance/Budget Committee and receiving a majority vote on the budget by the committee. </a:t>
            </a:r>
            <a:endParaRPr lang="en-US" sz="38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3800" dirty="0">
                <a:effectLst/>
                <a:latin typeface="Calibri" panose="020F0502020204030204" pitchFamily="34" charset="0"/>
                <a:ea typeface="Calibri" panose="020F0502020204030204" pitchFamily="34" charset="0"/>
              </a:rPr>
              <a:t>Allocate </a:t>
            </a:r>
            <a:r>
              <a:rPr lang="en-US" sz="3800" strike="sngStrike" dirty="0">
                <a:effectLst/>
                <a:latin typeface="Calibri" panose="020F0502020204030204" pitchFamily="34" charset="0"/>
                <a:ea typeface="Calibri" panose="020F0502020204030204" pitchFamily="34" charset="0"/>
              </a:rPr>
              <a:t>fifteen (15) percent</a:t>
            </a:r>
            <a:r>
              <a:rPr lang="en-US" sz="3800" dirty="0">
                <a:effectLst/>
                <a:latin typeface="Calibri" panose="020F0502020204030204" pitchFamily="34" charset="0"/>
                <a:ea typeface="Calibri" panose="020F0502020204030204" pitchFamily="34" charset="0"/>
              </a:rPr>
              <a:t> </a:t>
            </a:r>
            <a:r>
              <a:rPr lang="en-US" sz="3800" b="1" dirty="0">
                <a:effectLst/>
                <a:latin typeface="Calibri" panose="020F0502020204030204" pitchFamily="34" charset="0"/>
                <a:ea typeface="Calibri" panose="020F0502020204030204" pitchFamily="34" charset="0"/>
              </a:rPr>
              <a:t>ten (10) percent</a:t>
            </a:r>
            <a:r>
              <a:rPr lang="en-US" sz="3800" dirty="0">
                <a:effectLst/>
                <a:latin typeface="Calibri" panose="020F0502020204030204" pitchFamily="34" charset="0"/>
                <a:ea typeface="Calibri" panose="020F0502020204030204" pitchFamily="34" charset="0"/>
              </a:rPr>
              <a:t> of each Fall and Spring Semester student self assessed Student Government fee to the Legislative budget.  Any monies remaining in the Legislative budget after each semester will be returned to the Student Government general fund; and </a:t>
            </a:r>
            <a:endParaRPr lang="en-US" sz="3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3800" dirty="0">
                <a:effectLst/>
                <a:latin typeface="Calibri" panose="020F0502020204030204" pitchFamily="34" charset="0"/>
                <a:ea typeface="Calibri" panose="020F0502020204030204" pitchFamily="34" charset="0"/>
              </a:rPr>
              <a:t>Attend all Legislative meetings as a friend of the Legislature to present budgets, announce appropriations of monies upon the approval of the Legislature and the President, and to answer any questions about the financial status of the Student Government. </a:t>
            </a:r>
            <a:endParaRPr lang="en-US" sz="38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Autofit/>
          </a:bodyPr>
          <a:lstStyle/>
          <a:p>
            <a:pPr marL="0" marR="0" indent="0">
              <a:lnSpc>
                <a:spcPct val="107000"/>
              </a:lnSpc>
              <a:spcBef>
                <a:spcPts val="0"/>
              </a:spcBef>
              <a:spcAft>
                <a:spcPts val="0"/>
              </a:spcAft>
              <a:buNone/>
            </a:pPr>
            <a:r>
              <a:rPr lang="en-US" sz="1400" b="1" dirty="0">
                <a:solidFill>
                  <a:srgbClr val="3B3838"/>
                </a:solidFill>
                <a:effectLst/>
                <a:latin typeface="Times New Roman" panose="02020603050405020304" pitchFamily="18" charset="0"/>
                <a:ea typeface="Calibri" panose="020F0502020204030204" pitchFamily="34" charset="0"/>
              </a:rPr>
              <a:t>SECTION 7 – </a:t>
            </a:r>
            <a:r>
              <a:rPr lang="en-US" sz="1400" b="1" dirty="0">
                <a:solidFill>
                  <a:srgbClr val="3B3838"/>
                </a:solidFill>
                <a:effectLst/>
                <a:latin typeface="Calibri" panose="020F0502020204030204" pitchFamily="34" charset="0"/>
                <a:ea typeface="Calibri" panose="020F0502020204030204" pitchFamily="34" charset="0"/>
              </a:rPr>
              <a:t>DUTIES OF TREASURER</a:t>
            </a:r>
            <a:endParaRPr lang="en-US" sz="1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dirty="0">
                <a:solidFill>
                  <a:srgbClr val="3B3838"/>
                </a:solidFill>
                <a:effectLst/>
                <a:latin typeface="Calibri" panose="020F0502020204030204" pitchFamily="34" charset="0"/>
                <a:ea typeface="Calibri" panose="020F0502020204030204" pitchFamily="34" charset="0"/>
              </a:rPr>
              <a:t>The Treasurer shall have the following duties and powers: </a:t>
            </a:r>
            <a:endParaRPr lang="en-US" sz="1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dirty="0">
                <a:solidFill>
                  <a:srgbClr val="3B3838"/>
                </a:solidFill>
                <a:effectLst/>
                <a:latin typeface="Calibri" panose="020F0502020204030204" pitchFamily="34"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Serve as the Chief Financial Officer of the Student Government;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Keep an accurate record of the finances of Student Government.  The financial records shall be presented for inspection upon request;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Serve as Speaker of the Finance/Budget Committee;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FF0000"/>
                </a:solidFill>
                <a:effectLst/>
                <a:latin typeface="Calibri" panose="020F0502020204030204" pitchFamily="34" charset="0"/>
                <a:ea typeface="Calibri" panose="020F0502020204030204" pitchFamily="34" charset="0"/>
              </a:rPr>
              <a:t>Treasurer is to draft a proposed split of the organization fund, between the Fall and Spring Semesters;</a:t>
            </a:r>
            <a:endParaRPr lang="en-US" sz="1400" dirty="0">
              <a:solidFill>
                <a:srgbClr val="FF0000"/>
              </a:solidFill>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400" dirty="0">
                <a:solidFill>
                  <a:srgbClr val="FF0000"/>
                </a:solidFill>
                <a:effectLst/>
                <a:latin typeface="Calibri" panose="020F0502020204030204" pitchFamily="34" charset="0"/>
                <a:ea typeface="Calibri" panose="020F0502020204030204" pitchFamily="34" charset="0"/>
              </a:rPr>
              <a:t>After presenting the budget to the president, the proposal must pass with a simple majority in the Finance Budget Committee.</a:t>
            </a:r>
            <a:endParaRPr lang="en-US" sz="1400" dirty="0">
              <a:solidFill>
                <a:srgbClr val="FF0000"/>
              </a:solidFill>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400" dirty="0">
                <a:solidFill>
                  <a:srgbClr val="FF0000"/>
                </a:solidFill>
                <a:effectLst/>
                <a:latin typeface="Calibri" panose="020F0502020204030204" pitchFamily="34" charset="0"/>
                <a:ea typeface="Calibri" panose="020F0502020204030204" pitchFamily="34" charset="0"/>
              </a:rPr>
              <a:t>Once approved by the Finance Budget Committee, the budget is to be approved by the House of Organization with a simple majority.</a:t>
            </a:r>
            <a:endParaRPr lang="en-US" sz="1400" dirty="0">
              <a:solidFill>
                <a:srgbClr val="FF0000"/>
              </a:solidFill>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400" dirty="0">
                <a:solidFill>
                  <a:srgbClr val="FF0000"/>
                </a:solidFill>
                <a:effectLst/>
                <a:latin typeface="Calibri" panose="020F0502020204030204" pitchFamily="34" charset="0"/>
                <a:ea typeface="Calibri" panose="020F0502020204030204" pitchFamily="34" charset="0"/>
              </a:rPr>
              <a:t>Once all requirements in subsections a., b., and c. have been met, the budget is enacted.</a:t>
            </a:r>
            <a:endParaRPr lang="en-US" sz="1400" dirty="0">
              <a:solidFill>
                <a:srgbClr val="FF0000"/>
              </a:solidFill>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400" dirty="0">
                <a:solidFill>
                  <a:srgbClr val="FF0000"/>
                </a:solidFill>
                <a:effectLst/>
                <a:latin typeface="Calibri" panose="020F0502020204030204" pitchFamily="34" charset="0"/>
                <a:ea typeface="Calibri" panose="020F0502020204030204" pitchFamily="34" charset="0"/>
              </a:rPr>
              <a:t>If the budget is to fail at any stage of the process and/or amended, the budget must restart the process to be voted on at the next regularly scheduled legislative meeting.</a:t>
            </a:r>
            <a:endParaRPr lang="en-US" sz="14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Allocate </a:t>
            </a:r>
            <a:r>
              <a:rPr lang="en-US" sz="1400" b="1" dirty="0">
                <a:solidFill>
                  <a:srgbClr val="3B3838"/>
                </a:solidFill>
                <a:effectLst/>
                <a:latin typeface="Calibri" panose="020F0502020204030204" pitchFamily="34" charset="0"/>
                <a:ea typeface="Calibri" panose="020F0502020204030204" pitchFamily="34" charset="0"/>
              </a:rPr>
              <a:t>ten (10) percent</a:t>
            </a:r>
            <a:r>
              <a:rPr lang="en-US" sz="1400" dirty="0">
                <a:solidFill>
                  <a:srgbClr val="3B3838"/>
                </a:solidFill>
                <a:effectLst/>
                <a:latin typeface="Calibri" panose="020F0502020204030204" pitchFamily="34" charset="0"/>
                <a:ea typeface="Calibri" panose="020F0502020204030204" pitchFamily="34" charset="0"/>
              </a:rPr>
              <a:t> of the Organization Fee Reserves as a Reserve Fund that may be utilized by the legislative; unless freed by the signatures of both the treasurer and advisor.</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Serve as the Speaker of the Student Self-Assessed Fee Oversight Committee.</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Attend all Legislative meetings as a friend of the Legislature to present budgets, announce appropriations of monies upon the approval of the Legislature and the President, and to answer any questions about the financial status of the Student Government. </a:t>
            </a:r>
            <a:endParaRPr lang="en-US" sz="1400" dirty="0"/>
          </a:p>
        </p:txBody>
      </p:sp>
    </p:spTree>
    <p:extLst>
      <p:ext uri="{BB962C8B-B14F-4D97-AF65-F5344CB8AC3E}">
        <p14:creationId xmlns:p14="http://schemas.microsoft.com/office/powerpoint/2010/main" val="2271260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a:bodyPr>
          <a:lstStyle/>
          <a:p>
            <a:pPr marL="0" marR="0" indent="0">
              <a:lnSpc>
                <a:spcPct val="107000"/>
              </a:lnSpc>
              <a:spcBef>
                <a:spcPts val="0"/>
              </a:spcBef>
              <a:spcAft>
                <a:spcPts val="0"/>
              </a:spcAft>
              <a:buNone/>
            </a:pPr>
            <a:r>
              <a:rPr lang="en-US" sz="2400" b="1" dirty="0">
                <a:effectLst/>
                <a:latin typeface="Times New Roman" panose="02020603050405020304" pitchFamily="18" charset="0"/>
                <a:ea typeface="Calibri" panose="020F0502020204030204" pitchFamily="34" charset="0"/>
              </a:rPr>
              <a:t>SECTION 8 </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effectLst/>
                <a:latin typeface="Calibri" panose="020F0502020204030204" pitchFamily="34" charset="0"/>
                <a:ea typeface="Calibri" panose="020F0502020204030204" pitchFamily="34" charset="0"/>
              </a:rPr>
              <a:t>The President, Vice President, and Treasurer shall take the following oaths at their installation during the second to last regularly scheduled Senate meeting in the Spring Semester.  The </a:t>
            </a:r>
            <a:r>
              <a:rPr lang="en-US" sz="2400" dirty="0">
                <a:effectLst/>
                <a:highlight>
                  <a:srgbClr val="FFFF00"/>
                </a:highlight>
                <a:latin typeface="Calibri" panose="020F0502020204030204" pitchFamily="34" charset="0"/>
                <a:ea typeface="Calibri" panose="020F0502020204030204" pitchFamily="34" charset="0"/>
              </a:rPr>
              <a:t>Attorney General of the Judicial Committee or another Justice</a:t>
            </a:r>
            <a:r>
              <a:rPr lang="en-US" sz="2400" dirty="0">
                <a:effectLst/>
                <a:latin typeface="Calibri" panose="020F0502020204030204" pitchFamily="34" charset="0"/>
                <a:ea typeface="Calibri" panose="020F0502020204030204" pitchFamily="34" charset="0"/>
              </a:rPr>
              <a:t> shall administer the oath: </a:t>
            </a:r>
            <a:endParaRPr lang="en-US" sz="2400" dirty="0">
              <a:effectLst/>
              <a:latin typeface="Times New Roman" panose="02020603050405020304" pitchFamily="18" charset="0"/>
              <a:ea typeface="Calibri" panose="020F0502020204030204" pitchFamily="34" charset="0"/>
            </a:endParaRPr>
          </a:p>
          <a:p>
            <a:pPr marL="0" indent="0">
              <a:buNone/>
            </a:pPr>
            <a:endParaRPr lang="en-US" sz="2200" dirty="0"/>
          </a:p>
          <a:p>
            <a:pPr marL="0" indent="0">
              <a:buNone/>
            </a:pPr>
            <a:endParaRPr lang="en-US" sz="2200"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rmAutofit/>
          </a:bodyPr>
          <a:lstStyle/>
          <a:p>
            <a:pPr marL="0" marR="0" indent="0">
              <a:lnSpc>
                <a:spcPct val="107000"/>
              </a:lnSpc>
              <a:spcBef>
                <a:spcPts val="0"/>
              </a:spcBef>
              <a:spcAft>
                <a:spcPts val="0"/>
              </a:spcAft>
              <a:buNone/>
            </a:pPr>
            <a:r>
              <a:rPr lang="en-US" sz="2400" b="1" dirty="0">
                <a:solidFill>
                  <a:srgbClr val="3B3838"/>
                </a:solidFill>
                <a:effectLst/>
                <a:latin typeface="Times New Roman" panose="02020603050405020304" pitchFamily="18" charset="0"/>
                <a:ea typeface="Calibri" panose="020F0502020204030204" pitchFamily="34" charset="0"/>
              </a:rPr>
              <a:t>SECTION 8 – </a:t>
            </a:r>
            <a:r>
              <a:rPr lang="en-US" sz="2400" b="1" dirty="0">
                <a:solidFill>
                  <a:srgbClr val="3B3838"/>
                </a:solidFill>
                <a:effectLst/>
                <a:latin typeface="Calibri" panose="020F0502020204030204" pitchFamily="34" charset="0"/>
                <a:ea typeface="Calibri" panose="020F0502020204030204" pitchFamily="34" charset="0"/>
              </a:rPr>
              <a:t>OATHS</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solidFill>
                  <a:srgbClr val="3B3838"/>
                </a:solidFill>
                <a:effectLst/>
                <a:latin typeface="Calibri" panose="020F0502020204030204" pitchFamily="34" charset="0"/>
                <a:ea typeface="Calibri" panose="020F0502020204030204" pitchFamily="34" charset="0"/>
              </a:rPr>
              <a:t>The President, Vice President, and Treasurer shall take the following oaths at their installation during the second to last regularly scheduled Senate meeting in the Spring Semester.  The </a:t>
            </a:r>
            <a:r>
              <a:rPr lang="en-US" sz="2400" dirty="0">
                <a:solidFill>
                  <a:srgbClr val="FF0000"/>
                </a:solidFill>
                <a:effectLst/>
                <a:latin typeface="Calibri" panose="020F0502020204030204" pitchFamily="34" charset="0"/>
                <a:ea typeface="Calibri" panose="020F0502020204030204" pitchFamily="34" charset="0"/>
              </a:rPr>
              <a:t>serving Speaker of the Senate </a:t>
            </a:r>
            <a:r>
              <a:rPr lang="en-US" sz="2400" dirty="0">
                <a:solidFill>
                  <a:srgbClr val="3B3838"/>
                </a:solidFill>
                <a:effectLst/>
                <a:latin typeface="Calibri" panose="020F0502020204030204" pitchFamily="34" charset="0"/>
                <a:ea typeface="Calibri" panose="020F0502020204030204" pitchFamily="34" charset="0"/>
              </a:rPr>
              <a:t>shall administer the oath: </a:t>
            </a:r>
            <a:endParaRPr lang="en-US" sz="2400" dirty="0"/>
          </a:p>
          <a:p>
            <a:pPr marL="0" indent="0">
              <a:buNone/>
            </a:pPr>
            <a:endParaRPr lang="en-US" sz="2400" dirty="0"/>
          </a:p>
        </p:txBody>
      </p:sp>
    </p:spTree>
    <p:extLst>
      <p:ext uri="{BB962C8B-B14F-4D97-AF65-F5344CB8AC3E}">
        <p14:creationId xmlns:p14="http://schemas.microsoft.com/office/powerpoint/2010/main" val="3523364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3858</Words>
  <Application>Microsoft Office PowerPoint</Application>
  <PresentationFormat>Widescreen</PresentationFormat>
  <Paragraphs>180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Article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Article III</dc:title>
  <dc:creator>NaThya White</dc:creator>
  <cp:lastModifiedBy>NaThya White</cp:lastModifiedBy>
  <cp:revision>6</cp:revision>
  <dcterms:created xsi:type="dcterms:W3CDTF">2021-01-31T20:02:03Z</dcterms:created>
  <dcterms:modified xsi:type="dcterms:W3CDTF">2021-03-03T21:02:11Z</dcterms:modified>
</cp:coreProperties>
</file>