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B1E278-70D4-4244-9E1F-39C9B7F942D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C476B92-840B-4D0B-9FEF-2EFFF4E599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6CD46C0-5623-4025-A8D9-168130E1C5DF}"/>
              </a:ext>
            </a:extLst>
          </p:cNvPr>
          <p:cNvSpPr>
            <a:spLocks noGrp="1"/>
          </p:cNvSpPr>
          <p:nvPr>
            <p:ph type="dt" sz="half" idx="10"/>
          </p:nvPr>
        </p:nvSpPr>
        <p:spPr/>
        <p:txBody>
          <a:bodyPr/>
          <a:lstStyle/>
          <a:p>
            <a:fld id="{EDF14E9B-9FDD-41E8-867D-4CCF54935935}" type="datetimeFigureOut">
              <a:rPr lang="en-US" smtClean="0"/>
              <a:t>1/31/2021</a:t>
            </a:fld>
            <a:endParaRPr lang="en-US"/>
          </a:p>
        </p:txBody>
      </p:sp>
      <p:sp>
        <p:nvSpPr>
          <p:cNvPr id="5" name="Footer Placeholder 4">
            <a:extLst>
              <a:ext uri="{FF2B5EF4-FFF2-40B4-BE49-F238E27FC236}">
                <a16:creationId xmlns:a16="http://schemas.microsoft.com/office/drawing/2014/main" id="{C516B29C-ECEF-4D3B-ADC7-CC6BF62034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C23FFB-CB85-41CA-A33D-0B56877CD0AE}"/>
              </a:ext>
            </a:extLst>
          </p:cNvPr>
          <p:cNvSpPr>
            <a:spLocks noGrp="1"/>
          </p:cNvSpPr>
          <p:nvPr>
            <p:ph type="sldNum" sz="quarter" idx="12"/>
          </p:nvPr>
        </p:nvSpPr>
        <p:spPr/>
        <p:txBody>
          <a:bodyPr/>
          <a:lstStyle/>
          <a:p>
            <a:fld id="{C98D7819-243A-47E5-B217-3610AA3D1BA6}" type="slidenum">
              <a:rPr lang="en-US" smtClean="0"/>
              <a:t>‹#›</a:t>
            </a:fld>
            <a:endParaRPr lang="en-US"/>
          </a:p>
        </p:txBody>
      </p:sp>
    </p:spTree>
    <p:extLst>
      <p:ext uri="{BB962C8B-B14F-4D97-AF65-F5344CB8AC3E}">
        <p14:creationId xmlns:p14="http://schemas.microsoft.com/office/powerpoint/2010/main" val="17579006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11BCF9-257B-4FD6-A016-1BB66C95703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3AFFE3C-93B5-4B1C-BCA5-C0D863A1485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4D6F894-8702-429C-9561-FC297413B688}"/>
              </a:ext>
            </a:extLst>
          </p:cNvPr>
          <p:cNvSpPr>
            <a:spLocks noGrp="1"/>
          </p:cNvSpPr>
          <p:nvPr>
            <p:ph type="dt" sz="half" idx="10"/>
          </p:nvPr>
        </p:nvSpPr>
        <p:spPr/>
        <p:txBody>
          <a:bodyPr/>
          <a:lstStyle/>
          <a:p>
            <a:fld id="{EDF14E9B-9FDD-41E8-867D-4CCF54935935}" type="datetimeFigureOut">
              <a:rPr lang="en-US" smtClean="0"/>
              <a:t>1/31/2021</a:t>
            </a:fld>
            <a:endParaRPr lang="en-US"/>
          </a:p>
        </p:txBody>
      </p:sp>
      <p:sp>
        <p:nvSpPr>
          <p:cNvPr id="5" name="Footer Placeholder 4">
            <a:extLst>
              <a:ext uri="{FF2B5EF4-FFF2-40B4-BE49-F238E27FC236}">
                <a16:creationId xmlns:a16="http://schemas.microsoft.com/office/drawing/2014/main" id="{68A643AD-0482-4923-913A-A627DAC473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A3A0DA-D039-4DB7-9964-E9B106AA4859}"/>
              </a:ext>
            </a:extLst>
          </p:cNvPr>
          <p:cNvSpPr>
            <a:spLocks noGrp="1"/>
          </p:cNvSpPr>
          <p:nvPr>
            <p:ph type="sldNum" sz="quarter" idx="12"/>
          </p:nvPr>
        </p:nvSpPr>
        <p:spPr/>
        <p:txBody>
          <a:bodyPr/>
          <a:lstStyle/>
          <a:p>
            <a:fld id="{C98D7819-243A-47E5-B217-3610AA3D1BA6}" type="slidenum">
              <a:rPr lang="en-US" smtClean="0"/>
              <a:t>‹#›</a:t>
            </a:fld>
            <a:endParaRPr lang="en-US"/>
          </a:p>
        </p:txBody>
      </p:sp>
    </p:spTree>
    <p:extLst>
      <p:ext uri="{BB962C8B-B14F-4D97-AF65-F5344CB8AC3E}">
        <p14:creationId xmlns:p14="http://schemas.microsoft.com/office/powerpoint/2010/main" val="38268129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AC6C097-35FB-4F0A-AA83-678F2D670DE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A826053-94BC-4BC4-B44D-5DBF9FF24FA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3E49B1-41BC-4ED6-AB11-951DA0468F47}"/>
              </a:ext>
            </a:extLst>
          </p:cNvPr>
          <p:cNvSpPr>
            <a:spLocks noGrp="1"/>
          </p:cNvSpPr>
          <p:nvPr>
            <p:ph type="dt" sz="half" idx="10"/>
          </p:nvPr>
        </p:nvSpPr>
        <p:spPr/>
        <p:txBody>
          <a:bodyPr/>
          <a:lstStyle/>
          <a:p>
            <a:fld id="{EDF14E9B-9FDD-41E8-867D-4CCF54935935}" type="datetimeFigureOut">
              <a:rPr lang="en-US" smtClean="0"/>
              <a:t>1/31/2021</a:t>
            </a:fld>
            <a:endParaRPr lang="en-US"/>
          </a:p>
        </p:txBody>
      </p:sp>
      <p:sp>
        <p:nvSpPr>
          <p:cNvPr id="5" name="Footer Placeholder 4">
            <a:extLst>
              <a:ext uri="{FF2B5EF4-FFF2-40B4-BE49-F238E27FC236}">
                <a16:creationId xmlns:a16="http://schemas.microsoft.com/office/drawing/2014/main" id="{909C36D9-1235-48D3-A011-CA21FF0CF93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EE0357-26A3-4043-8729-09383164BF27}"/>
              </a:ext>
            </a:extLst>
          </p:cNvPr>
          <p:cNvSpPr>
            <a:spLocks noGrp="1"/>
          </p:cNvSpPr>
          <p:nvPr>
            <p:ph type="sldNum" sz="quarter" idx="12"/>
          </p:nvPr>
        </p:nvSpPr>
        <p:spPr/>
        <p:txBody>
          <a:bodyPr/>
          <a:lstStyle/>
          <a:p>
            <a:fld id="{C98D7819-243A-47E5-B217-3610AA3D1BA6}" type="slidenum">
              <a:rPr lang="en-US" smtClean="0"/>
              <a:t>‹#›</a:t>
            </a:fld>
            <a:endParaRPr lang="en-US"/>
          </a:p>
        </p:txBody>
      </p:sp>
    </p:spTree>
    <p:extLst>
      <p:ext uri="{BB962C8B-B14F-4D97-AF65-F5344CB8AC3E}">
        <p14:creationId xmlns:p14="http://schemas.microsoft.com/office/powerpoint/2010/main" val="20447311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0EE8C1-EE5A-4958-BC22-C8B300B0C2A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C6215BD-788D-4578-8F90-B4DE14B5DEF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966F5B-AE9A-4BE8-AEDB-E13C06F49DBF}"/>
              </a:ext>
            </a:extLst>
          </p:cNvPr>
          <p:cNvSpPr>
            <a:spLocks noGrp="1"/>
          </p:cNvSpPr>
          <p:nvPr>
            <p:ph type="dt" sz="half" idx="10"/>
          </p:nvPr>
        </p:nvSpPr>
        <p:spPr/>
        <p:txBody>
          <a:bodyPr/>
          <a:lstStyle/>
          <a:p>
            <a:fld id="{EDF14E9B-9FDD-41E8-867D-4CCF54935935}" type="datetimeFigureOut">
              <a:rPr lang="en-US" smtClean="0"/>
              <a:t>1/31/2021</a:t>
            </a:fld>
            <a:endParaRPr lang="en-US"/>
          </a:p>
        </p:txBody>
      </p:sp>
      <p:sp>
        <p:nvSpPr>
          <p:cNvPr id="5" name="Footer Placeholder 4">
            <a:extLst>
              <a:ext uri="{FF2B5EF4-FFF2-40B4-BE49-F238E27FC236}">
                <a16:creationId xmlns:a16="http://schemas.microsoft.com/office/drawing/2014/main" id="{9C15863A-9987-489B-ABE6-E5DA74B67D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5E5484-6E21-4327-9C97-BF7FC55333E2}"/>
              </a:ext>
            </a:extLst>
          </p:cNvPr>
          <p:cNvSpPr>
            <a:spLocks noGrp="1"/>
          </p:cNvSpPr>
          <p:nvPr>
            <p:ph type="sldNum" sz="quarter" idx="12"/>
          </p:nvPr>
        </p:nvSpPr>
        <p:spPr/>
        <p:txBody>
          <a:bodyPr/>
          <a:lstStyle/>
          <a:p>
            <a:fld id="{C98D7819-243A-47E5-B217-3610AA3D1BA6}" type="slidenum">
              <a:rPr lang="en-US" smtClean="0"/>
              <a:t>‹#›</a:t>
            </a:fld>
            <a:endParaRPr lang="en-US"/>
          </a:p>
        </p:txBody>
      </p:sp>
    </p:spTree>
    <p:extLst>
      <p:ext uri="{BB962C8B-B14F-4D97-AF65-F5344CB8AC3E}">
        <p14:creationId xmlns:p14="http://schemas.microsoft.com/office/powerpoint/2010/main" val="32332036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01AF08-0FF9-407C-9051-2D884B028E2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3029565-C597-4167-AD86-91E71994732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F4D0424-54ED-4691-AE7F-8256D3F8172A}"/>
              </a:ext>
            </a:extLst>
          </p:cNvPr>
          <p:cNvSpPr>
            <a:spLocks noGrp="1"/>
          </p:cNvSpPr>
          <p:nvPr>
            <p:ph type="dt" sz="half" idx="10"/>
          </p:nvPr>
        </p:nvSpPr>
        <p:spPr/>
        <p:txBody>
          <a:bodyPr/>
          <a:lstStyle/>
          <a:p>
            <a:fld id="{EDF14E9B-9FDD-41E8-867D-4CCF54935935}" type="datetimeFigureOut">
              <a:rPr lang="en-US" smtClean="0"/>
              <a:t>1/31/2021</a:t>
            </a:fld>
            <a:endParaRPr lang="en-US"/>
          </a:p>
        </p:txBody>
      </p:sp>
      <p:sp>
        <p:nvSpPr>
          <p:cNvPr id="5" name="Footer Placeholder 4">
            <a:extLst>
              <a:ext uri="{FF2B5EF4-FFF2-40B4-BE49-F238E27FC236}">
                <a16:creationId xmlns:a16="http://schemas.microsoft.com/office/drawing/2014/main" id="{5DF326E8-460D-4CBE-BE5E-C979C725EC5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225676-FD4C-4AC7-B8CA-36EF8AF7093A}"/>
              </a:ext>
            </a:extLst>
          </p:cNvPr>
          <p:cNvSpPr>
            <a:spLocks noGrp="1"/>
          </p:cNvSpPr>
          <p:nvPr>
            <p:ph type="sldNum" sz="quarter" idx="12"/>
          </p:nvPr>
        </p:nvSpPr>
        <p:spPr/>
        <p:txBody>
          <a:bodyPr/>
          <a:lstStyle/>
          <a:p>
            <a:fld id="{C98D7819-243A-47E5-B217-3610AA3D1BA6}" type="slidenum">
              <a:rPr lang="en-US" smtClean="0"/>
              <a:t>‹#›</a:t>
            </a:fld>
            <a:endParaRPr lang="en-US"/>
          </a:p>
        </p:txBody>
      </p:sp>
    </p:spTree>
    <p:extLst>
      <p:ext uri="{BB962C8B-B14F-4D97-AF65-F5344CB8AC3E}">
        <p14:creationId xmlns:p14="http://schemas.microsoft.com/office/powerpoint/2010/main" val="7474416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DA9328-CF3E-4A55-B38E-997DD503D0C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83BBD39-75D7-4E01-A00F-38D1CEE3AC7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0A67985-ACC3-47EA-922E-0944685EC9C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2B872E4-DD3B-4146-9760-DC2C67533E0B}"/>
              </a:ext>
            </a:extLst>
          </p:cNvPr>
          <p:cNvSpPr>
            <a:spLocks noGrp="1"/>
          </p:cNvSpPr>
          <p:nvPr>
            <p:ph type="dt" sz="half" idx="10"/>
          </p:nvPr>
        </p:nvSpPr>
        <p:spPr/>
        <p:txBody>
          <a:bodyPr/>
          <a:lstStyle/>
          <a:p>
            <a:fld id="{EDF14E9B-9FDD-41E8-867D-4CCF54935935}" type="datetimeFigureOut">
              <a:rPr lang="en-US" smtClean="0"/>
              <a:t>1/31/2021</a:t>
            </a:fld>
            <a:endParaRPr lang="en-US"/>
          </a:p>
        </p:txBody>
      </p:sp>
      <p:sp>
        <p:nvSpPr>
          <p:cNvPr id="6" name="Footer Placeholder 5">
            <a:extLst>
              <a:ext uri="{FF2B5EF4-FFF2-40B4-BE49-F238E27FC236}">
                <a16:creationId xmlns:a16="http://schemas.microsoft.com/office/drawing/2014/main" id="{742C7F88-FAA3-462D-9592-057093CAC6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4DF5367-B7F8-4FC5-AEDF-AB4D7FCD25CB}"/>
              </a:ext>
            </a:extLst>
          </p:cNvPr>
          <p:cNvSpPr>
            <a:spLocks noGrp="1"/>
          </p:cNvSpPr>
          <p:nvPr>
            <p:ph type="sldNum" sz="quarter" idx="12"/>
          </p:nvPr>
        </p:nvSpPr>
        <p:spPr/>
        <p:txBody>
          <a:bodyPr/>
          <a:lstStyle/>
          <a:p>
            <a:fld id="{C98D7819-243A-47E5-B217-3610AA3D1BA6}" type="slidenum">
              <a:rPr lang="en-US" smtClean="0"/>
              <a:t>‹#›</a:t>
            </a:fld>
            <a:endParaRPr lang="en-US"/>
          </a:p>
        </p:txBody>
      </p:sp>
    </p:spTree>
    <p:extLst>
      <p:ext uri="{BB962C8B-B14F-4D97-AF65-F5344CB8AC3E}">
        <p14:creationId xmlns:p14="http://schemas.microsoft.com/office/powerpoint/2010/main" val="4125534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3359C-00A8-4433-8A5F-43445CC9BDD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7268297-0611-47D5-9C76-742A5F614F6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1C5E838-8E41-4B48-8953-739A15D9A56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962456E-2B8D-4EB5-94BE-4B94B874B30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2FE0408-8458-4CEA-AFC6-295A8ACD91E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5157945-4A51-473E-A63B-2608CC18CAEC}"/>
              </a:ext>
            </a:extLst>
          </p:cNvPr>
          <p:cNvSpPr>
            <a:spLocks noGrp="1"/>
          </p:cNvSpPr>
          <p:nvPr>
            <p:ph type="dt" sz="half" idx="10"/>
          </p:nvPr>
        </p:nvSpPr>
        <p:spPr/>
        <p:txBody>
          <a:bodyPr/>
          <a:lstStyle/>
          <a:p>
            <a:fld id="{EDF14E9B-9FDD-41E8-867D-4CCF54935935}" type="datetimeFigureOut">
              <a:rPr lang="en-US" smtClean="0"/>
              <a:t>1/31/2021</a:t>
            </a:fld>
            <a:endParaRPr lang="en-US"/>
          </a:p>
        </p:txBody>
      </p:sp>
      <p:sp>
        <p:nvSpPr>
          <p:cNvPr id="8" name="Footer Placeholder 7">
            <a:extLst>
              <a:ext uri="{FF2B5EF4-FFF2-40B4-BE49-F238E27FC236}">
                <a16:creationId xmlns:a16="http://schemas.microsoft.com/office/drawing/2014/main" id="{83680126-542A-4607-BC15-50549EB89FC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F13FA27-25BC-43BC-BE7C-8B424E25E698}"/>
              </a:ext>
            </a:extLst>
          </p:cNvPr>
          <p:cNvSpPr>
            <a:spLocks noGrp="1"/>
          </p:cNvSpPr>
          <p:nvPr>
            <p:ph type="sldNum" sz="quarter" idx="12"/>
          </p:nvPr>
        </p:nvSpPr>
        <p:spPr/>
        <p:txBody>
          <a:bodyPr/>
          <a:lstStyle/>
          <a:p>
            <a:fld id="{C98D7819-243A-47E5-B217-3610AA3D1BA6}" type="slidenum">
              <a:rPr lang="en-US" smtClean="0"/>
              <a:t>‹#›</a:t>
            </a:fld>
            <a:endParaRPr lang="en-US"/>
          </a:p>
        </p:txBody>
      </p:sp>
    </p:spTree>
    <p:extLst>
      <p:ext uri="{BB962C8B-B14F-4D97-AF65-F5344CB8AC3E}">
        <p14:creationId xmlns:p14="http://schemas.microsoft.com/office/powerpoint/2010/main" val="28188840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E700A-460D-4D9F-B3AE-4A6BF7F4A8C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824453B-78DA-4051-A207-980CC28DDF2A}"/>
              </a:ext>
            </a:extLst>
          </p:cNvPr>
          <p:cNvSpPr>
            <a:spLocks noGrp="1"/>
          </p:cNvSpPr>
          <p:nvPr>
            <p:ph type="dt" sz="half" idx="10"/>
          </p:nvPr>
        </p:nvSpPr>
        <p:spPr/>
        <p:txBody>
          <a:bodyPr/>
          <a:lstStyle/>
          <a:p>
            <a:fld id="{EDF14E9B-9FDD-41E8-867D-4CCF54935935}" type="datetimeFigureOut">
              <a:rPr lang="en-US" smtClean="0"/>
              <a:t>1/31/2021</a:t>
            </a:fld>
            <a:endParaRPr lang="en-US"/>
          </a:p>
        </p:txBody>
      </p:sp>
      <p:sp>
        <p:nvSpPr>
          <p:cNvPr id="4" name="Footer Placeholder 3">
            <a:extLst>
              <a:ext uri="{FF2B5EF4-FFF2-40B4-BE49-F238E27FC236}">
                <a16:creationId xmlns:a16="http://schemas.microsoft.com/office/drawing/2014/main" id="{17E6AFEF-DB5B-461D-9F8C-FC48FE0CED4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16BB6BE-93C7-41D8-A92D-DAD7F5561898}"/>
              </a:ext>
            </a:extLst>
          </p:cNvPr>
          <p:cNvSpPr>
            <a:spLocks noGrp="1"/>
          </p:cNvSpPr>
          <p:nvPr>
            <p:ph type="sldNum" sz="quarter" idx="12"/>
          </p:nvPr>
        </p:nvSpPr>
        <p:spPr/>
        <p:txBody>
          <a:bodyPr/>
          <a:lstStyle/>
          <a:p>
            <a:fld id="{C98D7819-243A-47E5-B217-3610AA3D1BA6}" type="slidenum">
              <a:rPr lang="en-US" smtClean="0"/>
              <a:t>‹#›</a:t>
            </a:fld>
            <a:endParaRPr lang="en-US"/>
          </a:p>
        </p:txBody>
      </p:sp>
    </p:spTree>
    <p:extLst>
      <p:ext uri="{BB962C8B-B14F-4D97-AF65-F5344CB8AC3E}">
        <p14:creationId xmlns:p14="http://schemas.microsoft.com/office/powerpoint/2010/main" val="22940771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53BC893-890E-4139-B5B8-68E43E9F51BE}"/>
              </a:ext>
            </a:extLst>
          </p:cNvPr>
          <p:cNvSpPr>
            <a:spLocks noGrp="1"/>
          </p:cNvSpPr>
          <p:nvPr>
            <p:ph type="dt" sz="half" idx="10"/>
          </p:nvPr>
        </p:nvSpPr>
        <p:spPr/>
        <p:txBody>
          <a:bodyPr/>
          <a:lstStyle/>
          <a:p>
            <a:fld id="{EDF14E9B-9FDD-41E8-867D-4CCF54935935}" type="datetimeFigureOut">
              <a:rPr lang="en-US" smtClean="0"/>
              <a:t>1/31/2021</a:t>
            </a:fld>
            <a:endParaRPr lang="en-US"/>
          </a:p>
        </p:txBody>
      </p:sp>
      <p:sp>
        <p:nvSpPr>
          <p:cNvPr id="3" name="Footer Placeholder 2">
            <a:extLst>
              <a:ext uri="{FF2B5EF4-FFF2-40B4-BE49-F238E27FC236}">
                <a16:creationId xmlns:a16="http://schemas.microsoft.com/office/drawing/2014/main" id="{FBEC4916-284A-4C60-A8E7-A5A1EA57E83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22CA216-820D-4E7C-908F-6D4D1160E0BC}"/>
              </a:ext>
            </a:extLst>
          </p:cNvPr>
          <p:cNvSpPr>
            <a:spLocks noGrp="1"/>
          </p:cNvSpPr>
          <p:nvPr>
            <p:ph type="sldNum" sz="quarter" idx="12"/>
          </p:nvPr>
        </p:nvSpPr>
        <p:spPr/>
        <p:txBody>
          <a:bodyPr/>
          <a:lstStyle/>
          <a:p>
            <a:fld id="{C98D7819-243A-47E5-B217-3610AA3D1BA6}" type="slidenum">
              <a:rPr lang="en-US" smtClean="0"/>
              <a:t>‹#›</a:t>
            </a:fld>
            <a:endParaRPr lang="en-US"/>
          </a:p>
        </p:txBody>
      </p:sp>
    </p:spTree>
    <p:extLst>
      <p:ext uri="{BB962C8B-B14F-4D97-AF65-F5344CB8AC3E}">
        <p14:creationId xmlns:p14="http://schemas.microsoft.com/office/powerpoint/2010/main" val="33806097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EF83A-E66C-44C1-9141-8483E33C3F9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20D8F32-8C19-44E3-AFA7-14F08E26C1E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0D5A1FB-AE88-4578-BFA1-B3A35F2D6E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7BC1C7-20E3-4092-8F19-E8BCEE4F8604}"/>
              </a:ext>
            </a:extLst>
          </p:cNvPr>
          <p:cNvSpPr>
            <a:spLocks noGrp="1"/>
          </p:cNvSpPr>
          <p:nvPr>
            <p:ph type="dt" sz="half" idx="10"/>
          </p:nvPr>
        </p:nvSpPr>
        <p:spPr/>
        <p:txBody>
          <a:bodyPr/>
          <a:lstStyle/>
          <a:p>
            <a:fld id="{EDF14E9B-9FDD-41E8-867D-4CCF54935935}" type="datetimeFigureOut">
              <a:rPr lang="en-US" smtClean="0"/>
              <a:t>1/31/2021</a:t>
            </a:fld>
            <a:endParaRPr lang="en-US"/>
          </a:p>
        </p:txBody>
      </p:sp>
      <p:sp>
        <p:nvSpPr>
          <p:cNvPr id="6" name="Footer Placeholder 5">
            <a:extLst>
              <a:ext uri="{FF2B5EF4-FFF2-40B4-BE49-F238E27FC236}">
                <a16:creationId xmlns:a16="http://schemas.microsoft.com/office/drawing/2014/main" id="{615DD4DB-5CC5-4AD6-9E5A-2C0B6D06689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951D0A3-A04C-4DD2-AAEB-48C44E6BA879}"/>
              </a:ext>
            </a:extLst>
          </p:cNvPr>
          <p:cNvSpPr>
            <a:spLocks noGrp="1"/>
          </p:cNvSpPr>
          <p:nvPr>
            <p:ph type="sldNum" sz="quarter" idx="12"/>
          </p:nvPr>
        </p:nvSpPr>
        <p:spPr/>
        <p:txBody>
          <a:bodyPr/>
          <a:lstStyle/>
          <a:p>
            <a:fld id="{C98D7819-243A-47E5-B217-3610AA3D1BA6}" type="slidenum">
              <a:rPr lang="en-US" smtClean="0"/>
              <a:t>‹#›</a:t>
            </a:fld>
            <a:endParaRPr lang="en-US"/>
          </a:p>
        </p:txBody>
      </p:sp>
    </p:spTree>
    <p:extLst>
      <p:ext uri="{BB962C8B-B14F-4D97-AF65-F5344CB8AC3E}">
        <p14:creationId xmlns:p14="http://schemas.microsoft.com/office/powerpoint/2010/main" val="35841585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A08C23-96F0-4EFB-A62E-76220F5521F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E6A6F0B-EAA3-4803-84AA-4386811D9F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378DF15-33A6-4823-821E-9771892EF4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AF1820-BC01-412E-9737-50DA15C5C320}"/>
              </a:ext>
            </a:extLst>
          </p:cNvPr>
          <p:cNvSpPr>
            <a:spLocks noGrp="1"/>
          </p:cNvSpPr>
          <p:nvPr>
            <p:ph type="dt" sz="half" idx="10"/>
          </p:nvPr>
        </p:nvSpPr>
        <p:spPr/>
        <p:txBody>
          <a:bodyPr/>
          <a:lstStyle/>
          <a:p>
            <a:fld id="{EDF14E9B-9FDD-41E8-867D-4CCF54935935}" type="datetimeFigureOut">
              <a:rPr lang="en-US" smtClean="0"/>
              <a:t>1/31/2021</a:t>
            </a:fld>
            <a:endParaRPr lang="en-US"/>
          </a:p>
        </p:txBody>
      </p:sp>
      <p:sp>
        <p:nvSpPr>
          <p:cNvPr id="6" name="Footer Placeholder 5">
            <a:extLst>
              <a:ext uri="{FF2B5EF4-FFF2-40B4-BE49-F238E27FC236}">
                <a16:creationId xmlns:a16="http://schemas.microsoft.com/office/drawing/2014/main" id="{1919F755-7561-4272-96CB-07A3CDC44A1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DFFD5DA-E655-40FE-8EAB-96A4F3BBE129}"/>
              </a:ext>
            </a:extLst>
          </p:cNvPr>
          <p:cNvSpPr>
            <a:spLocks noGrp="1"/>
          </p:cNvSpPr>
          <p:nvPr>
            <p:ph type="sldNum" sz="quarter" idx="12"/>
          </p:nvPr>
        </p:nvSpPr>
        <p:spPr/>
        <p:txBody>
          <a:bodyPr/>
          <a:lstStyle/>
          <a:p>
            <a:fld id="{C98D7819-243A-47E5-B217-3610AA3D1BA6}" type="slidenum">
              <a:rPr lang="en-US" smtClean="0"/>
              <a:t>‹#›</a:t>
            </a:fld>
            <a:endParaRPr lang="en-US"/>
          </a:p>
        </p:txBody>
      </p:sp>
    </p:spTree>
    <p:extLst>
      <p:ext uri="{BB962C8B-B14F-4D97-AF65-F5344CB8AC3E}">
        <p14:creationId xmlns:p14="http://schemas.microsoft.com/office/powerpoint/2010/main" val="29815940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A9E0CC1-670A-496A-96AE-B9ACE8AFAD3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1F5A50D-F112-4D5A-A6E3-08DB70FDF8C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BC13A9-7BFA-410F-84EC-AD624E71C7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F14E9B-9FDD-41E8-867D-4CCF54935935}" type="datetimeFigureOut">
              <a:rPr lang="en-US" smtClean="0"/>
              <a:t>1/31/2021</a:t>
            </a:fld>
            <a:endParaRPr lang="en-US"/>
          </a:p>
        </p:txBody>
      </p:sp>
      <p:sp>
        <p:nvSpPr>
          <p:cNvPr id="5" name="Footer Placeholder 4">
            <a:extLst>
              <a:ext uri="{FF2B5EF4-FFF2-40B4-BE49-F238E27FC236}">
                <a16:creationId xmlns:a16="http://schemas.microsoft.com/office/drawing/2014/main" id="{76B63EC8-0E0A-4637-B9AC-E744F5FA577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8290BF7-A1A5-42F8-AB2A-3C8D9FEC55F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8D7819-243A-47E5-B217-3610AA3D1BA6}" type="slidenum">
              <a:rPr lang="en-US" smtClean="0"/>
              <a:t>‹#›</a:t>
            </a:fld>
            <a:endParaRPr lang="en-US"/>
          </a:p>
        </p:txBody>
      </p:sp>
    </p:spTree>
    <p:extLst>
      <p:ext uri="{BB962C8B-B14F-4D97-AF65-F5344CB8AC3E}">
        <p14:creationId xmlns:p14="http://schemas.microsoft.com/office/powerpoint/2010/main" val="256911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710C1A-B395-4E1B-BDFB-F7D5A97B4327}"/>
              </a:ext>
            </a:extLst>
          </p:cNvPr>
          <p:cNvSpPr>
            <a:spLocks noGrp="1"/>
          </p:cNvSpPr>
          <p:nvPr>
            <p:ph type="ctrTitle"/>
          </p:nvPr>
        </p:nvSpPr>
        <p:spPr/>
        <p:txBody>
          <a:bodyPr/>
          <a:lstStyle/>
          <a:p>
            <a:r>
              <a:rPr lang="en-US"/>
              <a:t>Article II</a:t>
            </a:r>
          </a:p>
        </p:txBody>
      </p:sp>
      <p:sp>
        <p:nvSpPr>
          <p:cNvPr id="3" name="Subtitle 2">
            <a:extLst>
              <a:ext uri="{FF2B5EF4-FFF2-40B4-BE49-F238E27FC236}">
                <a16:creationId xmlns:a16="http://schemas.microsoft.com/office/drawing/2014/main" id="{CBD7D539-DA35-41BC-A84C-02E82491982A}"/>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320037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D8501BC-AF5C-4AD4-AAB7-2F425A7B1B57}"/>
              </a:ext>
            </a:extLst>
          </p:cNvPr>
          <p:cNvSpPr>
            <a:spLocks noGrp="1"/>
          </p:cNvSpPr>
          <p:nvPr>
            <p:ph type="body" idx="1"/>
          </p:nvPr>
        </p:nvSpPr>
        <p:spPr>
          <a:xfrm>
            <a:off x="169226" y="0"/>
            <a:ext cx="5157787" cy="534035"/>
          </a:xfrm>
        </p:spPr>
        <p:txBody>
          <a:bodyPr/>
          <a:lstStyle/>
          <a:p>
            <a:r>
              <a:rPr lang="en-US" dirty="0"/>
              <a:t>Old</a:t>
            </a:r>
          </a:p>
        </p:txBody>
      </p:sp>
      <p:sp>
        <p:nvSpPr>
          <p:cNvPr id="4" name="Content Placeholder 3">
            <a:extLst>
              <a:ext uri="{FF2B5EF4-FFF2-40B4-BE49-F238E27FC236}">
                <a16:creationId xmlns:a16="http://schemas.microsoft.com/office/drawing/2014/main" id="{2416A021-8346-454C-939E-6130D5FF7A83}"/>
              </a:ext>
            </a:extLst>
          </p:cNvPr>
          <p:cNvSpPr>
            <a:spLocks noGrp="1"/>
          </p:cNvSpPr>
          <p:nvPr>
            <p:ph sz="half" idx="2"/>
          </p:nvPr>
        </p:nvSpPr>
        <p:spPr>
          <a:xfrm>
            <a:off x="116841" y="533917"/>
            <a:ext cx="5779134" cy="5390634"/>
          </a:xfrm>
        </p:spPr>
        <p:txBody>
          <a:bodyPr>
            <a:normAutofit fontScale="85000" lnSpcReduction="10000"/>
          </a:bodyPr>
          <a:lstStyle/>
          <a:p>
            <a:pPr marL="0" marR="0" indent="0">
              <a:lnSpc>
                <a:spcPct val="107000"/>
              </a:lnSpc>
              <a:spcBef>
                <a:spcPts val="0"/>
              </a:spcBef>
              <a:spcAft>
                <a:spcPts val="0"/>
              </a:spcAft>
              <a:buNone/>
            </a:pPr>
            <a:r>
              <a:rPr lang="en-US" sz="1800" b="1" dirty="0">
                <a:effectLst/>
                <a:ea typeface="Calibri" panose="020F0502020204030204" pitchFamily="34" charset="0"/>
              </a:rPr>
              <a:t>SECTION 1 </a:t>
            </a:r>
            <a:endParaRPr lang="en-US" sz="1800" dirty="0">
              <a:effectLst/>
              <a:ea typeface="Calibri" panose="020F0502020204030204" pitchFamily="34" charset="0"/>
            </a:endParaRPr>
          </a:p>
          <a:p>
            <a:pPr marL="0" marR="0" indent="0">
              <a:lnSpc>
                <a:spcPct val="107000"/>
              </a:lnSpc>
              <a:spcBef>
                <a:spcPts val="0"/>
              </a:spcBef>
              <a:spcAft>
                <a:spcPts val="0"/>
              </a:spcAft>
              <a:buNone/>
            </a:pPr>
            <a:r>
              <a:rPr lang="en-US" sz="1800" dirty="0">
                <a:effectLst/>
                <a:ea typeface="Calibri" panose="020F0502020204030204" pitchFamily="34" charset="0"/>
              </a:rPr>
              <a:t>The University of Louisiana System Board Of Supervisors recognizes the value of the Student Government Associations at the institutions under the jurisdiction of the Board, and encourages the establishment of Student Government Associations, which are mutually beneficial to the student bodies and the institutions.  The McNeese State University student government shall operate under a constitution approved by the President of McNeese State University, the University of Louisiana Board of Supervisors, and the </a:t>
            </a:r>
            <a:r>
              <a:rPr lang="en-US" sz="1800" dirty="0">
                <a:effectLst/>
                <a:highlight>
                  <a:srgbClr val="FFFF00"/>
                </a:highlight>
                <a:ea typeface="Calibri" panose="020F0502020204030204" pitchFamily="34" charset="0"/>
              </a:rPr>
              <a:t>Student Association</a:t>
            </a:r>
            <a:r>
              <a:rPr lang="en-US" sz="1800" dirty="0">
                <a:effectLst/>
                <a:ea typeface="Calibri" panose="020F0502020204030204" pitchFamily="34" charset="0"/>
              </a:rPr>
              <a:t>. </a:t>
            </a:r>
          </a:p>
          <a:p>
            <a:pPr marL="0" marR="0" indent="0">
              <a:lnSpc>
                <a:spcPct val="107000"/>
              </a:lnSpc>
              <a:spcBef>
                <a:spcPts val="0"/>
              </a:spcBef>
              <a:spcAft>
                <a:spcPts val="0"/>
              </a:spcAft>
              <a:buNone/>
            </a:pPr>
            <a:r>
              <a:rPr lang="en-US" sz="1800" dirty="0">
                <a:effectLst/>
                <a:ea typeface="Calibri" panose="020F0502020204030204" pitchFamily="34" charset="0"/>
              </a:rPr>
              <a:t> </a:t>
            </a:r>
          </a:p>
          <a:p>
            <a:pPr marL="0" marR="0" indent="0">
              <a:lnSpc>
                <a:spcPct val="107000"/>
              </a:lnSpc>
              <a:spcBef>
                <a:spcPts val="0"/>
              </a:spcBef>
              <a:spcAft>
                <a:spcPts val="0"/>
              </a:spcAft>
              <a:buNone/>
            </a:pPr>
            <a:r>
              <a:rPr lang="en-US" sz="1800" b="1" dirty="0">
                <a:effectLst/>
                <a:ea typeface="Calibri" panose="020F0502020204030204" pitchFamily="34" charset="0"/>
              </a:rPr>
              <a:t>SECTION 2</a:t>
            </a:r>
            <a:endParaRPr lang="en-US" sz="1800" dirty="0">
              <a:effectLst/>
              <a:ea typeface="Calibri" panose="020F0502020204030204" pitchFamily="34" charset="0"/>
            </a:endParaRPr>
          </a:p>
          <a:p>
            <a:pPr marL="0" marR="0" indent="0">
              <a:lnSpc>
                <a:spcPct val="107000"/>
              </a:lnSpc>
              <a:spcBef>
                <a:spcPts val="0"/>
              </a:spcBef>
              <a:spcAft>
                <a:spcPts val="0"/>
              </a:spcAft>
              <a:buNone/>
            </a:pPr>
            <a:r>
              <a:rPr lang="en-US" sz="1800" dirty="0">
                <a:effectLst/>
                <a:highlight>
                  <a:srgbClr val="FFFF00"/>
                </a:highlight>
                <a:ea typeface="Calibri" panose="020F0502020204030204" pitchFamily="34" charset="0"/>
              </a:rPr>
              <a:t>McNeese State University </a:t>
            </a:r>
            <a:r>
              <a:rPr lang="en-US" sz="1800" dirty="0">
                <a:effectLst/>
                <a:ea typeface="Calibri" panose="020F0502020204030204" pitchFamily="34" charset="0"/>
              </a:rPr>
              <a:t>assures equal opportunity for all qualified persons, without regard to race, religion, gender, sexual orientation, national origin, age, disabilities, marital status, or veteran’s status in the admission to, participation in, and treatment or employment in the programs and activities that the University operates.  Anyone having questions or complaints regarding equal opportunity or needing reasonable accommodations should contact the Office of Human Relations and Social Equity. </a:t>
            </a:r>
          </a:p>
          <a:p>
            <a:pPr marL="0" marR="0" indent="0">
              <a:lnSpc>
                <a:spcPct val="107000"/>
              </a:lnSpc>
              <a:spcBef>
                <a:spcPts val="0"/>
              </a:spcBef>
              <a:spcAft>
                <a:spcPts val="0"/>
              </a:spcAft>
              <a:buNone/>
            </a:pPr>
            <a:r>
              <a:rPr lang="en-US" sz="1800" dirty="0">
                <a:effectLst/>
                <a:ea typeface="Calibri" panose="020F0502020204030204" pitchFamily="34" charset="0"/>
              </a:rPr>
              <a:t> </a:t>
            </a:r>
          </a:p>
          <a:p>
            <a:pPr marL="0" marR="0" indent="0">
              <a:lnSpc>
                <a:spcPct val="107000"/>
              </a:lnSpc>
              <a:spcBef>
                <a:spcPts val="0"/>
              </a:spcBef>
              <a:spcAft>
                <a:spcPts val="0"/>
              </a:spcAft>
              <a:buNone/>
            </a:pPr>
            <a:r>
              <a:rPr lang="en-US" sz="1800" b="1" dirty="0">
                <a:effectLst/>
                <a:ea typeface="Calibri" panose="020F0502020204030204" pitchFamily="34" charset="0"/>
              </a:rPr>
              <a:t>SECTION 3 </a:t>
            </a:r>
            <a:endParaRPr lang="en-US" sz="1800" dirty="0">
              <a:effectLst/>
              <a:ea typeface="Calibri" panose="020F0502020204030204" pitchFamily="34" charset="0"/>
            </a:endParaRPr>
          </a:p>
          <a:p>
            <a:pPr marL="0" marR="0" indent="0">
              <a:lnSpc>
                <a:spcPct val="107000"/>
              </a:lnSpc>
              <a:spcBef>
                <a:spcPts val="0"/>
              </a:spcBef>
              <a:spcAft>
                <a:spcPts val="0"/>
              </a:spcAft>
              <a:buNone/>
            </a:pPr>
            <a:r>
              <a:rPr lang="en-US" sz="1800" dirty="0">
                <a:effectLst/>
                <a:ea typeface="Calibri" panose="020F0502020204030204" pitchFamily="34" charset="0"/>
              </a:rPr>
              <a:t>The Student Government shall be composed of the Executive Branch and the Legislative Branch. </a:t>
            </a:r>
          </a:p>
          <a:p>
            <a:pPr marL="0" indent="0">
              <a:buNone/>
            </a:pPr>
            <a:endParaRPr lang="en-US" sz="1800" dirty="0"/>
          </a:p>
          <a:p>
            <a:pPr marL="0" indent="0">
              <a:buNone/>
            </a:pPr>
            <a:endParaRPr lang="en-US" dirty="0"/>
          </a:p>
        </p:txBody>
      </p:sp>
      <p:sp>
        <p:nvSpPr>
          <p:cNvPr id="5" name="Text Placeholder 4">
            <a:extLst>
              <a:ext uri="{FF2B5EF4-FFF2-40B4-BE49-F238E27FC236}">
                <a16:creationId xmlns:a16="http://schemas.microsoft.com/office/drawing/2014/main" id="{41160F19-CA93-4D5A-9A07-D7C584AF5F77}"/>
              </a:ext>
            </a:extLst>
          </p:cNvPr>
          <p:cNvSpPr>
            <a:spLocks noGrp="1"/>
          </p:cNvSpPr>
          <p:nvPr>
            <p:ph type="body" sz="quarter" idx="3"/>
          </p:nvPr>
        </p:nvSpPr>
        <p:spPr>
          <a:xfrm>
            <a:off x="6096000" y="-238"/>
            <a:ext cx="5183188" cy="534036"/>
          </a:xfrm>
        </p:spPr>
        <p:txBody>
          <a:bodyPr/>
          <a:lstStyle/>
          <a:p>
            <a:r>
              <a:rPr lang="en-US" dirty="0"/>
              <a:t>New</a:t>
            </a:r>
          </a:p>
        </p:txBody>
      </p:sp>
      <p:sp>
        <p:nvSpPr>
          <p:cNvPr id="6" name="Content Placeholder 5">
            <a:extLst>
              <a:ext uri="{FF2B5EF4-FFF2-40B4-BE49-F238E27FC236}">
                <a16:creationId xmlns:a16="http://schemas.microsoft.com/office/drawing/2014/main" id="{D716666A-689F-47F4-8BE6-F99ECD0EBD01}"/>
              </a:ext>
            </a:extLst>
          </p:cNvPr>
          <p:cNvSpPr>
            <a:spLocks noGrp="1"/>
          </p:cNvSpPr>
          <p:nvPr>
            <p:ph sz="quarter" idx="4"/>
          </p:nvPr>
        </p:nvSpPr>
        <p:spPr>
          <a:xfrm>
            <a:off x="5895976" y="534036"/>
            <a:ext cx="6179184" cy="5523864"/>
          </a:xfrm>
        </p:spPr>
        <p:txBody>
          <a:bodyPr>
            <a:normAutofit fontScale="85000" lnSpcReduction="10000"/>
          </a:bodyPr>
          <a:lstStyle/>
          <a:p>
            <a:pPr marL="0" marR="0" indent="0">
              <a:lnSpc>
                <a:spcPct val="107000"/>
              </a:lnSpc>
              <a:spcBef>
                <a:spcPts val="0"/>
              </a:spcBef>
              <a:spcAft>
                <a:spcPts val="0"/>
              </a:spcAft>
              <a:buNone/>
            </a:pPr>
            <a:r>
              <a:rPr lang="en-US" sz="1800" b="1" dirty="0">
                <a:solidFill>
                  <a:srgbClr val="3B3838"/>
                </a:solidFill>
                <a:effectLst/>
                <a:ea typeface="Calibri" panose="020F0502020204030204" pitchFamily="34" charset="0"/>
              </a:rPr>
              <a:t>SECTION 1 - ORGIN</a:t>
            </a:r>
            <a:endParaRPr lang="en-US" sz="1800" dirty="0">
              <a:effectLst/>
              <a:ea typeface="Calibri" panose="020F0502020204030204" pitchFamily="34" charset="0"/>
            </a:endParaRPr>
          </a:p>
          <a:p>
            <a:pPr marL="0" marR="0" indent="0">
              <a:lnSpc>
                <a:spcPct val="107000"/>
              </a:lnSpc>
              <a:spcBef>
                <a:spcPts val="0"/>
              </a:spcBef>
              <a:spcAft>
                <a:spcPts val="0"/>
              </a:spcAft>
              <a:buNone/>
            </a:pPr>
            <a:r>
              <a:rPr lang="en-US" sz="1800" dirty="0">
                <a:solidFill>
                  <a:srgbClr val="3B3838"/>
                </a:solidFill>
                <a:effectLst/>
                <a:ea typeface="Calibri" panose="020F0502020204030204" pitchFamily="34" charset="0"/>
              </a:rPr>
              <a:t>The University of Louisiana System Board of Supervisors recognizes the value of the Student Government Associations at the institutions under the jurisdiction of the Board, and encourages the establishment of Student Government Associations, which are mutually beneficial to the student bodies and the institutions.  The McNeese State University student government shall operate under a constitution approved by the President of McNeese State University, the University of Louisiana Board of Supervisors, and the </a:t>
            </a:r>
            <a:r>
              <a:rPr lang="en-US" sz="1800" dirty="0">
                <a:solidFill>
                  <a:srgbClr val="FF0000"/>
                </a:solidFill>
                <a:effectLst/>
                <a:ea typeface="Calibri" panose="020F0502020204030204" pitchFamily="34" charset="0"/>
              </a:rPr>
              <a:t>Student Body</a:t>
            </a:r>
            <a:r>
              <a:rPr lang="en-US" sz="1800" dirty="0">
                <a:solidFill>
                  <a:srgbClr val="3B3838"/>
                </a:solidFill>
                <a:effectLst/>
                <a:ea typeface="Calibri" panose="020F0502020204030204" pitchFamily="34" charset="0"/>
              </a:rPr>
              <a:t>. </a:t>
            </a:r>
            <a:endParaRPr lang="en-US" sz="1800" dirty="0">
              <a:effectLst/>
              <a:ea typeface="Calibri" panose="020F0502020204030204" pitchFamily="34" charset="0"/>
            </a:endParaRPr>
          </a:p>
          <a:p>
            <a:pPr marL="0" marR="0" indent="0">
              <a:lnSpc>
                <a:spcPct val="107000"/>
              </a:lnSpc>
              <a:spcBef>
                <a:spcPts val="0"/>
              </a:spcBef>
              <a:spcAft>
                <a:spcPts val="0"/>
              </a:spcAft>
              <a:buNone/>
            </a:pPr>
            <a:r>
              <a:rPr lang="en-US" sz="1800" dirty="0">
                <a:solidFill>
                  <a:srgbClr val="3B3838"/>
                </a:solidFill>
                <a:effectLst/>
                <a:ea typeface="Calibri" panose="020F0502020204030204" pitchFamily="34" charset="0"/>
              </a:rPr>
              <a:t> </a:t>
            </a:r>
            <a:endParaRPr lang="en-US" sz="1800" dirty="0">
              <a:effectLst/>
              <a:ea typeface="Calibri" panose="020F0502020204030204" pitchFamily="34" charset="0"/>
            </a:endParaRPr>
          </a:p>
          <a:p>
            <a:pPr marL="0" marR="0" indent="0">
              <a:lnSpc>
                <a:spcPct val="107000"/>
              </a:lnSpc>
              <a:spcBef>
                <a:spcPts val="0"/>
              </a:spcBef>
              <a:spcAft>
                <a:spcPts val="0"/>
              </a:spcAft>
              <a:buNone/>
            </a:pPr>
            <a:r>
              <a:rPr lang="en-US" sz="1800" b="1" dirty="0">
                <a:solidFill>
                  <a:srgbClr val="3B3838"/>
                </a:solidFill>
                <a:effectLst/>
                <a:ea typeface="Calibri" panose="020F0502020204030204" pitchFamily="34" charset="0"/>
              </a:rPr>
              <a:t>SECTION 2 – RIGHTS TO EQUAL OPPORTUNITY</a:t>
            </a:r>
            <a:endParaRPr lang="en-US" sz="1800" dirty="0">
              <a:effectLst/>
              <a:ea typeface="Calibri" panose="020F0502020204030204" pitchFamily="34" charset="0"/>
            </a:endParaRPr>
          </a:p>
          <a:p>
            <a:pPr marL="0" marR="0" indent="0">
              <a:lnSpc>
                <a:spcPct val="107000"/>
              </a:lnSpc>
              <a:spcBef>
                <a:spcPts val="0"/>
              </a:spcBef>
              <a:spcAft>
                <a:spcPts val="0"/>
              </a:spcAft>
              <a:buNone/>
            </a:pPr>
            <a:r>
              <a:rPr lang="en-US" sz="1800" dirty="0">
                <a:solidFill>
                  <a:srgbClr val="FF0000"/>
                </a:solidFill>
                <a:effectLst/>
                <a:ea typeface="Calibri" panose="020F0502020204030204" pitchFamily="34" charset="0"/>
              </a:rPr>
              <a:t>The Student Government </a:t>
            </a:r>
            <a:r>
              <a:rPr lang="en-US" sz="1800" dirty="0">
                <a:solidFill>
                  <a:srgbClr val="3B3838"/>
                </a:solidFill>
                <a:effectLst/>
                <a:ea typeface="Calibri" panose="020F0502020204030204" pitchFamily="34" charset="0"/>
              </a:rPr>
              <a:t>assures equal opportunity for all qualified persons, without regard to race, religion, gender, sexual orientation, national origin, age, disabilities, marital status, or veteran’s status in the admission to, participation in, and treatment or employment in the programs and activities that the University operates.  Anyone having questions or complaints regarding equal opportunity or needing reasonable accommodations should contact the Office of Human Relations and Social Equity. </a:t>
            </a:r>
            <a:endParaRPr lang="en-US" sz="1800" dirty="0">
              <a:effectLst/>
              <a:ea typeface="Calibri" panose="020F0502020204030204" pitchFamily="34" charset="0"/>
            </a:endParaRPr>
          </a:p>
          <a:p>
            <a:pPr marL="0" marR="0" indent="0">
              <a:lnSpc>
                <a:spcPct val="107000"/>
              </a:lnSpc>
              <a:spcBef>
                <a:spcPts val="0"/>
              </a:spcBef>
              <a:spcAft>
                <a:spcPts val="0"/>
              </a:spcAft>
              <a:buNone/>
            </a:pPr>
            <a:r>
              <a:rPr lang="en-US" sz="1800" dirty="0">
                <a:solidFill>
                  <a:srgbClr val="3B3838"/>
                </a:solidFill>
                <a:effectLst/>
                <a:ea typeface="Calibri" panose="020F0502020204030204" pitchFamily="34" charset="0"/>
              </a:rPr>
              <a:t> </a:t>
            </a:r>
            <a:endParaRPr lang="en-US" sz="1800" dirty="0">
              <a:effectLst/>
              <a:ea typeface="Calibri" panose="020F0502020204030204" pitchFamily="34" charset="0"/>
            </a:endParaRPr>
          </a:p>
          <a:p>
            <a:pPr marL="0" marR="0" indent="0">
              <a:lnSpc>
                <a:spcPct val="107000"/>
              </a:lnSpc>
              <a:spcBef>
                <a:spcPts val="0"/>
              </a:spcBef>
              <a:spcAft>
                <a:spcPts val="0"/>
              </a:spcAft>
              <a:buNone/>
            </a:pPr>
            <a:r>
              <a:rPr lang="en-US" sz="1800" b="1" dirty="0">
                <a:solidFill>
                  <a:srgbClr val="3B3838"/>
                </a:solidFill>
                <a:effectLst/>
                <a:ea typeface="Calibri" panose="020F0502020204030204" pitchFamily="34" charset="0"/>
              </a:rPr>
              <a:t>SECTION 3 – COMPOSITION</a:t>
            </a:r>
            <a:endParaRPr lang="en-US" sz="1800" dirty="0">
              <a:effectLst/>
              <a:ea typeface="Calibri" panose="020F0502020204030204" pitchFamily="34" charset="0"/>
            </a:endParaRPr>
          </a:p>
          <a:p>
            <a:pPr marL="0" indent="0">
              <a:buNone/>
            </a:pPr>
            <a:r>
              <a:rPr lang="en-US" sz="1800" dirty="0">
                <a:solidFill>
                  <a:srgbClr val="3B3838"/>
                </a:solidFill>
                <a:effectLst/>
                <a:ea typeface="Calibri" panose="020F0502020204030204" pitchFamily="34" charset="0"/>
              </a:rPr>
              <a:t>The Student Government shall be composed of the Executive Branch and the Legislative Branch. </a:t>
            </a:r>
            <a:endParaRPr lang="en-US" sz="1800" dirty="0"/>
          </a:p>
          <a:p>
            <a:pPr marL="0" indent="0">
              <a:buNone/>
            </a:pPr>
            <a:endParaRPr lang="en-US" sz="1800" dirty="0"/>
          </a:p>
        </p:txBody>
      </p:sp>
      <p:sp>
        <p:nvSpPr>
          <p:cNvPr id="9" name="TextBox 8">
            <a:extLst>
              <a:ext uri="{FF2B5EF4-FFF2-40B4-BE49-F238E27FC236}">
                <a16:creationId xmlns:a16="http://schemas.microsoft.com/office/drawing/2014/main" id="{6E00225F-BB91-46FB-B89B-8B6D24EC9BB0}"/>
              </a:ext>
            </a:extLst>
          </p:cNvPr>
          <p:cNvSpPr txBox="1"/>
          <p:nvPr/>
        </p:nvSpPr>
        <p:spPr>
          <a:xfrm>
            <a:off x="169226" y="6324203"/>
            <a:ext cx="11905933" cy="369332"/>
          </a:xfrm>
          <a:prstGeom prst="rect">
            <a:avLst/>
          </a:prstGeom>
          <a:noFill/>
        </p:spPr>
        <p:txBody>
          <a:bodyPr wrap="square" rtlCol="0">
            <a:spAutoFit/>
          </a:bodyPr>
          <a:lstStyle/>
          <a:p>
            <a:r>
              <a:rPr lang="en-US" dirty="0"/>
              <a:t>--</a:t>
            </a:r>
          </a:p>
        </p:txBody>
      </p:sp>
    </p:spTree>
    <p:extLst>
      <p:ext uri="{BB962C8B-B14F-4D97-AF65-F5344CB8AC3E}">
        <p14:creationId xmlns:p14="http://schemas.microsoft.com/office/powerpoint/2010/main" val="6496698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D8501BC-AF5C-4AD4-AAB7-2F425A7B1B57}"/>
              </a:ext>
            </a:extLst>
          </p:cNvPr>
          <p:cNvSpPr>
            <a:spLocks noGrp="1"/>
          </p:cNvSpPr>
          <p:nvPr>
            <p:ph type="body" idx="1"/>
          </p:nvPr>
        </p:nvSpPr>
        <p:spPr>
          <a:xfrm>
            <a:off x="169226" y="0"/>
            <a:ext cx="5157787" cy="534035"/>
          </a:xfrm>
        </p:spPr>
        <p:txBody>
          <a:bodyPr/>
          <a:lstStyle/>
          <a:p>
            <a:r>
              <a:rPr lang="en-US" dirty="0"/>
              <a:t>Old</a:t>
            </a:r>
          </a:p>
        </p:txBody>
      </p:sp>
      <p:sp>
        <p:nvSpPr>
          <p:cNvPr id="4" name="Content Placeholder 3">
            <a:extLst>
              <a:ext uri="{FF2B5EF4-FFF2-40B4-BE49-F238E27FC236}">
                <a16:creationId xmlns:a16="http://schemas.microsoft.com/office/drawing/2014/main" id="{2416A021-8346-454C-939E-6130D5FF7A83}"/>
              </a:ext>
            </a:extLst>
          </p:cNvPr>
          <p:cNvSpPr>
            <a:spLocks noGrp="1"/>
          </p:cNvSpPr>
          <p:nvPr>
            <p:ph sz="half" idx="2"/>
          </p:nvPr>
        </p:nvSpPr>
        <p:spPr>
          <a:xfrm>
            <a:off x="116841" y="533916"/>
            <a:ext cx="5645784" cy="5790167"/>
          </a:xfrm>
        </p:spPr>
        <p:txBody>
          <a:bodyPr>
            <a:normAutofit fontScale="85000" lnSpcReduction="20000"/>
          </a:bodyPr>
          <a:lstStyle/>
          <a:p>
            <a:pPr marL="0" marR="0" indent="0">
              <a:lnSpc>
                <a:spcPct val="107000"/>
              </a:lnSpc>
              <a:spcBef>
                <a:spcPts val="0"/>
              </a:spcBef>
              <a:spcAft>
                <a:spcPts val="0"/>
              </a:spcAft>
              <a:buNone/>
            </a:pPr>
            <a:r>
              <a:rPr lang="en-US" sz="1800" b="1" dirty="0">
                <a:effectLst/>
                <a:ea typeface="Calibri" panose="020F0502020204030204" pitchFamily="34" charset="0"/>
              </a:rPr>
              <a:t>SECTION 4 </a:t>
            </a:r>
            <a:endParaRPr lang="en-US" sz="1800" dirty="0">
              <a:effectLst/>
              <a:ea typeface="Calibri" panose="020F0502020204030204" pitchFamily="34" charset="0"/>
            </a:endParaRPr>
          </a:p>
          <a:p>
            <a:pPr marL="0" marR="0" indent="0">
              <a:lnSpc>
                <a:spcPct val="107000"/>
              </a:lnSpc>
              <a:spcBef>
                <a:spcPts val="0"/>
              </a:spcBef>
              <a:spcAft>
                <a:spcPts val="0"/>
              </a:spcAft>
              <a:buNone/>
            </a:pPr>
            <a:r>
              <a:rPr lang="en-US" sz="1800" dirty="0">
                <a:effectLst/>
                <a:ea typeface="Calibri" panose="020F0502020204030204" pitchFamily="34" charset="0"/>
              </a:rPr>
              <a:t>The purposes of the Student Government are as follows: </a:t>
            </a:r>
          </a:p>
          <a:p>
            <a:pPr marL="342900" marR="0" lvl="0" indent="-342900">
              <a:lnSpc>
                <a:spcPct val="107000"/>
              </a:lnSpc>
              <a:spcBef>
                <a:spcPts val="0"/>
              </a:spcBef>
              <a:spcAft>
                <a:spcPts val="0"/>
              </a:spcAft>
              <a:buFont typeface="+mj-lt"/>
              <a:buAutoNum type="arabicPeriod"/>
            </a:pPr>
            <a:r>
              <a:rPr lang="en-US" sz="1800" dirty="0">
                <a:effectLst/>
                <a:ea typeface="Calibri" panose="020F0502020204030204" pitchFamily="34" charset="0"/>
              </a:rPr>
              <a:t>To perform all executive, judicial, and legislative functions of the </a:t>
            </a:r>
            <a:r>
              <a:rPr lang="en-US" sz="1800" dirty="0">
                <a:effectLst/>
                <a:highlight>
                  <a:srgbClr val="FFFF00"/>
                </a:highlight>
                <a:ea typeface="Calibri" panose="020F0502020204030204" pitchFamily="34" charset="0"/>
              </a:rPr>
              <a:t>Student Association</a:t>
            </a:r>
            <a:r>
              <a:rPr lang="en-US" sz="1800" dirty="0">
                <a:effectLst/>
                <a:ea typeface="Calibri" panose="020F0502020204030204" pitchFamily="34" charset="0"/>
              </a:rPr>
              <a:t>; </a:t>
            </a:r>
          </a:p>
          <a:p>
            <a:pPr marL="342900" marR="0" lvl="0" indent="-342900">
              <a:lnSpc>
                <a:spcPct val="107000"/>
              </a:lnSpc>
              <a:spcBef>
                <a:spcPts val="0"/>
              </a:spcBef>
              <a:spcAft>
                <a:spcPts val="0"/>
              </a:spcAft>
              <a:buFont typeface="+mj-lt"/>
              <a:buAutoNum type="arabicPeriod"/>
            </a:pPr>
            <a:r>
              <a:rPr lang="en-US" sz="1800" dirty="0">
                <a:effectLst/>
                <a:ea typeface="Calibri" panose="020F0502020204030204" pitchFamily="34" charset="0"/>
              </a:rPr>
              <a:t>To serve as a channel for communication to the faculty and Administration and to all levels of state government, in expressing the opinions, wishes, and needs of the </a:t>
            </a:r>
            <a:r>
              <a:rPr lang="en-US" sz="1800" dirty="0">
                <a:effectLst/>
                <a:highlight>
                  <a:srgbClr val="FFFF00"/>
                </a:highlight>
                <a:ea typeface="Calibri" panose="020F0502020204030204" pitchFamily="34" charset="0"/>
              </a:rPr>
              <a:t>Student Association</a:t>
            </a:r>
            <a:r>
              <a:rPr lang="en-US" sz="1800" dirty="0">
                <a:effectLst/>
                <a:ea typeface="Calibri" panose="020F0502020204030204" pitchFamily="34" charset="0"/>
              </a:rPr>
              <a:t>; </a:t>
            </a:r>
          </a:p>
          <a:p>
            <a:pPr marL="342900" marR="0" lvl="0" indent="-342900">
              <a:lnSpc>
                <a:spcPct val="107000"/>
              </a:lnSpc>
              <a:spcBef>
                <a:spcPts val="0"/>
              </a:spcBef>
              <a:spcAft>
                <a:spcPts val="0"/>
              </a:spcAft>
              <a:buFont typeface="+mj-lt"/>
              <a:buAutoNum type="arabicPeriod"/>
            </a:pPr>
            <a:r>
              <a:rPr lang="en-US" sz="1800" dirty="0">
                <a:effectLst/>
                <a:ea typeface="Calibri" panose="020F0502020204030204" pitchFamily="34" charset="0"/>
              </a:rPr>
              <a:t>To establish, in cooperation with the Administration, faculty, and state of Louisiana, policies affecting the university community; </a:t>
            </a:r>
          </a:p>
          <a:p>
            <a:pPr marL="342900" marR="0" lvl="0" indent="-342900">
              <a:lnSpc>
                <a:spcPct val="107000"/>
              </a:lnSpc>
              <a:spcBef>
                <a:spcPts val="0"/>
              </a:spcBef>
              <a:spcAft>
                <a:spcPts val="0"/>
              </a:spcAft>
              <a:buFont typeface="+mj-lt"/>
              <a:buAutoNum type="arabicPeriod"/>
            </a:pPr>
            <a:r>
              <a:rPr lang="en-US" sz="1800" dirty="0">
                <a:effectLst/>
                <a:ea typeface="Calibri" panose="020F0502020204030204" pitchFamily="34" charset="0"/>
              </a:rPr>
              <a:t>To establish and execute such programs and projects deemed beneficial to the </a:t>
            </a:r>
            <a:r>
              <a:rPr lang="en-US" sz="1800" dirty="0">
                <a:effectLst/>
                <a:highlight>
                  <a:srgbClr val="FFFF00"/>
                </a:highlight>
                <a:ea typeface="Calibri" panose="020F0502020204030204" pitchFamily="34" charset="0"/>
              </a:rPr>
              <a:t>Student Association</a:t>
            </a:r>
            <a:r>
              <a:rPr lang="en-US" sz="1800" dirty="0">
                <a:effectLst/>
                <a:ea typeface="Calibri" panose="020F0502020204030204" pitchFamily="34" charset="0"/>
              </a:rPr>
              <a:t>; </a:t>
            </a:r>
          </a:p>
          <a:p>
            <a:pPr marL="342900" marR="0" lvl="0" indent="-342900">
              <a:lnSpc>
                <a:spcPct val="107000"/>
              </a:lnSpc>
              <a:spcBef>
                <a:spcPts val="0"/>
              </a:spcBef>
              <a:spcAft>
                <a:spcPts val="0"/>
              </a:spcAft>
              <a:buFont typeface="+mj-lt"/>
              <a:buAutoNum type="arabicPeriod"/>
            </a:pPr>
            <a:r>
              <a:rPr lang="en-US" sz="1800" dirty="0">
                <a:effectLst/>
                <a:ea typeface="Calibri" panose="020F0502020204030204" pitchFamily="34" charset="0"/>
              </a:rPr>
              <a:t>To promote and improve relations between the Southwest Louisiana community and students of McNeese State University; </a:t>
            </a:r>
          </a:p>
          <a:p>
            <a:pPr marL="342900" marR="0" lvl="0" indent="-342900">
              <a:lnSpc>
                <a:spcPct val="107000"/>
              </a:lnSpc>
              <a:spcBef>
                <a:spcPts val="0"/>
              </a:spcBef>
              <a:spcAft>
                <a:spcPts val="0"/>
              </a:spcAft>
              <a:buFont typeface="+mj-lt"/>
              <a:buAutoNum type="arabicPeriod"/>
            </a:pPr>
            <a:r>
              <a:rPr lang="en-US" sz="1800" dirty="0">
                <a:effectLst/>
                <a:ea typeface="Calibri" panose="020F0502020204030204" pitchFamily="34" charset="0"/>
              </a:rPr>
              <a:t>To conduct and regulate all campus-wide elections and referenda; </a:t>
            </a:r>
          </a:p>
          <a:p>
            <a:pPr marL="342900" marR="0" lvl="0" indent="-342900">
              <a:lnSpc>
                <a:spcPct val="107000"/>
              </a:lnSpc>
              <a:spcBef>
                <a:spcPts val="0"/>
              </a:spcBef>
              <a:spcAft>
                <a:spcPts val="0"/>
              </a:spcAft>
              <a:buFont typeface="+mj-lt"/>
              <a:buAutoNum type="arabicPeriod"/>
            </a:pPr>
            <a:r>
              <a:rPr lang="en-US" sz="1800" dirty="0">
                <a:effectLst/>
                <a:ea typeface="Calibri" panose="020F0502020204030204" pitchFamily="34" charset="0"/>
              </a:rPr>
              <a:t>To participate as an active member in and with the Student Self-Assessed Fee Oversight Committee as mandated by Louisiana State Board of Trustees; </a:t>
            </a:r>
          </a:p>
          <a:p>
            <a:pPr marL="342900" marR="0" lvl="0" indent="-342900">
              <a:lnSpc>
                <a:spcPct val="107000"/>
              </a:lnSpc>
              <a:spcBef>
                <a:spcPts val="0"/>
              </a:spcBef>
              <a:spcAft>
                <a:spcPts val="0"/>
              </a:spcAft>
              <a:buFont typeface="+mj-lt"/>
              <a:buAutoNum type="arabicPeriod"/>
            </a:pPr>
            <a:r>
              <a:rPr lang="en-US" sz="1800" dirty="0">
                <a:effectLst/>
                <a:ea typeface="Calibri" panose="020F0502020204030204" pitchFamily="34" charset="0"/>
              </a:rPr>
              <a:t>To oversee and initiate a McNeese State University Student Association referendum process for all student self-assessed fees and/or the organizations receiving them, in accordance with the Student Self-Assessed Fee Oversight Committee’s recommendation.  Regardless of the recommendation, a two-thirds vote from the Senate may then be petitioned in the case of any actions deemed unethical or in violation of the Code of Student Conduct; and </a:t>
            </a:r>
          </a:p>
          <a:p>
            <a:pPr marL="342900" marR="0" lvl="0" indent="-342900">
              <a:lnSpc>
                <a:spcPct val="107000"/>
              </a:lnSpc>
              <a:spcBef>
                <a:spcPts val="0"/>
              </a:spcBef>
              <a:spcAft>
                <a:spcPts val="0"/>
              </a:spcAft>
              <a:buFont typeface="+mj-lt"/>
              <a:buAutoNum type="arabicPeriod"/>
            </a:pPr>
            <a:r>
              <a:rPr lang="en-US" sz="1800" dirty="0">
                <a:effectLst/>
                <a:ea typeface="Calibri" panose="020F0502020204030204" pitchFamily="34" charset="0"/>
              </a:rPr>
              <a:t>To conduct such investigations and inquiries deemed necessary to implement the above clauses. </a:t>
            </a:r>
          </a:p>
          <a:p>
            <a:pPr marL="0" indent="0">
              <a:buNone/>
            </a:pPr>
            <a:endParaRPr lang="en-US" sz="1800" dirty="0"/>
          </a:p>
          <a:p>
            <a:pPr marL="0" indent="0">
              <a:buNone/>
            </a:pPr>
            <a:endParaRPr lang="en-US" dirty="0"/>
          </a:p>
        </p:txBody>
      </p:sp>
      <p:sp>
        <p:nvSpPr>
          <p:cNvPr id="5" name="Text Placeholder 4">
            <a:extLst>
              <a:ext uri="{FF2B5EF4-FFF2-40B4-BE49-F238E27FC236}">
                <a16:creationId xmlns:a16="http://schemas.microsoft.com/office/drawing/2014/main" id="{41160F19-CA93-4D5A-9A07-D7C584AF5F77}"/>
              </a:ext>
            </a:extLst>
          </p:cNvPr>
          <p:cNvSpPr>
            <a:spLocks noGrp="1"/>
          </p:cNvSpPr>
          <p:nvPr>
            <p:ph type="body" sz="quarter" idx="3"/>
          </p:nvPr>
        </p:nvSpPr>
        <p:spPr>
          <a:xfrm>
            <a:off x="6238242" y="0"/>
            <a:ext cx="5183188" cy="534036"/>
          </a:xfrm>
        </p:spPr>
        <p:txBody>
          <a:bodyPr/>
          <a:lstStyle/>
          <a:p>
            <a:r>
              <a:rPr lang="en-US" dirty="0"/>
              <a:t>New-</a:t>
            </a:r>
          </a:p>
        </p:txBody>
      </p:sp>
      <p:sp>
        <p:nvSpPr>
          <p:cNvPr id="6" name="Content Placeholder 5">
            <a:extLst>
              <a:ext uri="{FF2B5EF4-FFF2-40B4-BE49-F238E27FC236}">
                <a16:creationId xmlns:a16="http://schemas.microsoft.com/office/drawing/2014/main" id="{D716666A-689F-47F4-8BE6-F99ECD0EBD01}"/>
              </a:ext>
            </a:extLst>
          </p:cNvPr>
          <p:cNvSpPr>
            <a:spLocks noGrp="1"/>
          </p:cNvSpPr>
          <p:nvPr>
            <p:ph sz="quarter" idx="4"/>
          </p:nvPr>
        </p:nvSpPr>
        <p:spPr>
          <a:xfrm>
            <a:off x="6000433" y="533916"/>
            <a:ext cx="6022341" cy="5790166"/>
          </a:xfrm>
        </p:spPr>
        <p:txBody>
          <a:bodyPr>
            <a:normAutofit fontScale="85000" lnSpcReduction="20000"/>
          </a:bodyPr>
          <a:lstStyle/>
          <a:p>
            <a:pPr marL="0" marR="0" indent="0">
              <a:lnSpc>
                <a:spcPct val="107000"/>
              </a:lnSpc>
              <a:spcBef>
                <a:spcPts val="0"/>
              </a:spcBef>
              <a:spcAft>
                <a:spcPts val="0"/>
              </a:spcAft>
              <a:buNone/>
            </a:pPr>
            <a:r>
              <a:rPr lang="en-US" sz="1800" b="1" dirty="0">
                <a:solidFill>
                  <a:srgbClr val="3B3838"/>
                </a:solidFill>
                <a:effectLst/>
                <a:ea typeface="Calibri" panose="020F0502020204030204" pitchFamily="34" charset="0"/>
              </a:rPr>
              <a:t>SECTION 4 – STUDENT GOVERNMENT’S PURPOSE</a:t>
            </a:r>
            <a:endParaRPr lang="en-US" sz="1800" dirty="0">
              <a:effectLst/>
              <a:ea typeface="Calibri" panose="020F0502020204030204" pitchFamily="34" charset="0"/>
            </a:endParaRPr>
          </a:p>
          <a:p>
            <a:pPr marL="0" marR="0" indent="0">
              <a:lnSpc>
                <a:spcPct val="107000"/>
              </a:lnSpc>
              <a:spcBef>
                <a:spcPts val="0"/>
              </a:spcBef>
              <a:spcAft>
                <a:spcPts val="0"/>
              </a:spcAft>
              <a:buNone/>
            </a:pPr>
            <a:r>
              <a:rPr lang="en-US" sz="1800" dirty="0">
                <a:solidFill>
                  <a:srgbClr val="3B3838"/>
                </a:solidFill>
                <a:effectLst/>
                <a:ea typeface="Calibri" panose="020F0502020204030204" pitchFamily="34" charset="0"/>
              </a:rPr>
              <a:t>The purposes of the Student Government are as follows: </a:t>
            </a:r>
            <a:endParaRPr lang="en-US" sz="1800" dirty="0">
              <a:effectLst/>
              <a:ea typeface="Calibri" panose="020F0502020204030204" pitchFamily="34" charset="0"/>
            </a:endParaRPr>
          </a:p>
          <a:p>
            <a:pPr marL="0" marR="0" indent="0">
              <a:lnSpc>
                <a:spcPct val="107000"/>
              </a:lnSpc>
              <a:spcBef>
                <a:spcPts val="0"/>
              </a:spcBef>
              <a:spcAft>
                <a:spcPts val="0"/>
              </a:spcAft>
              <a:buNone/>
            </a:pPr>
            <a:r>
              <a:rPr lang="en-US" sz="1800" dirty="0">
                <a:solidFill>
                  <a:srgbClr val="3B3838"/>
                </a:solidFill>
                <a:effectLst/>
                <a:ea typeface="Calibri" panose="020F0502020204030204" pitchFamily="34" charset="0"/>
              </a:rPr>
              <a:t> </a:t>
            </a:r>
            <a:endParaRPr lang="en-US" sz="1800" dirty="0">
              <a:effectLst/>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800" dirty="0">
                <a:solidFill>
                  <a:srgbClr val="3B3838"/>
                </a:solidFill>
                <a:effectLst/>
                <a:ea typeface="Calibri" panose="020F0502020204030204" pitchFamily="34" charset="0"/>
              </a:rPr>
              <a:t>To perform all executive, judicial, and legislative functions of the </a:t>
            </a:r>
            <a:r>
              <a:rPr lang="en-US" sz="1800" dirty="0">
                <a:solidFill>
                  <a:srgbClr val="FF0000"/>
                </a:solidFill>
                <a:effectLst/>
                <a:ea typeface="Calibri" panose="020F0502020204030204" pitchFamily="34" charset="0"/>
              </a:rPr>
              <a:t>Student Association</a:t>
            </a:r>
            <a:r>
              <a:rPr lang="en-US" sz="1800" dirty="0">
                <a:solidFill>
                  <a:srgbClr val="3B3838"/>
                </a:solidFill>
                <a:effectLst/>
                <a:ea typeface="Calibri" panose="020F0502020204030204" pitchFamily="34" charset="0"/>
              </a:rPr>
              <a:t>; </a:t>
            </a:r>
            <a:endParaRPr lang="en-US" sz="1800" dirty="0">
              <a:effectLst/>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800" dirty="0">
                <a:solidFill>
                  <a:srgbClr val="3B3838"/>
                </a:solidFill>
                <a:effectLst/>
                <a:ea typeface="Calibri" panose="020F0502020204030204" pitchFamily="34" charset="0"/>
              </a:rPr>
              <a:t>To serve as a channel for communication to the faculty and Study Body and to all levels of state government, in expressing the opinions, wishes, and needs of the </a:t>
            </a:r>
            <a:r>
              <a:rPr lang="en-US" sz="1800" dirty="0">
                <a:solidFill>
                  <a:srgbClr val="FF0000"/>
                </a:solidFill>
                <a:effectLst/>
                <a:ea typeface="Calibri" panose="020F0502020204030204" pitchFamily="34" charset="0"/>
              </a:rPr>
              <a:t>Student Body</a:t>
            </a:r>
            <a:r>
              <a:rPr lang="en-US" sz="1800" dirty="0">
                <a:solidFill>
                  <a:srgbClr val="3B3838"/>
                </a:solidFill>
                <a:effectLst/>
                <a:ea typeface="Calibri" panose="020F0502020204030204" pitchFamily="34" charset="0"/>
              </a:rPr>
              <a:t>; </a:t>
            </a:r>
            <a:endParaRPr lang="en-US" sz="1800" dirty="0">
              <a:effectLst/>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800" dirty="0">
                <a:solidFill>
                  <a:srgbClr val="3B3838"/>
                </a:solidFill>
                <a:effectLst/>
                <a:ea typeface="Calibri" panose="020F0502020204030204" pitchFamily="34" charset="0"/>
              </a:rPr>
              <a:t>To establish, in cooperation with the Administration, faculty, and state of Louisiana, policies affecting the university community; </a:t>
            </a:r>
            <a:endParaRPr lang="en-US" sz="1800" dirty="0">
              <a:effectLst/>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800" dirty="0">
                <a:solidFill>
                  <a:srgbClr val="3B3838"/>
                </a:solidFill>
                <a:effectLst/>
                <a:ea typeface="Calibri" panose="020F0502020204030204" pitchFamily="34" charset="0"/>
              </a:rPr>
              <a:t>To establish and execute such programs and projects deemed beneficial to the </a:t>
            </a:r>
            <a:r>
              <a:rPr lang="en-US" sz="1800" dirty="0">
                <a:solidFill>
                  <a:srgbClr val="FF0000"/>
                </a:solidFill>
                <a:effectLst/>
                <a:ea typeface="Calibri" panose="020F0502020204030204" pitchFamily="34" charset="0"/>
              </a:rPr>
              <a:t>Student Body</a:t>
            </a:r>
            <a:r>
              <a:rPr lang="en-US" sz="1800" dirty="0">
                <a:solidFill>
                  <a:srgbClr val="3B3838"/>
                </a:solidFill>
                <a:effectLst/>
                <a:ea typeface="Calibri" panose="020F0502020204030204" pitchFamily="34" charset="0"/>
              </a:rPr>
              <a:t>; </a:t>
            </a:r>
            <a:endParaRPr lang="en-US" sz="1800" dirty="0">
              <a:effectLst/>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800" dirty="0">
                <a:solidFill>
                  <a:srgbClr val="3B3838"/>
                </a:solidFill>
                <a:effectLst/>
                <a:ea typeface="Calibri" panose="020F0502020204030204" pitchFamily="34" charset="0"/>
              </a:rPr>
              <a:t>To promote and improve relations between the Southwest Louisiana community and students of McNeese State University; </a:t>
            </a:r>
            <a:endParaRPr lang="en-US" sz="1800" dirty="0">
              <a:effectLst/>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800" dirty="0">
                <a:solidFill>
                  <a:srgbClr val="3B3838"/>
                </a:solidFill>
                <a:effectLst/>
                <a:ea typeface="Calibri" panose="020F0502020204030204" pitchFamily="34" charset="0"/>
              </a:rPr>
              <a:t>To conduct and regulate all campus-wide elections and referenda; </a:t>
            </a:r>
            <a:endParaRPr lang="en-US" sz="1800" dirty="0">
              <a:effectLst/>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800" dirty="0">
                <a:solidFill>
                  <a:srgbClr val="3B3838"/>
                </a:solidFill>
                <a:effectLst/>
                <a:ea typeface="Calibri" panose="020F0502020204030204" pitchFamily="34" charset="0"/>
              </a:rPr>
              <a:t>To participate as an active member in and with the Student Self-Assessed Fee Oversight Committee as mandated by Louisiana State Board of Trustees; </a:t>
            </a:r>
            <a:endParaRPr lang="en-US" sz="1800" dirty="0">
              <a:effectLst/>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800" dirty="0">
                <a:solidFill>
                  <a:srgbClr val="3B3838"/>
                </a:solidFill>
                <a:effectLst/>
                <a:ea typeface="Calibri" panose="020F0502020204030204" pitchFamily="34" charset="0"/>
              </a:rPr>
              <a:t>To oversee and initiate a McNeese State University Student Body referendum process for all student self-assessed fees and/or the organizations receiving them, in accordance with the Student Self-Assessed Fee Oversight Committee’s recommendation.  Regardless of the recommendation, a two-thirds </a:t>
            </a:r>
            <a:r>
              <a:rPr lang="en-US" sz="1800" dirty="0">
                <a:solidFill>
                  <a:srgbClr val="FF0000"/>
                </a:solidFill>
                <a:effectLst/>
                <a:ea typeface="Calibri" panose="020F0502020204030204" pitchFamily="34" charset="0"/>
              </a:rPr>
              <a:t>(2/3) </a:t>
            </a:r>
            <a:r>
              <a:rPr lang="en-US" sz="1800" dirty="0">
                <a:solidFill>
                  <a:srgbClr val="3B3838"/>
                </a:solidFill>
                <a:effectLst/>
                <a:ea typeface="Calibri" panose="020F0502020204030204" pitchFamily="34" charset="0"/>
              </a:rPr>
              <a:t>vote from the Senate may then be petitioned in the case of any actions deemed unethical or in violation of the Code of Student Conduct; and </a:t>
            </a:r>
            <a:endParaRPr lang="en-US" sz="1800" dirty="0">
              <a:effectLst/>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800" dirty="0">
                <a:solidFill>
                  <a:srgbClr val="3B3838"/>
                </a:solidFill>
                <a:effectLst/>
                <a:ea typeface="Calibri" panose="020F0502020204030204" pitchFamily="34" charset="0"/>
              </a:rPr>
              <a:t>To conduct such investigations and inquiries deemed necessary to implement the above clauses. </a:t>
            </a:r>
            <a:endParaRPr lang="en-US" sz="1800" dirty="0">
              <a:effectLst/>
              <a:ea typeface="Calibri" panose="020F0502020204030204" pitchFamily="34" charset="0"/>
            </a:endParaRPr>
          </a:p>
          <a:p>
            <a:pPr marL="0" indent="0">
              <a:buNone/>
            </a:pPr>
            <a:endParaRPr lang="en-US" sz="1800" dirty="0"/>
          </a:p>
          <a:p>
            <a:pPr marL="0" indent="0">
              <a:buNone/>
            </a:pPr>
            <a:endParaRPr lang="en-US" sz="1800" dirty="0"/>
          </a:p>
        </p:txBody>
      </p:sp>
      <p:sp>
        <p:nvSpPr>
          <p:cNvPr id="9" name="TextBox 8">
            <a:extLst>
              <a:ext uri="{FF2B5EF4-FFF2-40B4-BE49-F238E27FC236}">
                <a16:creationId xmlns:a16="http://schemas.microsoft.com/office/drawing/2014/main" id="{6E00225F-BB91-46FB-B89B-8B6D24EC9BB0}"/>
              </a:ext>
            </a:extLst>
          </p:cNvPr>
          <p:cNvSpPr txBox="1"/>
          <p:nvPr/>
        </p:nvSpPr>
        <p:spPr>
          <a:xfrm>
            <a:off x="169226" y="6324203"/>
            <a:ext cx="11905933" cy="369332"/>
          </a:xfrm>
          <a:prstGeom prst="rect">
            <a:avLst/>
          </a:prstGeom>
          <a:noFill/>
        </p:spPr>
        <p:txBody>
          <a:bodyPr wrap="square" rtlCol="0">
            <a:spAutoFit/>
          </a:bodyPr>
          <a:lstStyle/>
          <a:p>
            <a:r>
              <a:rPr lang="en-US" dirty="0"/>
              <a:t>--</a:t>
            </a:r>
          </a:p>
        </p:txBody>
      </p:sp>
    </p:spTree>
    <p:extLst>
      <p:ext uri="{BB962C8B-B14F-4D97-AF65-F5344CB8AC3E}">
        <p14:creationId xmlns:p14="http://schemas.microsoft.com/office/powerpoint/2010/main" val="10075533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D8501BC-AF5C-4AD4-AAB7-2F425A7B1B57}"/>
              </a:ext>
            </a:extLst>
          </p:cNvPr>
          <p:cNvSpPr>
            <a:spLocks noGrp="1"/>
          </p:cNvSpPr>
          <p:nvPr>
            <p:ph type="body" idx="1"/>
          </p:nvPr>
        </p:nvSpPr>
        <p:spPr>
          <a:xfrm>
            <a:off x="169226" y="0"/>
            <a:ext cx="5157787" cy="534035"/>
          </a:xfrm>
        </p:spPr>
        <p:txBody>
          <a:bodyPr/>
          <a:lstStyle/>
          <a:p>
            <a:r>
              <a:rPr lang="en-US" dirty="0"/>
              <a:t>Old</a:t>
            </a:r>
          </a:p>
        </p:txBody>
      </p:sp>
      <p:sp>
        <p:nvSpPr>
          <p:cNvPr id="4" name="Content Placeholder 3">
            <a:extLst>
              <a:ext uri="{FF2B5EF4-FFF2-40B4-BE49-F238E27FC236}">
                <a16:creationId xmlns:a16="http://schemas.microsoft.com/office/drawing/2014/main" id="{2416A021-8346-454C-939E-6130D5FF7A83}"/>
              </a:ext>
            </a:extLst>
          </p:cNvPr>
          <p:cNvSpPr>
            <a:spLocks noGrp="1"/>
          </p:cNvSpPr>
          <p:nvPr>
            <p:ph sz="half" idx="2"/>
          </p:nvPr>
        </p:nvSpPr>
        <p:spPr>
          <a:xfrm>
            <a:off x="116841" y="533916"/>
            <a:ext cx="5836918" cy="5790167"/>
          </a:xfrm>
        </p:spPr>
        <p:txBody>
          <a:bodyPr>
            <a:normAutofit lnSpcReduction="10000"/>
          </a:bodyPr>
          <a:lstStyle/>
          <a:p>
            <a:pPr marL="0" marR="0" indent="0">
              <a:lnSpc>
                <a:spcPct val="107000"/>
              </a:lnSpc>
              <a:spcBef>
                <a:spcPts val="0"/>
              </a:spcBef>
              <a:spcAft>
                <a:spcPts val="0"/>
              </a:spcAft>
              <a:buNone/>
            </a:pPr>
            <a:r>
              <a:rPr lang="en-US" sz="1800" b="1" dirty="0">
                <a:effectLst/>
                <a:ea typeface="Calibri" panose="020F0502020204030204" pitchFamily="34" charset="0"/>
              </a:rPr>
              <a:t>SECTION 5 </a:t>
            </a:r>
            <a:endParaRPr lang="en-US" sz="1800" dirty="0">
              <a:effectLst/>
              <a:ea typeface="Calibri" panose="020F0502020204030204" pitchFamily="34" charset="0"/>
            </a:endParaRPr>
          </a:p>
          <a:p>
            <a:pPr marL="0" marR="0" indent="0">
              <a:lnSpc>
                <a:spcPct val="107000"/>
              </a:lnSpc>
              <a:spcBef>
                <a:spcPts val="0"/>
              </a:spcBef>
              <a:spcAft>
                <a:spcPts val="0"/>
              </a:spcAft>
              <a:buNone/>
            </a:pPr>
            <a:r>
              <a:rPr lang="en-US" sz="1800" dirty="0">
                <a:effectLst/>
                <a:ea typeface="Calibri" panose="020F0502020204030204" pitchFamily="34" charset="0"/>
              </a:rPr>
              <a:t>The term of office for any member of Student Government shall be as follows: </a:t>
            </a:r>
          </a:p>
          <a:p>
            <a:pPr marL="342900" marR="0" lvl="0" indent="-342900">
              <a:lnSpc>
                <a:spcPct val="107000"/>
              </a:lnSpc>
              <a:spcBef>
                <a:spcPts val="0"/>
              </a:spcBef>
              <a:spcAft>
                <a:spcPts val="0"/>
              </a:spcAft>
              <a:buFont typeface="+mj-lt"/>
              <a:buAutoNum type="arabicPeriod"/>
            </a:pPr>
            <a:r>
              <a:rPr lang="en-US" sz="1800" dirty="0">
                <a:effectLst/>
                <a:ea typeface="Calibri" panose="020F0502020204030204" pitchFamily="34" charset="0"/>
              </a:rPr>
              <a:t>The term of office for a member of the Student Government shall run from the date of his/her installation as a member until the date of installation of his/her successor, unless he/she resigns from his/her position in Student Government or is removed from membership; and </a:t>
            </a:r>
          </a:p>
          <a:p>
            <a:pPr marL="342900" marR="0" lvl="0" indent="-342900">
              <a:lnSpc>
                <a:spcPct val="107000"/>
              </a:lnSpc>
              <a:spcBef>
                <a:spcPts val="0"/>
              </a:spcBef>
              <a:spcAft>
                <a:spcPts val="0"/>
              </a:spcAft>
              <a:buFont typeface="+mj-lt"/>
              <a:buAutoNum type="arabicPeriod"/>
            </a:pPr>
            <a:r>
              <a:rPr lang="en-US" sz="1800" dirty="0">
                <a:effectLst/>
                <a:ea typeface="Calibri" panose="020F0502020204030204" pitchFamily="34" charset="0"/>
              </a:rPr>
              <a:t>The term of office of each elected officer of the Executive Branch and each college Senator shall begin at the second to last regularly scheduled </a:t>
            </a:r>
            <a:r>
              <a:rPr lang="en-US" sz="1800" dirty="0">
                <a:effectLst/>
                <a:highlight>
                  <a:srgbClr val="FFFF00"/>
                </a:highlight>
                <a:ea typeface="Calibri" panose="020F0502020204030204" pitchFamily="34" charset="0"/>
              </a:rPr>
              <a:t>Senate meeting </a:t>
            </a:r>
            <a:r>
              <a:rPr lang="en-US" sz="1800" dirty="0">
                <a:effectLst/>
                <a:ea typeface="Calibri" panose="020F0502020204030204" pitchFamily="34" charset="0"/>
              </a:rPr>
              <a:t>in the Spring Semester. </a:t>
            </a:r>
          </a:p>
          <a:p>
            <a:pPr marL="0" marR="0" indent="0">
              <a:lnSpc>
                <a:spcPct val="107000"/>
              </a:lnSpc>
              <a:spcBef>
                <a:spcPts val="0"/>
              </a:spcBef>
              <a:spcAft>
                <a:spcPts val="0"/>
              </a:spcAft>
              <a:buNone/>
            </a:pPr>
            <a:r>
              <a:rPr lang="en-US" sz="1800" dirty="0">
                <a:effectLst/>
                <a:ea typeface="Calibri" panose="020F0502020204030204" pitchFamily="34" charset="0"/>
              </a:rPr>
              <a:t> </a:t>
            </a:r>
          </a:p>
          <a:p>
            <a:pPr marL="0" marR="0" indent="0">
              <a:lnSpc>
                <a:spcPct val="107000"/>
              </a:lnSpc>
              <a:spcBef>
                <a:spcPts val="0"/>
              </a:spcBef>
              <a:spcAft>
                <a:spcPts val="0"/>
              </a:spcAft>
              <a:buNone/>
            </a:pPr>
            <a:r>
              <a:rPr lang="en-US" sz="1800" b="1" dirty="0">
                <a:effectLst/>
                <a:ea typeface="Calibri" panose="020F0502020204030204" pitchFamily="34" charset="0"/>
              </a:rPr>
              <a:t>SECTION 6 </a:t>
            </a:r>
            <a:endParaRPr lang="en-US" sz="1800" dirty="0">
              <a:effectLst/>
              <a:ea typeface="Calibri" panose="020F0502020204030204" pitchFamily="34" charset="0"/>
            </a:endParaRPr>
          </a:p>
          <a:p>
            <a:pPr marL="0" marR="0" indent="0">
              <a:lnSpc>
                <a:spcPct val="107000"/>
              </a:lnSpc>
              <a:spcBef>
                <a:spcPts val="0"/>
              </a:spcBef>
              <a:spcAft>
                <a:spcPts val="0"/>
              </a:spcAft>
              <a:buNone/>
            </a:pPr>
            <a:r>
              <a:rPr lang="en-US" sz="1800" dirty="0">
                <a:effectLst/>
                <a:ea typeface="Calibri" panose="020F0502020204030204" pitchFamily="34" charset="0"/>
              </a:rPr>
              <a:t>All officers under the Constitution and all students serving in any capacity under this Constitution are prohibited from engaging in any commercial activities that may exploit their office or position. </a:t>
            </a:r>
          </a:p>
          <a:p>
            <a:pPr marL="0" indent="0">
              <a:buNone/>
            </a:pPr>
            <a:endParaRPr lang="en-US" sz="1800" dirty="0"/>
          </a:p>
          <a:p>
            <a:pPr marL="0" indent="0">
              <a:buNone/>
            </a:pPr>
            <a:endParaRPr lang="en-US" dirty="0"/>
          </a:p>
        </p:txBody>
      </p:sp>
      <p:sp>
        <p:nvSpPr>
          <p:cNvPr id="5" name="Text Placeholder 4">
            <a:extLst>
              <a:ext uri="{FF2B5EF4-FFF2-40B4-BE49-F238E27FC236}">
                <a16:creationId xmlns:a16="http://schemas.microsoft.com/office/drawing/2014/main" id="{41160F19-CA93-4D5A-9A07-D7C584AF5F77}"/>
              </a:ext>
            </a:extLst>
          </p:cNvPr>
          <p:cNvSpPr>
            <a:spLocks noGrp="1"/>
          </p:cNvSpPr>
          <p:nvPr>
            <p:ph type="body" sz="quarter" idx="3"/>
          </p:nvPr>
        </p:nvSpPr>
        <p:spPr>
          <a:xfrm>
            <a:off x="6341113" y="398"/>
            <a:ext cx="5183188" cy="534036"/>
          </a:xfrm>
        </p:spPr>
        <p:txBody>
          <a:bodyPr/>
          <a:lstStyle/>
          <a:p>
            <a:r>
              <a:rPr lang="en-US" dirty="0"/>
              <a:t>New</a:t>
            </a:r>
          </a:p>
        </p:txBody>
      </p:sp>
      <p:sp>
        <p:nvSpPr>
          <p:cNvPr id="6" name="Content Placeholder 5">
            <a:extLst>
              <a:ext uri="{FF2B5EF4-FFF2-40B4-BE49-F238E27FC236}">
                <a16:creationId xmlns:a16="http://schemas.microsoft.com/office/drawing/2014/main" id="{D716666A-689F-47F4-8BE6-F99ECD0EBD01}"/>
              </a:ext>
            </a:extLst>
          </p:cNvPr>
          <p:cNvSpPr>
            <a:spLocks noGrp="1"/>
          </p:cNvSpPr>
          <p:nvPr>
            <p:ph sz="quarter" idx="4"/>
          </p:nvPr>
        </p:nvSpPr>
        <p:spPr>
          <a:xfrm>
            <a:off x="6238242" y="534036"/>
            <a:ext cx="5836917" cy="5790166"/>
          </a:xfrm>
        </p:spPr>
        <p:txBody>
          <a:bodyPr>
            <a:normAutofit lnSpcReduction="10000"/>
          </a:bodyPr>
          <a:lstStyle/>
          <a:p>
            <a:pPr marL="0" marR="0" indent="0">
              <a:lnSpc>
                <a:spcPct val="107000"/>
              </a:lnSpc>
              <a:spcBef>
                <a:spcPts val="0"/>
              </a:spcBef>
              <a:spcAft>
                <a:spcPts val="0"/>
              </a:spcAft>
              <a:buNone/>
            </a:pPr>
            <a:r>
              <a:rPr lang="en-US" sz="1800" b="1" dirty="0">
                <a:solidFill>
                  <a:srgbClr val="3B3838"/>
                </a:solidFill>
                <a:effectLst/>
                <a:ea typeface="Calibri" panose="020F0502020204030204" pitchFamily="34" charset="0"/>
              </a:rPr>
              <a:t>SECTION 5 – TERMS OF OFFICE</a:t>
            </a:r>
            <a:endParaRPr lang="en-US" sz="1800" dirty="0">
              <a:effectLst/>
              <a:ea typeface="Calibri" panose="020F0502020204030204" pitchFamily="34" charset="0"/>
            </a:endParaRPr>
          </a:p>
          <a:p>
            <a:pPr marL="0" marR="0" indent="0">
              <a:lnSpc>
                <a:spcPct val="107000"/>
              </a:lnSpc>
              <a:spcBef>
                <a:spcPts val="0"/>
              </a:spcBef>
              <a:spcAft>
                <a:spcPts val="0"/>
              </a:spcAft>
              <a:buNone/>
            </a:pPr>
            <a:r>
              <a:rPr lang="en-US" sz="1800" dirty="0">
                <a:solidFill>
                  <a:srgbClr val="3B3838"/>
                </a:solidFill>
                <a:effectLst/>
                <a:ea typeface="Calibri" panose="020F0502020204030204" pitchFamily="34" charset="0"/>
              </a:rPr>
              <a:t>The term of office for any member of Student Government shall be as follows: </a:t>
            </a:r>
            <a:endParaRPr lang="en-US" sz="1800" dirty="0">
              <a:effectLst/>
              <a:ea typeface="Calibri" panose="020F0502020204030204" pitchFamily="34" charset="0"/>
            </a:endParaRPr>
          </a:p>
          <a:p>
            <a:pPr marL="0" marR="0" indent="0">
              <a:lnSpc>
                <a:spcPct val="107000"/>
              </a:lnSpc>
              <a:spcBef>
                <a:spcPts val="0"/>
              </a:spcBef>
              <a:spcAft>
                <a:spcPts val="0"/>
              </a:spcAft>
              <a:buNone/>
            </a:pPr>
            <a:r>
              <a:rPr lang="en-US" sz="1800" dirty="0">
                <a:solidFill>
                  <a:srgbClr val="3B3838"/>
                </a:solidFill>
                <a:effectLst/>
                <a:ea typeface="Calibri" panose="020F0502020204030204" pitchFamily="34" charset="0"/>
              </a:rPr>
              <a:t> </a:t>
            </a:r>
            <a:endParaRPr lang="en-US" sz="1800" dirty="0">
              <a:effectLst/>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800" dirty="0">
                <a:solidFill>
                  <a:srgbClr val="3B3838"/>
                </a:solidFill>
                <a:effectLst/>
                <a:ea typeface="Calibri" panose="020F0502020204030204" pitchFamily="34" charset="0"/>
              </a:rPr>
              <a:t>The term of office for a member of the Student Government shall run from the date of his/her installation as a member until the date of installation of his/her successor, unless he/she resigns from his/her position in Student Government or is removed from membership; and </a:t>
            </a:r>
            <a:endParaRPr lang="en-US" sz="1800" dirty="0">
              <a:effectLst/>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800" dirty="0">
                <a:solidFill>
                  <a:srgbClr val="3B3838"/>
                </a:solidFill>
                <a:effectLst/>
                <a:ea typeface="Calibri" panose="020F0502020204030204" pitchFamily="34" charset="0"/>
              </a:rPr>
              <a:t>The term of office of each elected officer of the Executive Branch and each college Senator shall begin at the second to last regularly scheduled </a:t>
            </a:r>
            <a:r>
              <a:rPr lang="en-US" sz="1800" dirty="0">
                <a:solidFill>
                  <a:srgbClr val="FF0000"/>
                </a:solidFill>
                <a:effectLst/>
                <a:ea typeface="Calibri" panose="020F0502020204030204" pitchFamily="34" charset="0"/>
              </a:rPr>
              <a:t>Legislative meeting</a:t>
            </a:r>
            <a:r>
              <a:rPr lang="en-US" sz="1800" dirty="0">
                <a:solidFill>
                  <a:srgbClr val="3B3838"/>
                </a:solidFill>
                <a:effectLst/>
                <a:ea typeface="Calibri" panose="020F0502020204030204" pitchFamily="34" charset="0"/>
              </a:rPr>
              <a:t> in the Spring Semester. </a:t>
            </a:r>
            <a:endParaRPr lang="en-US" sz="1800" dirty="0">
              <a:effectLst/>
              <a:ea typeface="Calibri" panose="020F0502020204030204" pitchFamily="34" charset="0"/>
            </a:endParaRPr>
          </a:p>
          <a:p>
            <a:pPr marL="0" marR="0" indent="0">
              <a:lnSpc>
                <a:spcPct val="107000"/>
              </a:lnSpc>
              <a:spcBef>
                <a:spcPts val="0"/>
              </a:spcBef>
              <a:spcAft>
                <a:spcPts val="0"/>
              </a:spcAft>
              <a:buNone/>
            </a:pPr>
            <a:r>
              <a:rPr lang="en-US" sz="1800" dirty="0">
                <a:solidFill>
                  <a:srgbClr val="3B3838"/>
                </a:solidFill>
                <a:effectLst/>
                <a:ea typeface="Calibri" panose="020F0502020204030204" pitchFamily="34" charset="0"/>
              </a:rPr>
              <a:t> </a:t>
            </a:r>
            <a:endParaRPr lang="en-US" sz="1800" dirty="0">
              <a:effectLst/>
              <a:ea typeface="Calibri" panose="020F0502020204030204" pitchFamily="34" charset="0"/>
            </a:endParaRPr>
          </a:p>
          <a:p>
            <a:pPr marL="0" marR="0" indent="0">
              <a:lnSpc>
                <a:spcPct val="107000"/>
              </a:lnSpc>
              <a:spcBef>
                <a:spcPts val="0"/>
              </a:spcBef>
              <a:spcAft>
                <a:spcPts val="0"/>
              </a:spcAft>
              <a:buNone/>
            </a:pPr>
            <a:r>
              <a:rPr lang="en-US" sz="1800" b="1" dirty="0">
                <a:solidFill>
                  <a:srgbClr val="3B3838"/>
                </a:solidFill>
                <a:effectLst/>
                <a:ea typeface="Calibri" panose="020F0502020204030204" pitchFamily="34" charset="0"/>
              </a:rPr>
              <a:t>SECTION 6 – PROHIBITION OF CONFLCT OF INTEREST</a:t>
            </a:r>
            <a:endParaRPr lang="en-US" sz="1800" dirty="0">
              <a:effectLst/>
              <a:ea typeface="Calibri" panose="020F0502020204030204" pitchFamily="34" charset="0"/>
            </a:endParaRPr>
          </a:p>
          <a:p>
            <a:pPr marL="0" marR="0" indent="0">
              <a:lnSpc>
                <a:spcPct val="107000"/>
              </a:lnSpc>
              <a:spcBef>
                <a:spcPts val="0"/>
              </a:spcBef>
              <a:spcAft>
                <a:spcPts val="0"/>
              </a:spcAft>
              <a:buNone/>
            </a:pPr>
            <a:r>
              <a:rPr lang="en-US" sz="1800" dirty="0">
                <a:solidFill>
                  <a:srgbClr val="3B3838"/>
                </a:solidFill>
                <a:effectLst/>
                <a:ea typeface="Calibri" panose="020F0502020204030204" pitchFamily="34" charset="0"/>
              </a:rPr>
              <a:t>All officers under the Constitution and all students serving in any capacity under this Constitution are prohibited from engaging in any commercial activities that may exploit their office or position. </a:t>
            </a:r>
            <a:endParaRPr lang="en-US" sz="1800" dirty="0">
              <a:effectLst/>
              <a:ea typeface="Calibri" panose="020F0502020204030204" pitchFamily="34" charset="0"/>
            </a:endParaRPr>
          </a:p>
          <a:p>
            <a:pPr marL="0" indent="0">
              <a:buNone/>
            </a:pPr>
            <a:endParaRPr lang="en-US" sz="1800" dirty="0"/>
          </a:p>
          <a:p>
            <a:pPr marL="0" indent="0">
              <a:buNone/>
            </a:pPr>
            <a:endParaRPr lang="en-US" sz="1800" dirty="0"/>
          </a:p>
        </p:txBody>
      </p:sp>
      <p:sp>
        <p:nvSpPr>
          <p:cNvPr id="9" name="TextBox 8">
            <a:extLst>
              <a:ext uri="{FF2B5EF4-FFF2-40B4-BE49-F238E27FC236}">
                <a16:creationId xmlns:a16="http://schemas.microsoft.com/office/drawing/2014/main" id="{6E00225F-BB91-46FB-B89B-8B6D24EC9BB0}"/>
              </a:ext>
            </a:extLst>
          </p:cNvPr>
          <p:cNvSpPr txBox="1"/>
          <p:nvPr/>
        </p:nvSpPr>
        <p:spPr>
          <a:xfrm>
            <a:off x="169226" y="6324203"/>
            <a:ext cx="11905933" cy="369332"/>
          </a:xfrm>
          <a:prstGeom prst="rect">
            <a:avLst/>
          </a:prstGeom>
          <a:noFill/>
        </p:spPr>
        <p:txBody>
          <a:bodyPr wrap="square" rtlCol="0">
            <a:spAutoFit/>
          </a:bodyPr>
          <a:lstStyle/>
          <a:p>
            <a:r>
              <a:rPr lang="en-US" dirty="0"/>
              <a:t>--</a:t>
            </a:r>
          </a:p>
        </p:txBody>
      </p:sp>
    </p:spTree>
    <p:extLst>
      <p:ext uri="{BB962C8B-B14F-4D97-AF65-F5344CB8AC3E}">
        <p14:creationId xmlns:p14="http://schemas.microsoft.com/office/powerpoint/2010/main" val="31979461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TotalTime>
  <Words>1150</Words>
  <Application>Microsoft Office PowerPoint</Application>
  <PresentationFormat>Widescreen</PresentationFormat>
  <Paragraphs>64</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Article II</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nathyawhite@outlook.com</dc:creator>
  <cp:lastModifiedBy>NaThya White</cp:lastModifiedBy>
  <cp:revision>6</cp:revision>
  <dcterms:created xsi:type="dcterms:W3CDTF">2020-07-29T20:06:51Z</dcterms:created>
  <dcterms:modified xsi:type="dcterms:W3CDTF">2021-01-31T20:03:38Z</dcterms:modified>
</cp:coreProperties>
</file>