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95" autoAdjust="0"/>
    <p:restoredTop sz="94660"/>
  </p:normalViewPr>
  <p:slideViewPr>
    <p:cSldViewPr snapToGrid="0">
      <p:cViewPr varScale="1">
        <p:scale>
          <a:sx n="80" d="100"/>
          <a:sy n="80" d="100"/>
        </p:scale>
        <p:origin x="4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yawhite@outlook.com" userId="6b162c6c1934b96b" providerId="LiveId" clId="{982BD290-13A6-4D06-95B9-12D5359AA02B}"/>
    <pc:docChg chg="custSel modSld">
      <pc:chgData name="nathyawhite@outlook.com" userId="6b162c6c1934b96b" providerId="LiveId" clId="{982BD290-13A6-4D06-95B9-12D5359AA02B}" dt="2020-08-24T20:12:18.992" v="7" actId="20577"/>
      <pc:docMkLst>
        <pc:docMk/>
      </pc:docMkLst>
      <pc:sldChg chg="delSp mod">
        <pc:chgData name="nathyawhite@outlook.com" userId="6b162c6c1934b96b" providerId="LiveId" clId="{982BD290-13A6-4D06-95B9-12D5359AA02B}" dt="2020-08-24T20:10:34.630" v="0" actId="478"/>
        <pc:sldMkLst>
          <pc:docMk/>
          <pc:sldMk cId="3791114205" sldId="256"/>
        </pc:sldMkLst>
        <pc:spChg chg="del">
          <ac:chgData name="nathyawhite@outlook.com" userId="6b162c6c1934b96b" providerId="LiveId" clId="{982BD290-13A6-4D06-95B9-12D5359AA02B}" dt="2020-08-24T20:10:34.630" v="0" actId="478"/>
          <ac:spMkLst>
            <pc:docMk/>
            <pc:sldMk cId="3791114205" sldId="256"/>
            <ac:spMk id="3" creationId="{81CB7A3F-7777-41BA-90A3-BFD918055B88}"/>
          </ac:spMkLst>
        </pc:spChg>
      </pc:sldChg>
      <pc:sldChg chg="modSp mod">
        <pc:chgData name="nathyawhite@outlook.com" userId="6b162c6c1934b96b" providerId="LiveId" clId="{982BD290-13A6-4D06-95B9-12D5359AA02B}" dt="2020-08-24T20:12:18.992" v="7" actId="20577"/>
        <pc:sldMkLst>
          <pc:docMk/>
          <pc:sldMk cId="1955210837" sldId="259"/>
        </pc:sldMkLst>
        <pc:spChg chg="mod">
          <ac:chgData name="nathyawhite@outlook.com" userId="6b162c6c1934b96b" providerId="LiveId" clId="{982BD290-13A6-4D06-95B9-12D5359AA02B}" dt="2020-08-24T20:12:18.992" v="7" actId="20577"/>
          <ac:spMkLst>
            <pc:docMk/>
            <pc:sldMk cId="1955210837" sldId="259"/>
            <ac:spMk id="9" creationId="{6E00225F-BB91-46FB-B89B-8B6D24EC9BB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E56AD-AB4F-452D-ADFA-F6BDC505B8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B97A46-4734-43B5-AF4D-CB6E5BB36B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D878DAD-6008-42CA-8098-A3B3ED535690}"/>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5" name="Footer Placeholder 4">
            <a:extLst>
              <a:ext uri="{FF2B5EF4-FFF2-40B4-BE49-F238E27FC236}">
                <a16:creationId xmlns:a16="http://schemas.microsoft.com/office/drawing/2014/main" id="{F370BAD0-8080-4814-A2A4-0366B3609F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EE236A-DB41-49C7-9400-F16C91594AFF}"/>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336921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322C3-2C4E-462A-B6DF-F2124FB9FD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70A2A6-93E2-4263-9773-E8A49328A1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6FF799-1DEB-424C-89EF-3CCC77A132E0}"/>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5" name="Footer Placeholder 4">
            <a:extLst>
              <a:ext uri="{FF2B5EF4-FFF2-40B4-BE49-F238E27FC236}">
                <a16:creationId xmlns:a16="http://schemas.microsoft.com/office/drawing/2014/main" id="{34527C80-83BA-4540-B3B7-AC75671B6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3871C0-9AE5-4CBF-8AF5-B50B0D25E01A}"/>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1413058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37D606-6B2B-44D9-B88B-E8C017760C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8FC495-0874-41A3-9D60-CA08635FB8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E882FA-8E88-4D56-9019-C4D1866B3A36}"/>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5" name="Footer Placeholder 4">
            <a:extLst>
              <a:ext uri="{FF2B5EF4-FFF2-40B4-BE49-F238E27FC236}">
                <a16:creationId xmlns:a16="http://schemas.microsoft.com/office/drawing/2014/main" id="{07039BFD-DA28-49A3-9DDC-88793322CF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CE7C35-669C-4B4B-82E5-5310314936BE}"/>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155682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01EB5-992A-4200-8ABA-31937B7B97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BAB1E0-D5A7-4D80-A642-76651EE916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5A392C-A57F-44B4-BA8A-127C05B9FEF4}"/>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5" name="Footer Placeholder 4">
            <a:extLst>
              <a:ext uri="{FF2B5EF4-FFF2-40B4-BE49-F238E27FC236}">
                <a16:creationId xmlns:a16="http://schemas.microsoft.com/office/drawing/2014/main" id="{FB11682E-0621-40A2-AB4E-0798BC051A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28A425-E954-4FC1-A436-C214B9DA6BAE}"/>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162257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EF352-C421-4C30-A36D-67455277AB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A4E991-AF9A-4190-8BA5-461E449D42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5620A0-13AA-47C6-9BD2-4E247B78148C}"/>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5" name="Footer Placeholder 4">
            <a:extLst>
              <a:ext uri="{FF2B5EF4-FFF2-40B4-BE49-F238E27FC236}">
                <a16:creationId xmlns:a16="http://schemas.microsoft.com/office/drawing/2014/main" id="{744BF36E-9E7F-453D-95C2-C5E2CD061B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9D1086-9932-4D69-A313-9D5B14F2CA86}"/>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3363779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D2782-E726-4EC4-A6CB-D6ED3A6924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A2B207-1FCF-4F0A-A91C-62FB9EB0EE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5D039E-9F63-432A-9E92-112607159E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08E4CF-D701-46FC-A026-2EEECB61FF28}"/>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6" name="Footer Placeholder 5">
            <a:extLst>
              <a:ext uri="{FF2B5EF4-FFF2-40B4-BE49-F238E27FC236}">
                <a16:creationId xmlns:a16="http://schemas.microsoft.com/office/drawing/2014/main" id="{DBC296A2-6712-41E0-9992-25155BF5C1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EAAB39-949A-4A7A-B4BF-ADE52B3E50F1}"/>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80530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0222F-1D3C-48A3-9025-6879D49621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B89143-AD8D-486B-910C-B7D0018FDA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F2446A-60D2-448F-84C2-A937F0AEE0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08C88A-3157-479D-99F2-5AD393B683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95F912-2D1C-4E67-AE5B-D31A45E672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7531820-E498-4F0C-9150-188322E0845E}"/>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8" name="Footer Placeholder 7">
            <a:extLst>
              <a:ext uri="{FF2B5EF4-FFF2-40B4-BE49-F238E27FC236}">
                <a16:creationId xmlns:a16="http://schemas.microsoft.com/office/drawing/2014/main" id="{DB603226-49B9-429D-9269-920A677C04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772585-B796-4A97-8E02-C0E118F984AE}"/>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208051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6ABE9-434B-4804-A7AB-D2DC14B972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858119-2292-4542-9423-B2AE000F1DFA}"/>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4" name="Footer Placeholder 3">
            <a:extLst>
              <a:ext uri="{FF2B5EF4-FFF2-40B4-BE49-F238E27FC236}">
                <a16:creationId xmlns:a16="http://schemas.microsoft.com/office/drawing/2014/main" id="{A1EA1F6D-992A-43B7-AB99-2408265FB7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B85A97-2D25-452D-A4C2-FC29C0F6FB2A}"/>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3238615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9B951E-AED7-497C-9B12-8AD7561580C8}"/>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3" name="Footer Placeholder 2">
            <a:extLst>
              <a:ext uri="{FF2B5EF4-FFF2-40B4-BE49-F238E27FC236}">
                <a16:creationId xmlns:a16="http://schemas.microsoft.com/office/drawing/2014/main" id="{3C6E07C6-639D-4DCA-8E4D-7A6418F9117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2E9E8D3-D923-4078-8D62-530B36303295}"/>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653403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5BCE9-4AE0-4634-8B87-658D102DDE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182C38-2406-46D3-A5A9-DEA6CE497B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7563F9-7327-4B0D-92FE-EA6EB7E3CB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4DAE4E-5A84-4507-85D9-B19901C19398}"/>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6" name="Footer Placeholder 5">
            <a:extLst>
              <a:ext uri="{FF2B5EF4-FFF2-40B4-BE49-F238E27FC236}">
                <a16:creationId xmlns:a16="http://schemas.microsoft.com/office/drawing/2014/main" id="{6750CD8B-79D3-4037-AA6C-7255AC3813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C3C3E9-B1BB-4FBB-9F32-8F1BFA4E12AA}"/>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4050383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4AF64-055B-4A60-B39E-31F1E86090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74613F8-C70B-4B51-8BA9-919AD3EA9B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01332D-4C20-427B-820E-6B27BB9CF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42C47C-BFA4-4561-970B-ABCF4857B0BE}"/>
              </a:ext>
            </a:extLst>
          </p:cNvPr>
          <p:cNvSpPr>
            <a:spLocks noGrp="1"/>
          </p:cNvSpPr>
          <p:nvPr>
            <p:ph type="dt" sz="half" idx="10"/>
          </p:nvPr>
        </p:nvSpPr>
        <p:spPr/>
        <p:txBody>
          <a:bodyPr/>
          <a:lstStyle/>
          <a:p>
            <a:fld id="{63468CC1-0986-421C-A817-AA03C9C3C1B7}" type="datetimeFigureOut">
              <a:rPr lang="en-US" smtClean="0"/>
              <a:t>8/24/2020</a:t>
            </a:fld>
            <a:endParaRPr lang="en-US"/>
          </a:p>
        </p:txBody>
      </p:sp>
      <p:sp>
        <p:nvSpPr>
          <p:cNvPr id="6" name="Footer Placeholder 5">
            <a:extLst>
              <a:ext uri="{FF2B5EF4-FFF2-40B4-BE49-F238E27FC236}">
                <a16:creationId xmlns:a16="http://schemas.microsoft.com/office/drawing/2014/main" id="{8514B3F2-AB38-4BD5-9415-CF0EADC5C4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165D09-3410-4AAE-875E-5E7B86155955}"/>
              </a:ext>
            </a:extLst>
          </p:cNvPr>
          <p:cNvSpPr>
            <a:spLocks noGrp="1"/>
          </p:cNvSpPr>
          <p:nvPr>
            <p:ph type="sldNum" sz="quarter" idx="12"/>
          </p:nvPr>
        </p:nvSpPr>
        <p:spPr/>
        <p:txBody>
          <a:bodyPr/>
          <a:lstStyle/>
          <a:p>
            <a:fld id="{9D059E50-EBD3-47A4-95ED-78860078A48B}" type="slidenum">
              <a:rPr lang="en-US" smtClean="0"/>
              <a:t>‹#›</a:t>
            </a:fld>
            <a:endParaRPr lang="en-US"/>
          </a:p>
        </p:txBody>
      </p:sp>
    </p:spTree>
    <p:extLst>
      <p:ext uri="{BB962C8B-B14F-4D97-AF65-F5344CB8AC3E}">
        <p14:creationId xmlns:p14="http://schemas.microsoft.com/office/powerpoint/2010/main" val="2566823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A0C269-4911-49D4-8F70-6664F6AEEC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2ABA23-94D0-4D3A-891A-097703793F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F20D03-512F-459A-BAFA-EACA561D3A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468CC1-0986-421C-A817-AA03C9C3C1B7}" type="datetimeFigureOut">
              <a:rPr lang="en-US" smtClean="0"/>
              <a:t>8/24/2020</a:t>
            </a:fld>
            <a:endParaRPr lang="en-US"/>
          </a:p>
        </p:txBody>
      </p:sp>
      <p:sp>
        <p:nvSpPr>
          <p:cNvPr id="5" name="Footer Placeholder 4">
            <a:extLst>
              <a:ext uri="{FF2B5EF4-FFF2-40B4-BE49-F238E27FC236}">
                <a16:creationId xmlns:a16="http://schemas.microsoft.com/office/drawing/2014/main" id="{EE0795AE-0B23-442E-AFE2-DCBF549FA7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616A44-D39C-449E-B108-EFAF0A826A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59E50-EBD3-47A4-95ED-78860078A48B}" type="slidenum">
              <a:rPr lang="en-US" smtClean="0"/>
              <a:t>‹#›</a:t>
            </a:fld>
            <a:endParaRPr lang="en-US"/>
          </a:p>
        </p:txBody>
      </p:sp>
    </p:spTree>
    <p:extLst>
      <p:ext uri="{BB962C8B-B14F-4D97-AF65-F5344CB8AC3E}">
        <p14:creationId xmlns:p14="http://schemas.microsoft.com/office/powerpoint/2010/main" val="3955584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17015-2830-4924-B748-BBAF6A930131}"/>
              </a:ext>
            </a:extLst>
          </p:cNvPr>
          <p:cNvSpPr>
            <a:spLocks noGrp="1"/>
          </p:cNvSpPr>
          <p:nvPr>
            <p:ph type="ctrTitle"/>
          </p:nvPr>
        </p:nvSpPr>
        <p:spPr/>
        <p:txBody>
          <a:bodyPr/>
          <a:lstStyle/>
          <a:p>
            <a:r>
              <a:rPr lang="en-US" dirty="0"/>
              <a:t>Preamble and Article I</a:t>
            </a:r>
          </a:p>
        </p:txBody>
      </p:sp>
    </p:spTree>
    <p:extLst>
      <p:ext uri="{BB962C8B-B14F-4D97-AF65-F5344CB8AC3E}">
        <p14:creationId xmlns:p14="http://schemas.microsoft.com/office/powerpoint/2010/main" val="3791114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69226" y="0"/>
            <a:ext cx="5157787" cy="534035"/>
          </a:xfrm>
        </p:spPr>
        <p:txBody>
          <a:bodyPr/>
          <a:lstStyle/>
          <a:p>
            <a:r>
              <a:rPr lang="en-US" dirty="0"/>
              <a:t>Old Preamble</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5790167"/>
          </a:xfrm>
        </p:spPr>
        <p:txBody>
          <a:bodyPr>
            <a:normAutofit fontScale="25000" lnSpcReduction="20000"/>
          </a:bodyPr>
          <a:lstStyle/>
          <a:p>
            <a:pPr marL="0" indent="0">
              <a:buNone/>
            </a:pPr>
            <a:r>
              <a:rPr lang="en-US" dirty="0"/>
              <a:t>	</a:t>
            </a:r>
            <a:r>
              <a:rPr lang="en-US" sz="7200" dirty="0"/>
              <a:t>We, the students of McNeese State University, in order to best advance our interests, define our responsibilities, and provide for our meaningful participation in the governance of the University and the enhancement of our education do hereby ordain and establish this Constitution of the </a:t>
            </a:r>
            <a:r>
              <a:rPr lang="en-US" sz="7200" dirty="0">
                <a:highlight>
                  <a:srgbClr val="FFFF00"/>
                </a:highlight>
              </a:rPr>
              <a:t>Student Association</a:t>
            </a:r>
            <a:r>
              <a:rPr lang="en-US" sz="7200" dirty="0"/>
              <a:t> of McNeese State University. </a:t>
            </a:r>
          </a:p>
          <a:p>
            <a:pPr marL="0" indent="0">
              <a:buNone/>
            </a:pPr>
            <a:r>
              <a:rPr lang="en-US" sz="7200" dirty="0"/>
              <a:t>	This Constitution shall vest all governmental authority in the Student Government Association in order to represent enrolled students in matters pertaining to student welfare, student activities, student participation in university planning and administration, and student opinion. </a:t>
            </a:r>
          </a:p>
          <a:p>
            <a:pPr marL="0" indent="0">
              <a:buNone/>
            </a:pPr>
            <a:r>
              <a:rPr lang="en-US" sz="7200" dirty="0"/>
              <a:t>	The Student Government Association in its representative capacity shall initiate student activities, inform the </a:t>
            </a:r>
            <a:r>
              <a:rPr lang="en-US" sz="7200" dirty="0">
                <a:highlight>
                  <a:srgbClr val="FFFF00"/>
                </a:highlight>
              </a:rPr>
              <a:t>Student Association</a:t>
            </a:r>
            <a:r>
              <a:rPr lang="en-US" sz="7200" dirty="0"/>
              <a:t> of the aims, policies, and ideas of the University that pertain to or affect enrolled students, and shall be considered and referred to as an advisory body to the University Administration in all functions affecting the </a:t>
            </a:r>
            <a:r>
              <a:rPr lang="en-US" sz="7200" dirty="0">
                <a:highlight>
                  <a:srgbClr val="FFFF00"/>
                </a:highlight>
              </a:rPr>
              <a:t>Student Association</a:t>
            </a:r>
            <a:r>
              <a:rPr lang="en-US" sz="7200" dirty="0"/>
              <a:t>. </a:t>
            </a:r>
          </a:p>
          <a:p>
            <a:pPr marL="0" indent="0">
              <a:buNone/>
            </a:pPr>
            <a:r>
              <a:rPr lang="en-US" sz="7200" dirty="0"/>
              <a:t>	Having received the approval of the University of Louisiana System Board of Supervisors in order to assume the maximum powers with the responsibilities thereof consistent with the responsibilities and policies of the University Administration, this Constitution established by the McNeese State University </a:t>
            </a:r>
            <a:r>
              <a:rPr lang="en-US" sz="7200" dirty="0">
                <a:highlight>
                  <a:srgbClr val="FFFF00"/>
                </a:highlight>
              </a:rPr>
              <a:t>Student Association </a:t>
            </a:r>
            <a:r>
              <a:rPr lang="en-US" sz="7200" dirty="0"/>
              <a:t>shall be respected by University officials, faculty, and staff in their dealings with all enrolled students of this University. </a:t>
            </a:r>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864988" y="0"/>
            <a:ext cx="5183188" cy="534036"/>
          </a:xfrm>
        </p:spPr>
        <p:txBody>
          <a:bodyPr/>
          <a:lstStyle/>
          <a:p>
            <a:r>
              <a:rPr lang="en-US" dirty="0"/>
              <a:t>New Preamble</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6"/>
            <a:ext cx="5836917" cy="5790166"/>
          </a:xfrm>
        </p:spPr>
        <p:txBody>
          <a:bodyPr>
            <a:normAutofit fontScale="25000" lnSpcReduction="20000"/>
          </a:bodyPr>
          <a:lstStyle/>
          <a:p>
            <a:pPr marL="0" indent="0">
              <a:buNone/>
            </a:pPr>
            <a:r>
              <a:rPr lang="en-US" sz="7200" dirty="0"/>
              <a:t>	We, the students of McNeese State University, in order to best advance our interests, define our responsibilities, and provide for our meaningful participation in the governance of the University and the enhancement of our education do hereby ordain and establish this Constitution of the </a:t>
            </a:r>
            <a:r>
              <a:rPr lang="en-US" sz="7200" dirty="0">
                <a:solidFill>
                  <a:srgbClr val="FF0000"/>
                </a:solidFill>
              </a:rPr>
              <a:t>Student Body</a:t>
            </a:r>
            <a:r>
              <a:rPr lang="en-US" sz="7200" dirty="0"/>
              <a:t> of McNeese State University. </a:t>
            </a:r>
          </a:p>
          <a:p>
            <a:pPr marL="0" indent="0">
              <a:buNone/>
            </a:pPr>
            <a:r>
              <a:rPr lang="en-US" sz="7200" dirty="0"/>
              <a:t>	This Constitution shall vest all governmental authority in the Student Government Association in order to represent enrolled students in matters pertaining to student welfare, student activities, student participation in university planning and administration, and student opinion. </a:t>
            </a:r>
          </a:p>
          <a:p>
            <a:pPr marL="0" indent="0">
              <a:buNone/>
            </a:pPr>
            <a:r>
              <a:rPr lang="en-US" sz="7200" dirty="0"/>
              <a:t>	The Student Government Association in its representative capacity shall initiate student activities, inform the </a:t>
            </a:r>
            <a:r>
              <a:rPr lang="en-US" sz="7200" dirty="0">
                <a:solidFill>
                  <a:srgbClr val="FF0000"/>
                </a:solidFill>
              </a:rPr>
              <a:t>Student Body</a:t>
            </a:r>
            <a:r>
              <a:rPr lang="en-US" sz="7200" dirty="0"/>
              <a:t> of the aims, policies, and ideas of the University that pertain to or affect enrolled students, and shall be considered and referred to as an advisory body to the University Administration in all functions affecting the </a:t>
            </a:r>
            <a:r>
              <a:rPr lang="en-US" sz="7200" dirty="0">
                <a:solidFill>
                  <a:srgbClr val="FF0000"/>
                </a:solidFill>
              </a:rPr>
              <a:t>Student Body</a:t>
            </a:r>
            <a:r>
              <a:rPr lang="en-US" sz="7200" dirty="0"/>
              <a:t>. </a:t>
            </a:r>
          </a:p>
          <a:p>
            <a:pPr marL="0" indent="0">
              <a:buNone/>
            </a:pPr>
            <a:r>
              <a:rPr lang="en-US" sz="7200" dirty="0"/>
              <a:t>	Having received the approval of the University of Louisiana System Board of Supervisors in order to assume the maximum powers with the responsibilities thereof consistent with the responsibilities and policies of the University Administration, this Constitution established by the McNeese State University </a:t>
            </a:r>
            <a:r>
              <a:rPr lang="en-US" sz="7200" dirty="0">
                <a:solidFill>
                  <a:srgbClr val="FF0000"/>
                </a:solidFill>
              </a:rPr>
              <a:t>Student Body</a:t>
            </a:r>
            <a:r>
              <a:rPr lang="en-US" sz="7200" dirty="0"/>
              <a:t> shall be respected by University officials, faculty, and staff in their dealings with all enrolled students of this University. </a:t>
            </a:r>
          </a:p>
          <a:p>
            <a:pPr marL="0" indent="0">
              <a:buNone/>
            </a:pPr>
            <a:endParaRPr lang="en-US" sz="1800" dirty="0"/>
          </a:p>
        </p:txBody>
      </p:sp>
      <p:sp>
        <p:nvSpPr>
          <p:cNvPr id="9" name="TextBox 8">
            <a:extLst>
              <a:ext uri="{FF2B5EF4-FFF2-40B4-BE49-F238E27FC236}">
                <a16:creationId xmlns:a16="http://schemas.microsoft.com/office/drawing/2014/main" id="{6E00225F-BB91-46FB-B89B-8B6D24EC9BB0}"/>
              </a:ext>
            </a:extLst>
          </p:cNvPr>
          <p:cNvSpPr txBox="1"/>
          <p:nvPr/>
        </p:nvSpPr>
        <p:spPr>
          <a:xfrm>
            <a:off x="169226" y="6324203"/>
            <a:ext cx="11905933" cy="369332"/>
          </a:xfrm>
          <a:prstGeom prst="rect">
            <a:avLst/>
          </a:prstGeom>
          <a:noFill/>
        </p:spPr>
        <p:txBody>
          <a:bodyPr wrap="square" rtlCol="0">
            <a:spAutoFit/>
          </a:bodyPr>
          <a:lstStyle/>
          <a:p>
            <a:r>
              <a:rPr lang="en-US" dirty="0"/>
              <a:t>All “Student </a:t>
            </a:r>
            <a:r>
              <a:rPr lang="en-US" dirty="0" err="1"/>
              <a:t>Association”s</a:t>
            </a:r>
            <a:r>
              <a:rPr lang="en-US" dirty="0"/>
              <a:t> has been changed for name and clarity to “Student Body” for the entirety of the constitution.</a:t>
            </a:r>
          </a:p>
        </p:txBody>
      </p:sp>
    </p:spTree>
    <p:extLst>
      <p:ext uri="{BB962C8B-B14F-4D97-AF65-F5344CB8AC3E}">
        <p14:creationId xmlns:p14="http://schemas.microsoft.com/office/powerpoint/2010/main" val="3535303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69226" y="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5790167"/>
          </a:xfrm>
        </p:spPr>
        <p:txBody>
          <a:bodyPr>
            <a:normAutofit fontScale="55000" lnSpcReduction="20000"/>
          </a:bodyPr>
          <a:lstStyle/>
          <a:p>
            <a:pPr marL="0" indent="0">
              <a:buNone/>
            </a:pPr>
            <a:r>
              <a:rPr lang="en-US" b="1" dirty="0"/>
              <a:t>SECTION 1 </a:t>
            </a:r>
            <a:endParaRPr lang="en-US" dirty="0"/>
          </a:p>
          <a:p>
            <a:pPr marL="0" indent="0">
              <a:buNone/>
            </a:pPr>
            <a:r>
              <a:rPr lang="en-US" dirty="0"/>
              <a:t>The organization of the students of this institution shall be known as the </a:t>
            </a:r>
            <a:r>
              <a:rPr lang="en-US" dirty="0">
                <a:highlight>
                  <a:srgbClr val="FFFF00"/>
                </a:highlight>
              </a:rPr>
              <a:t>Student Association</a:t>
            </a:r>
            <a:r>
              <a:rPr lang="en-US" dirty="0"/>
              <a:t> of McNeese State University. </a:t>
            </a:r>
          </a:p>
          <a:p>
            <a:pPr marL="0" indent="0">
              <a:buNone/>
            </a:pPr>
            <a:r>
              <a:rPr lang="en-US" dirty="0"/>
              <a:t> </a:t>
            </a:r>
          </a:p>
          <a:p>
            <a:pPr marL="0" indent="0">
              <a:buNone/>
            </a:pPr>
            <a:r>
              <a:rPr lang="en-US" b="1" dirty="0"/>
              <a:t>SECTION 2 </a:t>
            </a:r>
            <a:endParaRPr lang="en-US" dirty="0"/>
          </a:p>
          <a:p>
            <a:pPr marL="0" indent="0">
              <a:buNone/>
            </a:pPr>
            <a:r>
              <a:rPr lang="en-US" dirty="0"/>
              <a:t>Every student enrolled at McNeese State University, having paid the Student Government Association assessed fee, shall be a member of the Student Association.  </a:t>
            </a:r>
            <a:r>
              <a:rPr lang="en-US" dirty="0">
                <a:highlight>
                  <a:srgbClr val="FFFF00"/>
                </a:highlight>
              </a:rPr>
              <a:t>This membership entitles them a vote and a voice in the Student Association.  </a:t>
            </a:r>
            <a:r>
              <a:rPr lang="en-US" i="1" dirty="0"/>
              <a:t>[1]</a:t>
            </a:r>
          </a:p>
          <a:p>
            <a:pPr marL="0" indent="0">
              <a:buNone/>
            </a:pPr>
            <a:r>
              <a:rPr lang="en-US" dirty="0"/>
              <a:t> </a:t>
            </a:r>
          </a:p>
          <a:p>
            <a:pPr marL="0" indent="0">
              <a:buNone/>
            </a:pPr>
            <a:r>
              <a:rPr lang="en-US" b="1" dirty="0"/>
              <a:t>SECTION 3 </a:t>
            </a:r>
            <a:endParaRPr lang="en-US" dirty="0"/>
          </a:p>
          <a:p>
            <a:pPr marL="0" indent="0">
              <a:buNone/>
            </a:pPr>
            <a:r>
              <a:rPr lang="en-US" dirty="0"/>
              <a:t>The rights of membership shall be as follows: </a:t>
            </a:r>
          </a:p>
          <a:p>
            <a:pPr marL="514350" lvl="0" indent="-514350">
              <a:buFont typeface="+mj-lt"/>
              <a:buAutoNum type="arabicPeriod"/>
            </a:pPr>
            <a:r>
              <a:rPr lang="en-US" dirty="0"/>
              <a:t>All members of the </a:t>
            </a:r>
            <a:r>
              <a:rPr lang="en-US" dirty="0">
                <a:highlight>
                  <a:srgbClr val="FFFF00"/>
                </a:highlight>
              </a:rPr>
              <a:t>Association</a:t>
            </a:r>
            <a:r>
              <a:rPr lang="en-US" dirty="0"/>
              <a:t> shall be liable for any student self-assessed fees; </a:t>
            </a:r>
          </a:p>
          <a:p>
            <a:pPr marL="514350" lvl="0" indent="-514350">
              <a:buFont typeface="+mj-lt"/>
              <a:buAutoNum type="arabicPeriod"/>
            </a:pPr>
            <a:r>
              <a:rPr lang="en-US" dirty="0"/>
              <a:t>The </a:t>
            </a:r>
            <a:r>
              <a:rPr lang="en-US" dirty="0">
                <a:highlight>
                  <a:srgbClr val="FFFF00"/>
                </a:highlight>
              </a:rPr>
              <a:t>Association</a:t>
            </a:r>
            <a:r>
              <a:rPr lang="en-US" dirty="0"/>
              <a:t> shall enact no legislation restricting exercise of religion, speech, press, the right to assemble, and to petition the association for a redress of grievances;</a:t>
            </a:r>
          </a:p>
          <a:p>
            <a:pPr marL="514350" lvl="0" indent="-514350">
              <a:buFont typeface="+mj-lt"/>
              <a:buAutoNum type="arabicPeriod"/>
            </a:pPr>
            <a:r>
              <a:rPr lang="en-US" dirty="0"/>
              <a:t>All members of the </a:t>
            </a:r>
            <a:r>
              <a:rPr lang="en-US" dirty="0">
                <a:highlight>
                  <a:srgbClr val="FFFF00"/>
                </a:highlight>
              </a:rPr>
              <a:t>Association</a:t>
            </a:r>
            <a:r>
              <a:rPr lang="en-US" dirty="0"/>
              <a:t> have the right to attend all open meetings of the Association and to view all public records of the </a:t>
            </a:r>
            <a:r>
              <a:rPr lang="en-US" dirty="0">
                <a:highlight>
                  <a:srgbClr val="FFFF00"/>
                </a:highlight>
              </a:rPr>
              <a:t>Association</a:t>
            </a:r>
            <a:r>
              <a:rPr lang="en-US" dirty="0"/>
              <a:t>; and </a:t>
            </a:r>
          </a:p>
          <a:p>
            <a:pPr marL="514350" lvl="0" indent="-514350">
              <a:buFont typeface="+mj-lt"/>
              <a:buAutoNum type="arabicPeriod"/>
            </a:pPr>
            <a:r>
              <a:rPr lang="en-US" dirty="0"/>
              <a:t>The final authority of the </a:t>
            </a:r>
            <a:r>
              <a:rPr lang="en-US" dirty="0">
                <a:highlight>
                  <a:srgbClr val="FFFF00"/>
                </a:highlight>
              </a:rPr>
              <a:t>Association</a:t>
            </a:r>
            <a:r>
              <a:rPr lang="en-US" dirty="0"/>
              <a:t> </a:t>
            </a:r>
            <a:r>
              <a:rPr lang="en-US" i="1" dirty="0"/>
              <a:t>[2]</a:t>
            </a:r>
            <a:r>
              <a:rPr lang="en-US" dirty="0"/>
              <a:t> shall be vested in the members of the </a:t>
            </a:r>
            <a:r>
              <a:rPr lang="en-US" dirty="0">
                <a:highlight>
                  <a:srgbClr val="FFFF00"/>
                </a:highlight>
              </a:rPr>
              <a:t>Association</a:t>
            </a:r>
            <a:r>
              <a:rPr lang="en-US" dirty="0"/>
              <a:t> – the enrolled students of McNeese State University. </a:t>
            </a:r>
            <a:endParaRPr lang="en-US" sz="1800" dirty="0"/>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238242" y="0"/>
            <a:ext cx="5809934"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6"/>
            <a:ext cx="5836917" cy="5790166"/>
          </a:xfrm>
        </p:spPr>
        <p:txBody>
          <a:bodyPr>
            <a:normAutofit fontScale="55000" lnSpcReduction="20000"/>
          </a:bodyPr>
          <a:lstStyle/>
          <a:p>
            <a:pPr marL="0" indent="0">
              <a:buNone/>
            </a:pPr>
            <a:r>
              <a:rPr lang="en-US" b="1" dirty="0"/>
              <a:t>SECTION 1 - TITLE </a:t>
            </a:r>
            <a:endParaRPr lang="en-US" dirty="0"/>
          </a:p>
          <a:p>
            <a:pPr marL="0" indent="0">
              <a:buNone/>
            </a:pPr>
            <a:r>
              <a:rPr lang="en-US" dirty="0"/>
              <a:t>The collection of the students of this institution shall be known as the </a:t>
            </a:r>
            <a:r>
              <a:rPr lang="en-US" dirty="0">
                <a:solidFill>
                  <a:srgbClr val="FF0000"/>
                </a:solidFill>
              </a:rPr>
              <a:t>Student Body</a:t>
            </a:r>
            <a:r>
              <a:rPr lang="en-US" dirty="0"/>
              <a:t> of McNeese State University. </a:t>
            </a:r>
          </a:p>
          <a:p>
            <a:pPr marL="0" indent="0">
              <a:buNone/>
            </a:pPr>
            <a:r>
              <a:rPr lang="en-US" dirty="0"/>
              <a:t> </a:t>
            </a:r>
          </a:p>
          <a:p>
            <a:pPr marL="0" indent="0">
              <a:buNone/>
            </a:pPr>
            <a:r>
              <a:rPr lang="en-US" b="1" dirty="0"/>
              <a:t>SECTION 2 - MEMBERSHIP</a:t>
            </a:r>
            <a:endParaRPr lang="en-US" dirty="0"/>
          </a:p>
          <a:p>
            <a:pPr marL="0" indent="0">
              <a:buNone/>
            </a:pPr>
            <a:r>
              <a:rPr lang="en-US" dirty="0"/>
              <a:t>Every student enrolled at McNeese State University, having paid the Student Government Association assessed fee, shall be a member of the Student Body.  </a:t>
            </a:r>
            <a:r>
              <a:rPr lang="en-US" dirty="0">
                <a:solidFill>
                  <a:srgbClr val="FF0000"/>
                </a:solidFill>
              </a:rPr>
              <a:t>This membership entitles them a vote in Student Body elections and a voice in student and university affairs.</a:t>
            </a:r>
            <a:r>
              <a:rPr lang="en-US" i="1" dirty="0">
                <a:solidFill>
                  <a:srgbClr val="FF0000"/>
                </a:solidFill>
              </a:rPr>
              <a:t> </a:t>
            </a:r>
            <a:r>
              <a:rPr lang="en-US" i="1" dirty="0"/>
              <a:t>[1]</a:t>
            </a:r>
          </a:p>
          <a:p>
            <a:pPr marL="0" indent="0">
              <a:buNone/>
            </a:pPr>
            <a:r>
              <a:rPr lang="en-US" dirty="0"/>
              <a:t> </a:t>
            </a:r>
          </a:p>
          <a:p>
            <a:pPr marL="0" indent="0">
              <a:buNone/>
            </a:pPr>
            <a:r>
              <a:rPr lang="en-US" b="1" dirty="0"/>
              <a:t>SECTION 3 - RIGHTS OF STUDENT BODY</a:t>
            </a:r>
            <a:endParaRPr lang="en-US" dirty="0"/>
          </a:p>
          <a:p>
            <a:pPr marL="0" indent="0">
              <a:buNone/>
            </a:pPr>
            <a:r>
              <a:rPr lang="en-US" dirty="0"/>
              <a:t>The rights of membership shall be as follows: </a:t>
            </a:r>
          </a:p>
          <a:p>
            <a:pPr marL="514350" indent="-514350">
              <a:buFont typeface="+mj-lt"/>
              <a:buAutoNum type="arabicPeriod"/>
            </a:pPr>
            <a:r>
              <a:rPr lang="en-US" dirty="0"/>
              <a:t>All members of the </a:t>
            </a:r>
            <a:r>
              <a:rPr lang="en-US" dirty="0">
                <a:solidFill>
                  <a:srgbClr val="FF0000"/>
                </a:solidFill>
              </a:rPr>
              <a:t>Student Body </a:t>
            </a:r>
            <a:r>
              <a:rPr lang="en-US" dirty="0"/>
              <a:t>shall be liable for any student self-assessed fees; </a:t>
            </a:r>
          </a:p>
          <a:p>
            <a:pPr marL="514350" lvl="0" indent="-514350">
              <a:buFont typeface="+mj-lt"/>
              <a:buAutoNum type="arabicPeriod"/>
            </a:pPr>
            <a:r>
              <a:rPr lang="en-US" dirty="0"/>
              <a:t>The </a:t>
            </a:r>
            <a:r>
              <a:rPr lang="en-US" dirty="0">
                <a:solidFill>
                  <a:srgbClr val="FF0000"/>
                </a:solidFill>
              </a:rPr>
              <a:t>Student Body </a:t>
            </a:r>
            <a:r>
              <a:rPr lang="en-US" dirty="0"/>
              <a:t>shall enact no legislation restricting exercise of religion, speech, press, the right to assemble, and to petition the Student Body for a redress of grievances; </a:t>
            </a:r>
          </a:p>
          <a:p>
            <a:pPr marL="514350" lvl="0" indent="-514350">
              <a:buFont typeface="+mj-lt"/>
              <a:buAutoNum type="arabicPeriod"/>
            </a:pPr>
            <a:r>
              <a:rPr lang="en-US" dirty="0"/>
              <a:t>All members of the </a:t>
            </a:r>
            <a:r>
              <a:rPr lang="en-US" dirty="0">
                <a:solidFill>
                  <a:srgbClr val="FF0000"/>
                </a:solidFill>
              </a:rPr>
              <a:t>Student Body </a:t>
            </a:r>
            <a:r>
              <a:rPr lang="en-US" dirty="0"/>
              <a:t>have the right to attend all open meetings of the Student Government Association and to view all public records of the Student Government Association; and </a:t>
            </a:r>
          </a:p>
          <a:p>
            <a:pPr marL="514350" lvl="0" indent="-514350">
              <a:buFont typeface="+mj-lt"/>
              <a:buAutoNum type="arabicPeriod"/>
            </a:pPr>
            <a:r>
              <a:rPr lang="en-US" dirty="0"/>
              <a:t>The final authority of the </a:t>
            </a:r>
            <a:r>
              <a:rPr lang="en-US" dirty="0">
                <a:solidFill>
                  <a:srgbClr val="FF0000"/>
                </a:solidFill>
              </a:rPr>
              <a:t>Student Government Association </a:t>
            </a:r>
            <a:r>
              <a:rPr lang="en-US" i="1" dirty="0"/>
              <a:t>[2] </a:t>
            </a:r>
            <a:r>
              <a:rPr lang="en-US" dirty="0"/>
              <a:t>shall be vested in the members of the </a:t>
            </a:r>
            <a:r>
              <a:rPr lang="en-US" dirty="0">
                <a:solidFill>
                  <a:srgbClr val="FF0000"/>
                </a:solidFill>
              </a:rPr>
              <a:t>Student Body </a:t>
            </a:r>
            <a:r>
              <a:rPr lang="en-US" dirty="0"/>
              <a:t>– the enrolled students of McNeese State University. </a:t>
            </a:r>
          </a:p>
          <a:p>
            <a:pPr marL="0" indent="0">
              <a:buNone/>
            </a:pPr>
            <a:endParaRPr lang="en-US" sz="1800" dirty="0"/>
          </a:p>
          <a:p>
            <a:pPr marL="0" indent="0">
              <a:buNone/>
            </a:pPr>
            <a:endParaRPr lang="en-US" sz="1800" dirty="0"/>
          </a:p>
        </p:txBody>
      </p:sp>
      <p:sp>
        <p:nvSpPr>
          <p:cNvPr id="9" name="TextBox 8">
            <a:extLst>
              <a:ext uri="{FF2B5EF4-FFF2-40B4-BE49-F238E27FC236}">
                <a16:creationId xmlns:a16="http://schemas.microsoft.com/office/drawing/2014/main" id="{6E00225F-BB91-46FB-B89B-8B6D24EC9BB0}"/>
              </a:ext>
            </a:extLst>
          </p:cNvPr>
          <p:cNvSpPr txBox="1"/>
          <p:nvPr/>
        </p:nvSpPr>
        <p:spPr>
          <a:xfrm>
            <a:off x="169226" y="6211668"/>
            <a:ext cx="11905933" cy="646331"/>
          </a:xfrm>
          <a:prstGeom prst="rect">
            <a:avLst/>
          </a:prstGeom>
          <a:noFill/>
        </p:spPr>
        <p:txBody>
          <a:bodyPr wrap="square" rtlCol="0">
            <a:spAutoFit/>
          </a:bodyPr>
          <a:lstStyle/>
          <a:p>
            <a:r>
              <a:rPr lang="en-US" dirty="0"/>
              <a:t>[1] Clarity [2] Wrong wording and name; Names were added to the sections for easy navigation for the entirety of the Constitution</a:t>
            </a:r>
          </a:p>
        </p:txBody>
      </p:sp>
    </p:spTree>
    <p:extLst>
      <p:ext uri="{BB962C8B-B14F-4D97-AF65-F5344CB8AC3E}">
        <p14:creationId xmlns:p14="http://schemas.microsoft.com/office/powerpoint/2010/main" val="2245420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69226" y="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7"/>
            <a:ext cx="5836918" cy="5257284"/>
          </a:xfrm>
        </p:spPr>
        <p:txBody>
          <a:bodyPr>
            <a:normAutofit/>
          </a:bodyPr>
          <a:lstStyle/>
          <a:p>
            <a:pPr marL="0" indent="0">
              <a:buNone/>
            </a:pPr>
            <a:r>
              <a:rPr lang="en-US" sz="1600" b="1" dirty="0"/>
              <a:t>SECTION 4 </a:t>
            </a:r>
            <a:endParaRPr lang="en-US" sz="1600" dirty="0"/>
          </a:p>
          <a:p>
            <a:pPr marL="0" indent="0">
              <a:buNone/>
            </a:pPr>
            <a:r>
              <a:rPr lang="en-US" sz="1600" dirty="0"/>
              <a:t>The purposes of the </a:t>
            </a:r>
            <a:r>
              <a:rPr lang="en-US" sz="1600" dirty="0">
                <a:highlight>
                  <a:srgbClr val="FFFF00"/>
                </a:highlight>
              </a:rPr>
              <a:t>Student Association</a:t>
            </a:r>
            <a:r>
              <a:rPr lang="en-US" sz="1600" dirty="0"/>
              <a:t> are as follows: </a:t>
            </a:r>
          </a:p>
          <a:p>
            <a:pPr marL="342900" lvl="0" indent="-342900">
              <a:buFont typeface="+mj-lt"/>
              <a:buAutoNum type="arabicPeriod"/>
            </a:pPr>
            <a:r>
              <a:rPr lang="en-US" sz="1600" dirty="0"/>
              <a:t>To promote, support, and maintain the high principles and standards of McNeese State University; </a:t>
            </a:r>
          </a:p>
          <a:p>
            <a:pPr marL="342900" lvl="0" indent="-342900">
              <a:buFont typeface="+mj-lt"/>
              <a:buAutoNum type="arabicPeriod"/>
            </a:pPr>
            <a:r>
              <a:rPr lang="en-US" sz="1600" dirty="0"/>
              <a:t>To participate at any level in any of the organizations or teams duly recognized by the University and the office of University  Services in accordance with the organizations governing rules; </a:t>
            </a:r>
          </a:p>
          <a:p>
            <a:pPr marL="342900" lvl="0" indent="-342900">
              <a:buFont typeface="+mj-lt"/>
              <a:buAutoNum type="arabicPeriod"/>
            </a:pPr>
            <a:r>
              <a:rPr lang="en-US" sz="1600" dirty="0"/>
              <a:t>To promote the leadership and creative thinking necessary to fulfill the Preamble of this Constitution; and </a:t>
            </a:r>
          </a:p>
          <a:p>
            <a:pPr marL="342900" lvl="0" indent="-342900">
              <a:buFont typeface="+mj-lt"/>
              <a:buAutoNum type="arabicPeriod"/>
            </a:pPr>
            <a:r>
              <a:rPr lang="en-US" sz="1600" dirty="0"/>
              <a:t>To participate and vote in all campus-wide elections, which shall be sponsored and regulated by the Student Government Association. </a:t>
            </a:r>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864988" y="0"/>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6"/>
            <a:ext cx="5836917" cy="5790166"/>
          </a:xfrm>
        </p:spPr>
        <p:txBody>
          <a:bodyPr>
            <a:normAutofit/>
          </a:bodyPr>
          <a:lstStyle/>
          <a:p>
            <a:pPr marL="0" indent="0">
              <a:buNone/>
            </a:pPr>
            <a:r>
              <a:rPr lang="en-US" sz="1600" b="1" dirty="0"/>
              <a:t>SECTION 4 – STUDENT BODY’S PURPOSE</a:t>
            </a:r>
            <a:endParaRPr lang="en-US" sz="1600" dirty="0"/>
          </a:p>
          <a:p>
            <a:pPr marL="0" indent="0">
              <a:buNone/>
            </a:pPr>
            <a:r>
              <a:rPr lang="en-US" sz="1600" dirty="0"/>
              <a:t>The purposes of the </a:t>
            </a:r>
            <a:r>
              <a:rPr lang="en-US" sz="1600" dirty="0">
                <a:solidFill>
                  <a:srgbClr val="FF0000"/>
                </a:solidFill>
              </a:rPr>
              <a:t>Student Body</a:t>
            </a:r>
            <a:r>
              <a:rPr lang="en-US" sz="1600" dirty="0"/>
              <a:t> are as follows:</a:t>
            </a:r>
          </a:p>
          <a:p>
            <a:pPr marL="342900" lvl="0" indent="-342900">
              <a:buFont typeface="+mj-lt"/>
              <a:buAutoNum type="arabicPeriod"/>
            </a:pPr>
            <a:r>
              <a:rPr lang="en-US" sz="1600" dirty="0">
                <a:solidFill>
                  <a:srgbClr val="FF0000"/>
                </a:solidFill>
              </a:rPr>
              <a:t>To pursue the highest degree of education attainable and take full advantage of all opportunities at ones disposal.</a:t>
            </a:r>
          </a:p>
          <a:p>
            <a:pPr marL="342900" lvl="0" indent="-342900">
              <a:buFont typeface="+mj-lt"/>
              <a:buAutoNum type="arabicPeriod"/>
            </a:pPr>
            <a:r>
              <a:rPr lang="en-US" sz="1600" dirty="0"/>
              <a:t>To promote, support, and maintain the high principles and standards of McNeese State University; </a:t>
            </a:r>
          </a:p>
          <a:p>
            <a:pPr marL="342900" lvl="0" indent="-342900">
              <a:buFont typeface="+mj-lt"/>
              <a:buAutoNum type="arabicPeriod"/>
            </a:pPr>
            <a:r>
              <a:rPr lang="en-US" sz="1600" dirty="0"/>
              <a:t>To participate at any level in any of the organizations or teams duly recognized by the University and the office of University Services in accordance with the organizations governing rules; </a:t>
            </a:r>
          </a:p>
          <a:p>
            <a:pPr marL="342900" lvl="0" indent="-342900">
              <a:buFont typeface="+mj-lt"/>
              <a:buAutoNum type="arabicPeriod"/>
            </a:pPr>
            <a:r>
              <a:rPr lang="en-US" sz="1600" dirty="0"/>
              <a:t>To promote the leadership and creative thinking necessary to fulfill the Preamble of this Constitution; and </a:t>
            </a:r>
          </a:p>
          <a:p>
            <a:pPr marL="342900" lvl="0" indent="-342900">
              <a:buFont typeface="+mj-lt"/>
              <a:buAutoNum type="arabicPeriod"/>
            </a:pPr>
            <a:r>
              <a:rPr lang="en-US" sz="1600" dirty="0"/>
              <a:t>To participate and vote in all campus-wide elections, which shall be sponsored and regulated by the Student Government Association. </a:t>
            </a:r>
          </a:p>
          <a:p>
            <a:pPr marL="342900" lvl="0" indent="-342900">
              <a:buFont typeface="+mj-lt"/>
              <a:buAutoNum type="arabicPeriod"/>
            </a:pPr>
            <a:r>
              <a:rPr lang="en-US" sz="1600" dirty="0">
                <a:solidFill>
                  <a:srgbClr val="FF0000"/>
                </a:solidFill>
              </a:rPr>
              <a:t>To be well informed in all matters related to the Student Body elections in order to make and informed decision in the best interest of the current and future Student Body as well as the university at large.</a:t>
            </a:r>
          </a:p>
          <a:p>
            <a:pPr marL="0" indent="0">
              <a:buNone/>
            </a:pPr>
            <a:endParaRPr lang="en-US" sz="1800" dirty="0"/>
          </a:p>
          <a:p>
            <a:pPr marL="0" indent="0">
              <a:buNone/>
            </a:pPr>
            <a:endParaRPr lang="en-US" sz="1800" dirty="0"/>
          </a:p>
        </p:txBody>
      </p:sp>
      <p:sp>
        <p:nvSpPr>
          <p:cNvPr id="9" name="TextBox 8">
            <a:extLst>
              <a:ext uri="{FF2B5EF4-FFF2-40B4-BE49-F238E27FC236}">
                <a16:creationId xmlns:a16="http://schemas.microsoft.com/office/drawing/2014/main" id="{6E00225F-BB91-46FB-B89B-8B6D24EC9BB0}"/>
              </a:ext>
            </a:extLst>
          </p:cNvPr>
          <p:cNvSpPr txBox="1"/>
          <p:nvPr/>
        </p:nvSpPr>
        <p:spPr>
          <a:xfrm>
            <a:off x="116841" y="5791201"/>
            <a:ext cx="11905933" cy="923330"/>
          </a:xfrm>
          <a:prstGeom prst="rect">
            <a:avLst/>
          </a:prstGeom>
          <a:noFill/>
        </p:spPr>
        <p:txBody>
          <a:bodyPr wrap="square" rtlCol="0">
            <a:spAutoFit/>
          </a:bodyPr>
          <a:lstStyle/>
          <a:p>
            <a:r>
              <a:rPr lang="en-US"/>
              <a:t>[1] </a:t>
            </a:r>
            <a:endParaRPr lang="en-US" dirty="0"/>
          </a:p>
          <a:p>
            <a:endParaRPr lang="en-US" dirty="0"/>
          </a:p>
          <a:p>
            <a:endParaRPr lang="en-US" dirty="0"/>
          </a:p>
        </p:txBody>
      </p:sp>
    </p:spTree>
    <p:extLst>
      <p:ext uri="{BB962C8B-B14F-4D97-AF65-F5344CB8AC3E}">
        <p14:creationId xmlns:p14="http://schemas.microsoft.com/office/powerpoint/2010/main" val="1955210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D8501BC-AF5C-4AD4-AAB7-2F425A7B1B57}"/>
              </a:ext>
            </a:extLst>
          </p:cNvPr>
          <p:cNvSpPr>
            <a:spLocks noGrp="1"/>
          </p:cNvSpPr>
          <p:nvPr>
            <p:ph type="body" idx="1"/>
          </p:nvPr>
        </p:nvSpPr>
        <p:spPr>
          <a:xfrm>
            <a:off x="169226" y="0"/>
            <a:ext cx="5157787" cy="534035"/>
          </a:xfrm>
        </p:spPr>
        <p:txBody>
          <a:bodyPr/>
          <a:lstStyle/>
          <a:p>
            <a:r>
              <a:rPr lang="en-US" dirty="0"/>
              <a:t>Old</a:t>
            </a:r>
          </a:p>
        </p:txBody>
      </p:sp>
      <p:sp>
        <p:nvSpPr>
          <p:cNvPr id="4" name="Content Placeholder 3">
            <a:extLst>
              <a:ext uri="{FF2B5EF4-FFF2-40B4-BE49-F238E27FC236}">
                <a16:creationId xmlns:a16="http://schemas.microsoft.com/office/drawing/2014/main" id="{2416A021-8346-454C-939E-6130D5FF7A83}"/>
              </a:ext>
            </a:extLst>
          </p:cNvPr>
          <p:cNvSpPr>
            <a:spLocks noGrp="1"/>
          </p:cNvSpPr>
          <p:nvPr>
            <p:ph sz="half" idx="2"/>
          </p:nvPr>
        </p:nvSpPr>
        <p:spPr>
          <a:xfrm>
            <a:off x="116841" y="533916"/>
            <a:ext cx="5836918" cy="5790167"/>
          </a:xfrm>
        </p:spPr>
        <p:txBody>
          <a:bodyPr>
            <a:normAutofit/>
          </a:bodyPr>
          <a:lstStyle/>
          <a:p>
            <a:pPr marL="0" indent="0">
              <a:buNone/>
            </a:pPr>
            <a:r>
              <a:rPr lang="en-US" sz="2000" b="1" dirty="0"/>
              <a:t>SECTION 5 </a:t>
            </a:r>
            <a:endParaRPr lang="en-US" sz="2000" dirty="0"/>
          </a:p>
          <a:p>
            <a:pPr marL="0" indent="0">
              <a:buNone/>
            </a:pPr>
            <a:r>
              <a:rPr lang="en-US" sz="2000" dirty="0"/>
              <a:t>The </a:t>
            </a:r>
            <a:r>
              <a:rPr lang="en-US" sz="2000" dirty="0">
                <a:highlight>
                  <a:srgbClr val="FFFF00"/>
                </a:highlight>
              </a:rPr>
              <a:t>Student Association </a:t>
            </a:r>
            <a:r>
              <a:rPr lang="en-US" sz="2000" dirty="0"/>
              <a:t>of McNeese State University hereby delegates to the Student Government Association of McNeese State University</a:t>
            </a:r>
            <a:r>
              <a:rPr lang="en-US" sz="2000" dirty="0">
                <a:highlight>
                  <a:srgbClr val="FFFF00"/>
                </a:highlight>
              </a:rPr>
              <a:t>, hereafter referred to as the Student Government, full authority and governing power as written in this Constitution.</a:t>
            </a:r>
            <a:r>
              <a:rPr lang="en-US" sz="2000" i="1" dirty="0"/>
              <a:t>[1]</a:t>
            </a:r>
            <a:endParaRPr lang="en-US" sz="2000" dirty="0"/>
          </a:p>
          <a:p>
            <a:pPr marL="0" indent="0">
              <a:buNone/>
            </a:pPr>
            <a:endParaRPr lang="en-US" sz="1800" dirty="0"/>
          </a:p>
          <a:p>
            <a:pPr marL="0" indent="0">
              <a:buNone/>
            </a:pPr>
            <a:endParaRPr lang="en-US" dirty="0"/>
          </a:p>
        </p:txBody>
      </p:sp>
      <p:sp>
        <p:nvSpPr>
          <p:cNvPr id="5" name="Text Placeholder 4">
            <a:extLst>
              <a:ext uri="{FF2B5EF4-FFF2-40B4-BE49-F238E27FC236}">
                <a16:creationId xmlns:a16="http://schemas.microsoft.com/office/drawing/2014/main" id="{41160F19-CA93-4D5A-9A07-D7C584AF5F77}"/>
              </a:ext>
            </a:extLst>
          </p:cNvPr>
          <p:cNvSpPr>
            <a:spLocks noGrp="1"/>
          </p:cNvSpPr>
          <p:nvPr>
            <p:ph type="body" sz="quarter" idx="3"/>
          </p:nvPr>
        </p:nvSpPr>
        <p:spPr>
          <a:xfrm>
            <a:off x="6864988" y="0"/>
            <a:ext cx="5183188" cy="534036"/>
          </a:xfrm>
        </p:spPr>
        <p:txBody>
          <a:bodyPr/>
          <a:lstStyle/>
          <a:p>
            <a:r>
              <a:rPr lang="en-US" dirty="0"/>
              <a:t>New</a:t>
            </a:r>
          </a:p>
        </p:txBody>
      </p:sp>
      <p:sp>
        <p:nvSpPr>
          <p:cNvPr id="6" name="Content Placeholder 5">
            <a:extLst>
              <a:ext uri="{FF2B5EF4-FFF2-40B4-BE49-F238E27FC236}">
                <a16:creationId xmlns:a16="http://schemas.microsoft.com/office/drawing/2014/main" id="{D716666A-689F-47F4-8BE6-F99ECD0EBD01}"/>
              </a:ext>
            </a:extLst>
          </p:cNvPr>
          <p:cNvSpPr>
            <a:spLocks noGrp="1"/>
          </p:cNvSpPr>
          <p:nvPr>
            <p:ph sz="quarter" idx="4"/>
          </p:nvPr>
        </p:nvSpPr>
        <p:spPr>
          <a:xfrm>
            <a:off x="6238242" y="534036"/>
            <a:ext cx="5836917" cy="5790166"/>
          </a:xfrm>
        </p:spPr>
        <p:txBody>
          <a:bodyPr>
            <a:normAutofit/>
          </a:bodyPr>
          <a:lstStyle/>
          <a:p>
            <a:pPr marL="0" indent="0">
              <a:buNone/>
            </a:pPr>
            <a:r>
              <a:rPr lang="en-US" sz="2000" b="1" dirty="0"/>
              <a:t>SECTION 5 – ABDICATION OF AUTHORITY</a:t>
            </a:r>
            <a:endParaRPr lang="en-US" sz="2000" dirty="0"/>
          </a:p>
          <a:p>
            <a:pPr marL="0" indent="0">
              <a:buNone/>
            </a:pPr>
            <a:r>
              <a:rPr lang="en-US" sz="2000" dirty="0"/>
              <a:t>The </a:t>
            </a:r>
            <a:r>
              <a:rPr lang="en-US" sz="2000" dirty="0">
                <a:solidFill>
                  <a:srgbClr val="FF0000"/>
                </a:solidFill>
              </a:rPr>
              <a:t>Student Body </a:t>
            </a:r>
            <a:r>
              <a:rPr lang="en-US" sz="2000" dirty="0"/>
              <a:t>of McNeese State University hereby delegates to the Student Government Association of McNeese State University </a:t>
            </a:r>
            <a:r>
              <a:rPr lang="en-US" sz="2000" dirty="0">
                <a:solidFill>
                  <a:srgbClr val="FF0000"/>
                </a:solidFill>
              </a:rPr>
              <a:t>full authority and governing power as written in this Constitution, hereafter referred to as the Student Government</a:t>
            </a:r>
            <a:r>
              <a:rPr lang="en-US" sz="2000" dirty="0"/>
              <a:t>. </a:t>
            </a:r>
            <a:r>
              <a:rPr lang="en-US" sz="2000" i="1" dirty="0"/>
              <a:t>[1]</a:t>
            </a:r>
            <a:endParaRPr lang="en-US" sz="2000" dirty="0"/>
          </a:p>
          <a:p>
            <a:pPr marL="0" indent="0">
              <a:buNone/>
            </a:pPr>
            <a:endParaRPr lang="en-US" sz="1800" dirty="0"/>
          </a:p>
          <a:p>
            <a:pPr marL="0" indent="0">
              <a:buNone/>
            </a:pPr>
            <a:endParaRPr lang="en-US" sz="1800" dirty="0"/>
          </a:p>
        </p:txBody>
      </p:sp>
      <p:sp>
        <p:nvSpPr>
          <p:cNvPr id="9" name="TextBox 8">
            <a:extLst>
              <a:ext uri="{FF2B5EF4-FFF2-40B4-BE49-F238E27FC236}">
                <a16:creationId xmlns:a16="http://schemas.microsoft.com/office/drawing/2014/main" id="{6E00225F-BB91-46FB-B89B-8B6D24EC9BB0}"/>
              </a:ext>
            </a:extLst>
          </p:cNvPr>
          <p:cNvSpPr txBox="1"/>
          <p:nvPr/>
        </p:nvSpPr>
        <p:spPr>
          <a:xfrm>
            <a:off x="169226" y="6324203"/>
            <a:ext cx="11905933" cy="369332"/>
          </a:xfrm>
          <a:prstGeom prst="rect">
            <a:avLst/>
          </a:prstGeom>
          <a:noFill/>
        </p:spPr>
        <p:txBody>
          <a:bodyPr wrap="square" rtlCol="0">
            <a:spAutoFit/>
          </a:bodyPr>
          <a:lstStyle/>
          <a:p>
            <a:r>
              <a:rPr lang="en-US" dirty="0"/>
              <a:t>[1] switch for clarity and wording</a:t>
            </a:r>
          </a:p>
        </p:txBody>
      </p:sp>
    </p:spTree>
    <p:extLst>
      <p:ext uri="{BB962C8B-B14F-4D97-AF65-F5344CB8AC3E}">
        <p14:creationId xmlns:p14="http://schemas.microsoft.com/office/powerpoint/2010/main" val="149284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1287</TotalTime>
  <Words>1256</Words>
  <Application>Microsoft Office PowerPoint</Application>
  <PresentationFormat>Widescreen</PresentationFormat>
  <Paragraphs>63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Preamble and Article 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Preamble and Article I</dc:title>
  <dc:creator>nathyawhite@outlook.com</dc:creator>
  <cp:lastModifiedBy>NaThya White</cp:lastModifiedBy>
  <cp:revision>7</cp:revision>
  <dcterms:created xsi:type="dcterms:W3CDTF">2020-07-29T19:32:32Z</dcterms:created>
  <dcterms:modified xsi:type="dcterms:W3CDTF">2020-08-24T20:12:38Z</dcterms:modified>
</cp:coreProperties>
</file>