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3" r:id="rId5"/>
    <p:sldId id="271" r:id="rId6"/>
    <p:sldId id="272" r:id="rId7"/>
    <p:sldId id="274" r:id="rId8"/>
    <p:sldId id="275" r:id="rId9"/>
    <p:sldId id="27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E4733-B1AD-464B-AF61-B57939014D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A2693D-CE55-4C4E-BA57-442AA32704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F54F31-EE82-4072-B3D2-9AA877294362}"/>
              </a:ext>
            </a:extLst>
          </p:cNvPr>
          <p:cNvSpPr>
            <a:spLocks noGrp="1"/>
          </p:cNvSpPr>
          <p:nvPr>
            <p:ph type="dt" sz="half" idx="10"/>
          </p:nvPr>
        </p:nvSpPr>
        <p:spPr/>
        <p:txBody>
          <a:bodyPr/>
          <a:lstStyle/>
          <a:p>
            <a:fld id="{86426BEC-E90E-43DE-8A03-E51667F71D51}" type="datetimeFigureOut">
              <a:rPr lang="en-US" smtClean="0"/>
              <a:t>3/10/2021</a:t>
            </a:fld>
            <a:endParaRPr lang="en-US"/>
          </a:p>
        </p:txBody>
      </p:sp>
      <p:sp>
        <p:nvSpPr>
          <p:cNvPr id="5" name="Footer Placeholder 4">
            <a:extLst>
              <a:ext uri="{FF2B5EF4-FFF2-40B4-BE49-F238E27FC236}">
                <a16:creationId xmlns:a16="http://schemas.microsoft.com/office/drawing/2014/main" id="{42C08BDB-C5AA-450B-83F2-65DEF4040E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2E38C6-3091-408F-A134-3FB4C531FFA1}"/>
              </a:ext>
            </a:extLst>
          </p:cNvPr>
          <p:cNvSpPr>
            <a:spLocks noGrp="1"/>
          </p:cNvSpPr>
          <p:nvPr>
            <p:ph type="sldNum" sz="quarter" idx="12"/>
          </p:nvPr>
        </p:nvSpPr>
        <p:spPr/>
        <p:txBody>
          <a:bodyPr/>
          <a:lstStyle/>
          <a:p>
            <a:fld id="{6625E338-51C0-4283-985A-6FC3148831F7}" type="slidenum">
              <a:rPr lang="en-US" smtClean="0"/>
              <a:t>‹#›</a:t>
            </a:fld>
            <a:endParaRPr lang="en-US"/>
          </a:p>
        </p:txBody>
      </p:sp>
    </p:spTree>
    <p:extLst>
      <p:ext uri="{BB962C8B-B14F-4D97-AF65-F5344CB8AC3E}">
        <p14:creationId xmlns:p14="http://schemas.microsoft.com/office/powerpoint/2010/main" val="255684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3949C-71C8-4672-8890-B1AAE638C51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61ECD5-97C4-470F-8EAA-624B1832AD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9FF485-21B8-44ED-8E2D-A4DBA106D666}"/>
              </a:ext>
            </a:extLst>
          </p:cNvPr>
          <p:cNvSpPr>
            <a:spLocks noGrp="1"/>
          </p:cNvSpPr>
          <p:nvPr>
            <p:ph type="dt" sz="half" idx="10"/>
          </p:nvPr>
        </p:nvSpPr>
        <p:spPr/>
        <p:txBody>
          <a:bodyPr/>
          <a:lstStyle/>
          <a:p>
            <a:fld id="{86426BEC-E90E-43DE-8A03-E51667F71D51}" type="datetimeFigureOut">
              <a:rPr lang="en-US" smtClean="0"/>
              <a:t>3/10/2021</a:t>
            </a:fld>
            <a:endParaRPr lang="en-US"/>
          </a:p>
        </p:txBody>
      </p:sp>
      <p:sp>
        <p:nvSpPr>
          <p:cNvPr id="5" name="Footer Placeholder 4">
            <a:extLst>
              <a:ext uri="{FF2B5EF4-FFF2-40B4-BE49-F238E27FC236}">
                <a16:creationId xmlns:a16="http://schemas.microsoft.com/office/drawing/2014/main" id="{DC642190-4CC8-492F-A869-D7D0A33CF7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31A86F-892F-40A9-9234-9126B52E5DB1}"/>
              </a:ext>
            </a:extLst>
          </p:cNvPr>
          <p:cNvSpPr>
            <a:spLocks noGrp="1"/>
          </p:cNvSpPr>
          <p:nvPr>
            <p:ph type="sldNum" sz="quarter" idx="12"/>
          </p:nvPr>
        </p:nvSpPr>
        <p:spPr/>
        <p:txBody>
          <a:bodyPr/>
          <a:lstStyle/>
          <a:p>
            <a:fld id="{6625E338-51C0-4283-985A-6FC3148831F7}" type="slidenum">
              <a:rPr lang="en-US" smtClean="0"/>
              <a:t>‹#›</a:t>
            </a:fld>
            <a:endParaRPr lang="en-US"/>
          </a:p>
        </p:txBody>
      </p:sp>
    </p:spTree>
    <p:extLst>
      <p:ext uri="{BB962C8B-B14F-4D97-AF65-F5344CB8AC3E}">
        <p14:creationId xmlns:p14="http://schemas.microsoft.com/office/powerpoint/2010/main" val="3849069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5611E6-24FE-4231-992B-93263D5FCEF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54F53B8-7C7F-4C7C-9771-6B5D0C9755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D2607E-AD31-40F7-921F-D4402EFCDEA8}"/>
              </a:ext>
            </a:extLst>
          </p:cNvPr>
          <p:cNvSpPr>
            <a:spLocks noGrp="1"/>
          </p:cNvSpPr>
          <p:nvPr>
            <p:ph type="dt" sz="half" idx="10"/>
          </p:nvPr>
        </p:nvSpPr>
        <p:spPr/>
        <p:txBody>
          <a:bodyPr/>
          <a:lstStyle/>
          <a:p>
            <a:fld id="{86426BEC-E90E-43DE-8A03-E51667F71D51}" type="datetimeFigureOut">
              <a:rPr lang="en-US" smtClean="0"/>
              <a:t>3/10/2021</a:t>
            </a:fld>
            <a:endParaRPr lang="en-US"/>
          </a:p>
        </p:txBody>
      </p:sp>
      <p:sp>
        <p:nvSpPr>
          <p:cNvPr id="5" name="Footer Placeholder 4">
            <a:extLst>
              <a:ext uri="{FF2B5EF4-FFF2-40B4-BE49-F238E27FC236}">
                <a16:creationId xmlns:a16="http://schemas.microsoft.com/office/drawing/2014/main" id="{35267CA3-9CFF-4814-B22E-2809751B8C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0F365A-D00A-4C30-9E22-43F1A94B247A}"/>
              </a:ext>
            </a:extLst>
          </p:cNvPr>
          <p:cNvSpPr>
            <a:spLocks noGrp="1"/>
          </p:cNvSpPr>
          <p:nvPr>
            <p:ph type="sldNum" sz="quarter" idx="12"/>
          </p:nvPr>
        </p:nvSpPr>
        <p:spPr/>
        <p:txBody>
          <a:bodyPr/>
          <a:lstStyle/>
          <a:p>
            <a:fld id="{6625E338-51C0-4283-985A-6FC3148831F7}" type="slidenum">
              <a:rPr lang="en-US" smtClean="0"/>
              <a:t>‹#›</a:t>
            </a:fld>
            <a:endParaRPr lang="en-US"/>
          </a:p>
        </p:txBody>
      </p:sp>
    </p:spTree>
    <p:extLst>
      <p:ext uri="{BB962C8B-B14F-4D97-AF65-F5344CB8AC3E}">
        <p14:creationId xmlns:p14="http://schemas.microsoft.com/office/powerpoint/2010/main" val="3319519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A633A-224B-4712-9F58-D538164D15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423995-AF2A-4CA8-8B62-121DFEE482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80A15E-04DD-44B0-920D-EB200083BCEE}"/>
              </a:ext>
            </a:extLst>
          </p:cNvPr>
          <p:cNvSpPr>
            <a:spLocks noGrp="1"/>
          </p:cNvSpPr>
          <p:nvPr>
            <p:ph type="dt" sz="half" idx="10"/>
          </p:nvPr>
        </p:nvSpPr>
        <p:spPr/>
        <p:txBody>
          <a:bodyPr/>
          <a:lstStyle/>
          <a:p>
            <a:fld id="{86426BEC-E90E-43DE-8A03-E51667F71D51}" type="datetimeFigureOut">
              <a:rPr lang="en-US" smtClean="0"/>
              <a:t>3/10/2021</a:t>
            </a:fld>
            <a:endParaRPr lang="en-US"/>
          </a:p>
        </p:txBody>
      </p:sp>
      <p:sp>
        <p:nvSpPr>
          <p:cNvPr id="5" name="Footer Placeholder 4">
            <a:extLst>
              <a:ext uri="{FF2B5EF4-FFF2-40B4-BE49-F238E27FC236}">
                <a16:creationId xmlns:a16="http://schemas.microsoft.com/office/drawing/2014/main" id="{965B11D3-DB36-462B-8EBE-1495B8790C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FE8D23-39F2-4EBD-B393-6F587D533A8B}"/>
              </a:ext>
            </a:extLst>
          </p:cNvPr>
          <p:cNvSpPr>
            <a:spLocks noGrp="1"/>
          </p:cNvSpPr>
          <p:nvPr>
            <p:ph type="sldNum" sz="quarter" idx="12"/>
          </p:nvPr>
        </p:nvSpPr>
        <p:spPr/>
        <p:txBody>
          <a:bodyPr/>
          <a:lstStyle/>
          <a:p>
            <a:fld id="{6625E338-51C0-4283-985A-6FC3148831F7}" type="slidenum">
              <a:rPr lang="en-US" smtClean="0"/>
              <a:t>‹#›</a:t>
            </a:fld>
            <a:endParaRPr lang="en-US"/>
          </a:p>
        </p:txBody>
      </p:sp>
    </p:spTree>
    <p:extLst>
      <p:ext uri="{BB962C8B-B14F-4D97-AF65-F5344CB8AC3E}">
        <p14:creationId xmlns:p14="http://schemas.microsoft.com/office/powerpoint/2010/main" val="75604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9A886-0CBD-49D4-ABA1-5AEDE61A15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3E7C8F-219A-4581-8279-C91DD812E0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0AB4F6-9C13-43A9-8CA3-706CA99BD07F}"/>
              </a:ext>
            </a:extLst>
          </p:cNvPr>
          <p:cNvSpPr>
            <a:spLocks noGrp="1"/>
          </p:cNvSpPr>
          <p:nvPr>
            <p:ph type="dt" sz="half" idx="10"/>
          </p:nvPr>
        </p:nvSpPr>
        <p:spPr/>
        <p:txBody>
          <a:bodyPr/>
          <a:lstStyle/>
          <a:p>
            <a:fld id="{86426BEC-E90E-43DE-8A03-E51667F71D51}" type="datetimeFigureOut">
              <a:rPr lang="en-US" smtClean="0"/>
              <a:t>3/10/2021</a:t>
            </a:fld>
            <a:endParaRPr lang="en-US"/>
          </a:p>
        </p:txBody>
      </p:sp>
      <p:sp>
        <p:nvSpPr>
          <p:cNvPr id="5" name="Footer Placeholder 4">
            <a:extLst>
              <a:ext uri="{FF2B5EF4-FFF2-40B4-BE49-F238E27FC236}">
                <a16:creationId xmlns:a16="http://schemas.microsoft.com/office/drawing/2014/main" id="{EA8609F5-2DC9-451B-B240-F19E4C1059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EDEF4B-65BA-4756-9FFC-48A5DE19EC73}"/>
              </a:ext>
            </a:extLst>
          </p:cNvPr>
          <p:cNvSpPr>
            <a:spLocks noGrp="1"/>
          </p:cNvSpPr>
          <p:nvPr>
            <p:ph type="sldNum" sz="quarter" idx="12"/>
          </p:nvPr>
        </p:nvSpPr>
        <p:spPr/>
        <p:txBody>
          <a:bodyPr/>
          <a:lstStyle/>
          <a:p>
            <a:fld id="{6625E338-51C0-4283-985A-6FC3148831F7}" type="slidenum">
              <a:rPr lang="en-US" smtClean="0"/>
              <a:t>‹#›</a:t>
            </a:fld>
            <a:endParaRPr lang="en-US"/>
          </a:p>
        </p:txBody>
      </p:sp>
    </p:spTree>
    <p:extLst>
      <p:ext uri="{BB962C8B-B14F-4D97-AF65-F5344CB8AC3E}">
        <p14:creationId xmlns:p14="http://schemas.microsoft.com/office/powerpoint/2010/main" val="77378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45DE2-EB40-4808-B5E0-1203FBDFD5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6E0F99-36C0-42C2-9C22-BBD7F3ED34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A0DB1A2-8720-40DF-8DBC-AEC287E324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A184C6-21C6-46F3-8E2C-C2D3ACC86A64}"/>
              </a:ext>
            </a:extLst>
          </p:cNvPr>
          <p:cNvSpPr>
            <a:spLocks noGrp="1"/>
          </p:cNvSpPr>
          <p:nvPr>
            <p:ph type="dt" sz="half" idx="10"/>
          </p:nvPr>
        </p:nvSpPr>
        <p:spPr/>
        <p:txBody>
          <a:bodyPr/>
          <a:lstStyle/>
          <a:p>
            <a:fld id="{86426BEC-E90E-43DE-8A03-E51667F71D51}" type="datetimeFigureOut">
              <a:rPr lang="en-US" smtClean="0"/>
              <a:t>3/10/2021</a:t>
            </a:fld>
            <a:endParaRPr lang="en-US"/>
          </a:p>
        </p:txBody>
      </p:sp>
      <p:sp>
        <p:nvSpPr>
          <p:cNvPr id="6" name="Footer Placeholder 5">
            <a:extLst>
              <a:ext uri="{FF2B5EF4-FFF2-40B4-BE49-F238E27FC236}">
                <a16:creationId xmlns:a16="http://schemas.microsoft.com/office/drawing/2014/main" id="{2C812964-6FB9-47DB-B20A-08106C8CA1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314014-35B8-4FB4-B977-179805B9E3E2}"/>
              </a:ext>
            </a:extLst>
          </p:cNvPr>
          <p:cNvSpPr>
            <a:spLocks noGrp="1"/>
          </p:cNvSpPr>
          <p:nvPr>
            <p:ph type="sldNum" sz="quarter" idx="12"/>
          </p:nvPr>
        </p:nvSpPr>
        <p:spPr/>
        <p:txBody>
          <a:bodyPr/>
          <a:lstStyle/>
          <a:p>
            <a:fld id="{6625E338-51C0-4283-985A-6FC3148831F7}" type="slidenum">
              <a:rPr lang="en-US" smtClean="0"/>
              <a:t>‹#›</a:t>
            </a:fld>
            <a:endParaRPr lang="en-US"/>
          </a:p>
        </p:txBody>
      </p:sp>
    </p:spTree>
    <p:extLst>
      <p:ext uri="{BB962C8B-B14F-4D97-AF65-F5344CB8AC3E}">
        <p14:creationId xmlns:p14="http://schemas.microsoft.com/office/powerpoint/2010/main" val="3300172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B5B3-7EB9-446A-8C2A-6D8D4756EFA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62A969-D492-4770-A452-7F51C4ACFB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D7DD2CD-F1F8-4554-A32F-000CB7D981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33D118-66BA-4252-B334-49B7EB0046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DC2EE0-F3D6-48F9-853E-93DB481BF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34359BF-D24A-4293-BEBF-B9DF8723C68B}"/>
              </a:ext>
            </a:extLst>
          </p:cNvPr>
          <p:cNvSpPr>
            <a:spLocks noGrp="1"/>
          </p:cNvSpPr>
          <p:nvPr>
            <p:ph type="dt" sz="half" idx="10"/>
          </p:nvPr>
        </p:nvSpPr>
        <p:spPr/>
        <p:txBody>
          <a:bodyPr/>
          <a:lstStyle/>
          <a:p>
            <a:fld id="{86426BEC-E90E-43DE-8A03-E51667F71D51}" type="datetimeFigureOut">
              <a:rPr lang="en-US" smtClean="0"/>
              <a:t>3/10/2021</a:t>
            </a:fld>
            <a:endParaRPr lang="en-US"/>
          </a:p>
        </p:txBody>
      </p:sp>
      <p:sp>
        <p:nvSpPr>
          <p:cNvPr id="8" name="Footer Placeholder 7">
            <a:extLst>
              <a:ext uri="{FF2B5EF4-FFF2-40B4-BE49-F238E27FC236}">
                <a16:creationId xmlns:a16="http://schemas.microsoft.com/office/drawing/2014/main" id="{0B2A7424-3FCE-4B53-9BB5-CFCF4A78D52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4E5806-D17E-4A77-8976-3B45079A65A1}"/>
              </a:ext>
            </a:extLst>
          </p:cNvPr>
          <p:cNvSpPr>
            <a:spLocks noGrp="1"/>
          </p:cNvSpPr>
          <p:nvPr>
            <p:ph type="sldNum" sz="quarter" idx="12"/>
          </p:nvPr>
        </p:nvSpPr>
        <p:spPr/>
        <p:txBody>
          <a:bodyPr/>
          <a:lstStyle/>
          <a:p>
            <a:fld id="{6625E338-51C0-4283-985A-6FC3148831F7}" type="slidenum">
              <a:rPr lang="en-US" smtClean="0"/>
              <a:t>‹#›</a:t>
            </a:fld>
            <a:endParaRPr lang="en-US"/>
          </a:p>
        </p:txBody>
      </p:sp>
    </p:spTree>
    <p:extLst>
      <p:ext uri="{BB962C8B-B14F-4D97-AF65-F5344CB8AC3E}">
        <p14:creationId xmlns:p14="http://schemas.microsoft.com/office/powerpoint/2010/main" val="1172343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8717B-1BEF-4657-A150-F3C3363D250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BD2C90-0BCF-42E5-89E7-12AEBC43FF96}"/>
              </a:ext>
            </a:extLst>
          </p:cNvPr>
          <p:cNvSpPr>
            <a:spLocks noGrp="1"/>
          </p:cNvSpPr>
          <p:nvPr>
            <p:ph type="dt" sz="half" idx="10"/>
          </p:nvPr>
        </p:nvSpPr>
        <p:spPr/>
        <p:txBody>
          <a:bodyPr/>
          <a:lstStyle/>
          <a:p>
            <a:fld id="{86426BEC-E90E-43DE-8A03-E51667F71D51}" type="datetimeFigureOut">
              <a:rPr lang="en-US" smtClean="0"/>
              <a:t>3/10/2021</a:t>
            </a:fld>
            <a:endParaRPr lang="en-US"/>
          </a:p>
        </p:txBody>
      </p:sp>
      <p:sp>
        <p:nvSpPr>
          <p:cNvPr id="4" name="Footer Placeholder 3">
            <a:extLst>
              <a:ext uri="{FF2B5EF4-FFF2-40B4-BE49-F238E27FC236}">
                <a16:creationId xmlns:a16="http://schemas.microsoft.com/office/drawing/2014/main" id="{020FDCB5-D499-4A4F-9751-539F1E376A7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BD63C2-C0D1-490A-860A-16766521D096}"/>
              </a:ext>
            </a:extLst>
          </p:cNvPr>
          <p:cNvSpPr>
            <a:spLocks noGrp="1"/>
          </p:cNvSpPr>
          <p:nvPr>
            <p:ph type="sldNum" sz="quarter" idx="12"/>
          </p:nvPr>
        </p:nvSpPr>
        <p:spPr/>
        <p:txBody>
          <a:bodyPr/>
          <a:lstStyle/>
          <a:p>
            <a:fld id="{6625E338-51C0-4283-985A-6FC3148831F7}" type="slidenum">
              <a:rPr lang="en-US" smtClean="0"/>
              <a:t>‹#›</a:t>
            </a:fld>
            <a:endParaRPr lang="en-US"/>
          </a:p>
        </p:txBody>
      </p:sp>
    </p:spTree>
    <p:extLst>
      <p:ext uri="{BB962C8B-B14F-4D97-AF65-F5344CB8AC3E}">
        <p14:creationId xmlns:p14="http://schemas.microsoft.com/office/powerpoint/2010/main" val="602248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8ECA31-7B4F-40A3-B9EE-69EF32D3C3EE}"/>
              </a:ext>
            </a:extLst>
          </p:cNvPr>
          <p:cNvSpPr>
            <a:spLocks noGrp="1"/>
          </p:cNvSpPr>
          <p:nvPr>
            <p:ph type="dt" sz="half" idx="10"/>
          </p:nvPr>
        </p:nvSpPr>
        <p:spPr/>
        <p:txBody>
          <a:bodyPr/>
          <a:lstStyle/>
          <a:p>
            <a:fld id="{86426BEC-E90E-43DE-8A03-E51667F71D51}" type="datetimeFigureOut">
              <a:rPr lang="en-US" smtClean="0"/>
              <a:t>3/10/2021</a:t>
            </a:fld>
            <a:endParaRPr lang="en-US"/>
          </a:p>
        </p:txBody>
      </p:sp>
      <p:sp>
        <p:nvSpPr>
          <p:cNvPr id="3" name="Footer Placeholder 2">
            <a:extLst>
              <a:ext uri="{FF2B5EF4-FFF2-40B4-BE49-F238E27FC236}">
                <a16:creationId xmlns:a16="http://schemas.microsoft.com/office/drawing/2014/main" id="{68CC4BD5-BE4A-4A3F-BE4A-493DB695921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9F17E36-34B2-494D-9F91-DCB4FFD72856}"/>
              </a:ext>
            </a:extLst>
          </p:cNvPr>
          <p:cNvSpPr>
            <a:spLocks noGrp="1"/>
          </p:cNvSpPr>
          <p:nvPr>
            <p:ph type="sldNum" sz="quarter" idx="12"/>
          </p:nvPr>
        </p:nvSpPr>
        <p:spPr/>
        <p:txBody>
          <a:bodyPr/>
          <a:lstStyle/>
          <a:p>
            <a:fld id="{6625E338-51C0-4283-985A-6FC3148831F7}" type="slidenum">
              <a:rPr lang="en-US" smtClean="0"/>
              <a:t>‹#›</a:t>
            </a:fld>
            <a:endParaRPr lang="en-US"/>
          </a:p>
        </p:txBody>
      </p:sp>
    </p:spTree>
    <p:extLst>
      <p:ext uri="{BB962C8B-B14F-4D97-AF65-F5344CB8AC3E}">
        <p14:creationId xmlns:p14="http://schemas.microsoft.com/office/powerpoint/2010/main" val="409113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AD80B-8296-4B69-81DC-A029E94AF1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82A5DE-AC09-47E5-8957-612852935A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EF22D2-36DE-4D1F-BDC3-64729AFE02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02D318-539F-4BED-AA11-E50D1BAD90F6}"/>
              </a:ext>
            </a:extLst>
          </p:cNvPr>
          <p:cNvSpPr>
            <a:spLocks noGrp="1"/>
          </p:cNvSpPr>
          <p:nvPr>
            <p:ph type="dt" sz="half" idx="10"/>
          </p:nvPr>
        </p:nvSpPr>
        <p:spPr/>
        <p:txBody>
          <a:bodyPr/>
          <a:lstStyle/>
          <a:p>
            <a:fld id="{86426BEC-E90E-43DE-8A03-E51667F71D51}" type="datetimeFigureOut">
              <a:rPr lang="en-US" smtClean="0"/>
              <a:t>3/10/2021</a:t>
            </a:fld>
            <a:endParaRPr lang="en-US"/>
          </a:p>
        </p:txBody>
      </p:sp>
      <p:sp>
        <p:nvSpPr>
          <p:cNvPr id="6" name="Footer Placeholder 5">
            <a:extLst>
              <a:ext uri="{FF2B5EF4-FFF2-40B4-BE49-F238E27FC236}">
                <a16:creationId xmlns:a16="http://schemas.microsoft.com/office/drawing/2014/main" id="{A8F88775-4893-4FDA-9A3D-32FB3DD9DB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F5ED4C-406F-4C71-B9CB-BE74604573A6}"/>
              </a:ext>
            </a:extLst>
          </p:cNvPr>
          <p:cNvSpPr>
            <a:spLocks noGrp="1"/>
          </p:cNvSpPr>
          <p:nvPr>
            <p:ph type="sldNum" sz="quarter" idx="12"/>
          </p:nvPr>
        </p:nvSpPr>
        <p:spPr/>
        <p:txBody>
          <a:bodyPr/>
          <a:lstStyle/>
          <a:p>
            <a:fld id="{6625E338-51C0-4283-985A-6FC3148831F7}" type="slidenum">
              <a:rPr lang="en-US" smtClean="0"/>
              <a:t>‹#›</a:t>
            </a:fld>
            <a:endParaRPr lang="en-US"/>
          </a:p>
        </p:txBody>
      </p:sp>
    </p:spTree>
    <p:extLst>
      <p:ext uri="{BB962C8B-B14F-4D97-AF65-F5344CB8AC3E}">
        <p14:creationId xmlns:p14="http://schemas.microsoft.com/office/powerpoint/2010/main" val="2295579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C2F56-55A8-438D-AF43-C8AB409034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A15902-2B69-410E-B1A7-B37DB7DBDE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84BF59-DA01-4BE0-9705-850909B5CB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D4B880-A239-44A9-9F83-DAD8630C4661}"/>
              </a:ext>
            </a:extLst>
          </p:cNvPr>
          <p:cNvSpPr>
            <a:spLocks noGrp="1"/>
          </p:cNvSpPr>
          <p:nvPr>
            <p:ph type="dt" sz="half" idx="10"/>
          </p:nvPr>
        </p:nvSpPr>
        <p:spPr/>
        <p:txBody>
          <a:bodyPr/>
          <a:lstStyle/>
          <a:p>
            <a:fld id="{86426BEC-E90E-43DE-8A03-E51667F71D51}" type="datetimeFigureOut">
              <a:rPr lang="en-US" smtClean="0"/>
              <a:t>3/10/2021</a:t>
            </a:fld>
            <a:endParaRPr lang="en-US"/>
          </a:p>
        </p:txBody>
      </p:sp>
      <p:sp>
        <p:nvSpPr>
          <p:cNvPr id="6" name="Footer Placeholder 5">
            <a:extLst>
              <a:ext uri="{FF2B5EF4-FFF2-40B4-BE49-F238E27FC236}">
                <a16:creationId xmlns:a16="http://schemas.microsoft.com/office/drawing/2014/main" id="{57BEF79A-6F6A-4729-8D38-2452C29B34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A122EA-44B5-450F-A33B-ACF95EB520EF}"/>
              </a:ext>
            </a:extLst>
          </p:cNvPr>
          <p:cNvSpPr>
            <a:spLocks noGrp="1"/>
          </p:cNvSpPr>
          <p:nvPr>
            <p:ph type="sldNum" sz="quarter" idx="12"/>
          </p:nvPr>
        </p:nvSpPr>
        <p:spPr/>
        <p:txBody>
          <a:bodyPr/>
          <a:lstStyle/>
          <a:p>
            <a:fld id="{6625E338-51C0-4283-985A-6FC3148831F7}" type="slidenum">
              <a:rPr lang="en-US" smtClean="0"/>
              <a:t>‹#›</a:t>
            </a:fld>
            <a:endParaRPr lang="en-US"/>
          </a:p>
        </p:txBody>
      </p:sp>
    </p:spTree>
    <p:extLst>
      <p:ext uri="{BB962C8B-B14F-4D97-AF65-F5344CB8AC3E}">
        <p14:creationId xmlns:p14="http://schemas.microsoft.com/office/powerpoint/2010/main" val="1750505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15D51C-98E6-4DF0-9E2E-FE7E171A37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B509BB-1249-4134-9686-F57E169EBB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02585D-1E09-4F6C-8CFD-621A3AE936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426BEC-E90E-43DE-8A03-E51667F71D51}" type="datetimeFigureOut">
              <a:rPr lang="en-US" smtClean="0"/>
              <a:t>3/10/2021</a:t>
            </a:fld>
            <a:endParaRPr lang="en-US"/>
          </a:p>
        </p:txBody>
      </p:sp>
      <p:sp>
        <p:nvSpPr>
          <p:cNvPr id="5" name="Footer Placeholder 4">
            <a:extLst>
              <a:ext uri="{FF2B5EF4-FFF2-40B4-BE49-F238E27FC236}">
                <a16:creationId xmlns:a16="http://schemas.microsoft.com/office/drawing/2014/main" id="{C2798912-F945-4F2B-9B67-B8B8D80196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B5C3FB-A2FC-4A97-96A3-85C1947420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25E338-51C0-4283-985A-6FC3148831F7}" type="slidenum">
              <a:rPr lang="en-US" smtClean="0"/>
              <a:t>‹#›</a:t>
            </a:fld>
            <a:endParaRPr lang="en-US"/>
          </a:p>
        </p:txBody>
      </p:sp>
    </p:spTree>
    <p:extLst>
      <p:ext uri="{BB962C8B-B14F-4D97-AF65-F5344CB8AC3E}">
        <p14:creationId xmlns:p14="http://schemas.microsoft.com/office/powerpoint/2010/main" val="2172651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7A546-3AC8-4B09-B9EF-AB7EDC252CAF}"/>
              </a:ext>
            </a:extLst>
          </p:cNvPr>
          <p:cNvSpPr>
            <a:spLocks noGrp="1"/>
          </p:cNvSpPr>
          <p:nvPr>
            <p:ph type="ctrTitle"/>
          </p:nvPr>
        </p:nvSpPr>
        <p:spPr/>
        <p:txBody>
          <a:bodyPr/>
          <a:lstStyle/>
          <a:p>
            <a:r>
              <a:rPr lang="en-US" dirty="0"/>
              <a:t>Article IV Part 1</a:t>
            </a:r>
          </a:p>
        </p:txBody>
      </p:sp>
    </p:spTree>
    <p:extLst>
      <p:ext uri="{BB962C8B-B14F-4D97-AF65-F5344CB8AC3E}">
        <p14:creationId xmlns:p14="http://schemas.microsoft.com/office/powerpoint/2010/main" val="1234846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8501BC-AF5C-4AD4-AAB7-2F425A7B1B57}"/>
              </a:ext>
            </a:extLst>
          </p:cNvPr>
          <p:cNvSpPr>
            <a:spLocks noGrp="1"/>
          </p:cNvSpPr>
          <p:nvPr>
            <p:ph type="body" idx="1"/>
          </p:nvPr>
        </p:nvSpPr>
        <p:spPr>
          <a:xfrm>
            <a:off x="116841" y="19050"/>
            <a:ext cx="5157787" cy="534035"/>
          </a:xfrm>
        </p:spPr>
        <p:txBody>
          <a:bodyPr/>
          <a:lstStyle/>
          <a:p>
            <a:r>
              <a:rPr lang="en-US" dirty="0"/>
              <a:t>Old</a:t>
            </a:r>
          </a:p>
        </p:txBody>
      </p:sp>
      <p:sp>
        <p:nvSpPr>
          <p:cNvPr id="4" name="Content Placeholder 3">
            <a:extLst>
              <a:ext uri="{FF2B5EF4-FFF2-40B4-BE49-F238E27FC236}">
                <a16:creationId xmlns:a16="http://schemas.microsoft.com/office/drawing/2014/main" id="{2416A021-8346-454C-939E-6130D5FF7A83}"/>
              </a:ext>
            </a:extLst>
          </p:cNvPr>
          <p:cNvSpPr>
            <a:spLocks noGrp="1"/>
          </p:cNvSpPr>
          <p:nvPr>
            <p:ph sz="half" idx="2"/>
          </p:nvPr>
        </p:nvSpPr>
        <p:spPr>
          <a:xfrm>
            <a:off x="116841" y="533916"/>
            <a:ext cx="5836918" cy="6200259"/>
          </a:xfrm>
        </p:spPr>
        <p:txBody>
          <a:bodyPr>
            <a:normAutofit fontScale="47500" lnSpcReduction="20000"/>
          </a:bodyPr>
          <a:lstStyle/>
          <a:p>
            <a:pPr marL="0" marR="0" indent="0">
              <a:lnSpc>
                <a:spcPct val="107000"/>
              </a:lnSpc>
              <a:spcBef>
                <a:spcPts val="0"/>
              </a:spcBef>
              <a:spcAft>
                <a:spcPts val="0"/>
              </a:spcAft>
              <a:buNone/>
            </a:pPr>
            <a:r>
              <a:rPr lang="en-US" sz="4400" b="1" dirty="0">
                <a:effectLst/>
                <a:latin typeface="Times New Roman" panose="02020603050405020304" pitchFamily="18" charset="0"/>
                <a:ea typeface="Calibri" panose="020F0502020204030204" pitchFamily="34" charset="0"/>
              </a:rPr>
              <a:t>SECTION 1 </a:t>
            </a:r>
            <a:endParaRPr lang="en-US" sz="4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4400" dirty="0">
                <a:effectLst/>
                <a:latin typeface="Calibri" panose="020F0502020204030204" pitchFamily="34" charset="0"/>
                <a:ea typeface="Calibri" panose="020F0502020204030204" pitchFamily="34" charset="0"/>
              </a:rPr>
              <a:t>The legislative power of Student Government shall be vested in the Senate and House of Organizations. </a:t>
            </a:r>
            <a:endParaRPr lang="en-US" sz="4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4400" b="1" dirty="0">
                <a:effectLst/>
                <a:latin typeface="Times New Roman" panose="02020603050405020304" pitchFamily="18" charset="0"/>
                <a:ea typeface="Calibri" panose="020F0502020204030204" pitchFamily="34" charset="0"/>
              </a:rPr>
              <a:t> </a:t>
            </a:r>
            <a:endParaRPr lang="en-US" sz="4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4400" b="1" dirty="0">
                <a:effectLst/>
                <a:latin typeface="Times New Roman" panose="02020603050405020304" pitchFamily="18" charset="0"/>
                <a:ea typeface="Calibri" panose="020F0502020204030204" pitchFamily="34" charset="0"/>
              </a:rPr>
              <a:t>SECTION 2 </a:t>
            </a:r>
            <a:endParaRPr lang="en-US" sz="4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4400" dirty="0">
                <a:effectLst/>
                <a:latin typeface="Calibri" panose="020F0502020204030204" pitchFamily="34" charset="0"/>
                <a:ea typeface="Calibri" panose="020F0502020204030204" pitchFamily="34" charset="0"/>
              </a:rPr>
              <a:t>Robert’s Rules of Order, Newly Revised shall be the parliamentary authority for the Senate and House.  Rules of Order take precedence in the case of conflict. </a:t>
            </a:r>
            <a:endParaRPr lang="en-US" sz="4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4400" dirty="0">
                <a:effectLst/>
                <a:latin typeface="Calibri" panose="020F0502020204030204" pitchFamily="34" charset="0"/>
                <a:ea typeface="Calibri" panose="020F0502020204030204" pitchFamily="34" charset="0"/>
              </a:rPr>
              <a:t> </a:t>
            </a:r>
            <a:endParaRPr lang="en-US" sz="4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4400" b="1" dirty="0">
                <a:effectLst/>
                <a:latin typeface="Times New Roman" panose="02020603050405020304" pitchFamily="18" charset="0"/>
                <a:ea typeface="Calibri" panose="020F0502020204030204" pitchFamily="34" charset="0"/>
              </a:rPr>
              <a:t>SECTION 3 </a:t>
            </a:r>
            <a:endParaRPr lang="en-US" sz="4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4400" dirty="0">
                <a:effectLst/>
                <a:latin typeface="Calibri" panose="020F0502020204030204" pitchFamily="34" charset="0"/>
                <a:ea typeface="Calibri" panose="020F0502020204030204" pitchFamily="34" charset="0"/>
              </a:rPr>
              <a:t>The Senate shall be composed of the following voting membership based upon a popular election in the Spring Semester. The election will take place among students in the college of the seat. Senators have the responsibility to seek out the opinion of their Electorate. Having done so, they shall make decisions and vote on matters brought before the Student Senate according to their own reasoned judgment.  </a:t>
            </a:r>
            <a:endParaRPr lang="en-US" sz="4400" dirty="0">
              <a:effectLst/>
              <a:latin typeface="Times New Roman" panose="02020603050405020304" pitchFamily="18" charset="0"/>
              <a:ea typeface="Calibri" panose="020F0502020204030204" pitchFamily="34" charset="0"/>
            </a:endParaRPr>
          </a:p>
          <a:p>
            <a:pPr marL="0" indent="0">
              <a:buNone/>
            </a:pPr>
            <a:endParaRPr lang="en-US" sz="2200" dirty="0"/>
          </a:p>
        </p:txBody>
      </p:sp>
      <p:sp>
        <p:nvSpPr>
          <p:cNvPr id="5" name="Text Placeholder 4">
            <a:extLst>
              <a:ext uri="{FF2B5EF4-FFF2-40B4-BE49-F238E27FC236}">
                <a16:creationId xmlns:a16="http://schemas.microsoft.com/office/drawing/2014/main" id="{41160F19-CA93-4D5A-9A07-D7C584AF5F77}"/>
              </a:ext>
            </a:extLst>
          </p:cNvPr>
          <p:cNvSpPr>
            <a:spLocks noGrp="1"/>
          </p:cNvSpPr>
          <p:nvPr>
            <p:ph type="body" sz="quarter" idx="3"/>
          </p:nvPr>
        </p:nvSpPr>
        <p:spPr>
          <a:xfrm>
            <a:off x="6238242" y="29091"/>
            <a:ext cx="5183188" cy="534036"/>
          </a:xfrm>
        </p:spPr>
        <p:txBody>
          <a:bodyPr/>
          <a:lstStyle/>
          <a:p>
            <a:r>
              <a:rPr lang="en-US" dirty="0"/>
              <a:t>New</a:t>
            </a:r>
          </a:p>
        </p:txBody>
      </p:sp>
      <p:sp>
        <p:nvSpPr>
          <p:cNvPr id="6" name="Content Placeholder 5">
            <a:extLst>
              <a:ext uri="{FF2B5EF4-FFF2-40B4-BE49-F238E27FC236}">
                <a16:creationId xmlns:a16="http://schemas.microsoft.com/office/drawing/2014/main" id="{D716666A-689F-47F4-8BE6-F99ECD0EBD01}"/>
              </a:ext>
            </a:extLst>
          </p:cNvPr>
          <p:cNvSpPr>
            <a:spLocks noGrp="1"/>
          </p:cNvSpPr>
          <p:nvPr>
            <p:ph sz="quarter" idx="4"/>
          </p:nvPr>
        </p:nvSpPr>
        <p:spPr>
          <a:xfrm>
            <a:off x="6096000" y="534035"/>
            <a:ext cx="6096000" cy="6200139"/>
          </a:xfrm>
        </p:spPr>
        <p:txBody>
          <a:bodyPr>
            <a:normAutofit fontScale="47500" lnSpcReduction="20000"/>
          </a:bodyPr>
          <a:lstStyle/>
          <a:p>
            <a:pPr marL="0" marR="0" indent="0">
              <a:lnSpc>
                <a:spcPct val="107000"/>
              </a:lnSpc>
              <a:spcBef>
                <a:spcPts val="0"/>
              </a:spcBef>
              <a:spcAft>
                <a:spcPts val="0"/>
              </a:spcAft>
              <a:buNone/>
            </a:pPr>
            <a:r>
              <a:rPr lang="en-US" sz="4600" b="1" dirty="0">
                <a:solidFill>
                  <a:srgbClr val="3B3838"/>
                </a:solidFill>
                <a:effectLst/>
                <a:latin typeface="Times New Roman" panose="02020603050405020304" pitchFamily="18" charset="0"/>
                <a:ea typeface="Calibri" panose="020F0502020204030204" pitchFamily="34" charset="0"/>
              </a:rPr>
              <a:t>SECTION 1 –</a:t>
            </a:r>
            <a:r>
              <a:rPr lang="en-US" sz="4600" b="1" dirty="0">
                <a:solidFill>
                  <a:srgbClr val="3B3838"/>
                </a:solidFill>
                <a:effectLst/>
                <a:latin typeface="Calibri" panose="020F0502020204030204" pitchFamily="34" charset="0"/>
                <a:ea typeface="Calibri" panose="020F0502020204030204" pitchFamily="34" charset="0"/>
              </a:rPr>
              <a:t> AUTHORITY</a:t>
            </a:r>
            <a:endParaRPr lang="en-US" sz="46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4600" dirty="0">
                <a:solidFill>
                  <a:srgbClr val="3B3838"/>
                </a:solidFill>
                <a:effectLst/>
                <a:latin typeface="Calibri" panose="020F0502020204030204" pitchFamily="34" charset="0"/>
                <a:ea typeface="Calibri" panose="020F0502020204030204" pitchFamily="34" charset="0"/>
              </a:rPr>
              <a:t>The legislative power of Student Government shall be vested in the Senate and House of Organizations. </a:t>
            </a:r>
            <a:endParaRPr lang="en-US" sz="46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4600" dirty="0">
                <a:solidFill>
                  <a:srgbClr val="3B3838"/>
                </a:solidFill>
                <a:effectLst/>
                <a:latin typeface="Calibri" panose="020F0502020204030204" pitchFamily="34" charset="0"/>
                <a:ea typeface="Calibri" panose="020F0502020204030204" pitchFamily="34" charset="0"/>
              </a:rPr>
              <a:t> </a:t>
            </a:r>
            <a:endParaRPr lang="en-US" sz="46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4600" b="1" dirty="0">
                <a:solidFill>
                  <a:srgbClr val="3B3838"/>
                </a:solidFill>
                <a:effectLst/>
                <a:latin typeface="Times New Roman" panose="02020603050405020304" pitchFamily="18" charset="0"/>
                <a:ea typeface="Calibri" panose="020F0502020204030204" pitchFamily="34" charset="0"/>
              </a:rPr>
              <a:t>SECTION 2 – </a:t>
            </a:r>
            <a:r>
              <a:rPr lang="en-US" sz="4600" b="1" dirty="0">
                <a:solidFill>
                  <a:srgbClr val="3B3838"/>
                </a:solidFill>
                <a:effectLst/>
                <a:latin typeface="Calibri" panose="020F0502020204030204" pitchFamily="34" charset="0"/>
                <a:ea typeface="Calibri" panose="020F0502020204030204" pitchFamily="34" charset="0"/>
              </a:rPr>
              <a:t>STRUCTURE</a:t>
            </a:r>
            <a:r>
              <a:rPr lang="en-US" sz="4600" b="1" dirty="0">
                <a:solidFill>
                  <a:srgbClr val="3B3838"/>
                </a:solidFill>
                <a:effectLst/>
                <a:latin typeface="Times New Roman" panose="02020603050405020304" pitchFamily="18" charset="0"/>
                <a:ea typeface="Calibri" panose="020F0502020204030204" pitchFamily="34" charset="0"/>
              </a:rPr>
              <a:t> </a:t>
            </a:r>
            <a:endParaRPr lang="en-US" sz="46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4600" dirty="0">
                <a:solidFill>
                  <a:srgbClr val="3B3838"/>
                </a:solidFill>
                <a:effectLst/>
                <a:latin typeface="Calibri" panose="020F0502020204030204" pitchFamily="34" charset="0"/>
                <a:ea typeface="Calibri" panose="020F0502020204030204" pitchFamily="34" charset="0"/>
              </a:rPr>
              <a:t>Robert’s Rules of Order, Newly Revised shall be the parliamentary authority for the Senate and House.  Rules of Order take precedence in the case of conflict. </a:t>
            </a:r>
            <a:endParaRPr lang="en-US" sz="46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4600" dirty="0">
                <a:solidFill>
                  <a:srgbClr val="3B3838"/>
                </a:solidFill>
                <a:effectLst/>
                <a:latin typeface="Calibri" panose="020F0502020204030204" pitchFamily="34" charset="0"/>
                <a:ea typeface="Calibri" panose="020F0502020204030204" pitchFamily="34" charset="0"/>
              </a:rPr>
              <a:t> </a:t>
            </a:r>
            <a:endParaRPr lang="en-US" sz="46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4600" b="1" dirty="0">
                <a:solidFill>
                  <a:srgbClr val="3B3838"/>
                </a:solidFill>
                <a:effectLst/>
                <a:latin typeface="Times New Roman" panose="02020603050405020304" pitchFamily="18" charset="0"/>
                <a:ea typeface="Calibri" panose="020F0502020204030204" pitchFamily="34" charset="0"/>
              </a:rPr>
              <a:t>SECTION 3 – </a:t>
            </a:r>
            <a:r>
              <a:rPr lang="en-US" sz="4600" b="1" dirty="0">
                <a:solidFill>
                  <a:srgbClr val="3B3838"/>
                </a:solidFill>
                <a:effectLst/>
                <a:latin typeface="Calibri" panose="020F0502020204030204" pitchFamily="34" charset="0"/>
                <a:ea typeface="Calibri" panose="020F0502020204030204" pitchFamily="34" charset="0"/>
              </a:rPr>
              <a:t>SENATOR COMPOSITION</a:t>
            </a:r>
            <a:r>
              <a:rPr lang="en-US" sz="4600" b="1" dirty="0">
                <a:solidFill>
                  <a:srgbClr val="3B3838"/>
                </a:solidFill>
                <a:effectLst/>
                <a:latin typeface="Times New Roman" panose="02020603050405020304" pitchFamily="18" charset="0"/>
                <a:ea typeface="Calibri" panose="020F0502020204030204" pitchFamily="34" charset="0"/>
              </a:rPr>
              <a:t> </a:t>
            </a:r>
            <a:endParaRPr lang="en-US" sz="4600" dirty="0">
              <a:effectLst/>
              <a:latin typeface="Times New Roman" panose="02020603050405020304" pitchFamily="18" charset="0"/>
              <a:ea typeface="Calibri" panose="020F0502020204030204" pitchFamily="34" charset="0"/>
            </a:endParaRPr>
          </a:p>
          <a:p>
            <a:pPr marL="0" indent="0">
              <a:buNone/>
            </a:pPr>
            <a:r>
              <a:rPr lang="en-US" sz="4600" dirty="0">
                <a:solidFill>
                  <a:srgbClr val="3B3838"/>
                </a:solidFill>
                <a:effectLst/>
                <a:latin typeface="Calibri" panose="020F0502020204030204" pitchFamily="34" charset="0"/>
                <a:ea typeface="Calibri" panose="020F0502020204030204" pitchFamily="34" charset="0"/>
              </a:rPr>
              <a:t>The Senate shall be composed of the following voting membership based upon a popular election in the Spring Semester. The election will take place among students in the college of the seat. Senators have the responsibility to seek out the opinion of their Electorate. Having done so, they shall make decisions and vote on matters brought before the Student Senate according to their own reasoned judgment</a:t>
            </a:r>
            <a:endParaRPr lang="en-US" sz="4600" dirty="0"/>
          </a:p>
          <a:p>
            <a:pPr marL="0" indent="0">
              <a:buNone/>
            </a:pPr>
            <a:endParaRPr lang="en-US" sz="1800" dirty="0"/>
          </a:p>
        </p:txBody>
      </p:sp>
    </p:spTree>
    <p:extLst>
      <p:ext uri="{BB962C8B-B14F-4D97-AF65-F5344CB8AC3E}">
        <p14:creationId xmlns:p14="http://schemas.microsoft.com/office/powerpoint/2010/main" val="782027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8501BC-AF5C-4AD4-AAB7-2F425A7B1B57}"/>
              </a:ext>
            </a:extLst>
          </p:cNvPr>
          <p:cNvSpPr>
            <a:spLocks noGrp="1"/>
          </p:cNvSpPr>
          <p:nvPr>
            <p:ph type="body" idx="1"/>
          </p:nvPr>
        </p:nvSpPr>
        <p:spPr>
          <a:xfrm>
            <a:off x="116841" y="19050"/>
            <a:ext cx="5157787" cy="534035"/>
          </a:xfrm>
        </p:spPr>
        <p:txBody>
          <a:bodyPr/>
          <a:lstStyle/>
          <a:p>
            <a:r>
              <a:rPr lang="en-US" dirty="0"/>
              <a:t>Old</a:t>
            </a:r>
          </a:p>
        </p:txBody>
      </p:sp>
      <p:sp>
        <p:nvSpPr>
          <p:cNvPr id="4" name="Content Placeholder 3">
            <a:extLst>
              <a:ext uri="{FF2B5EF4-FFF2-40B4-BE49-F238E27FC236}">
                <a16:creationId xmlns:a16="http://schemas.microsoft.com/office/drawing/2014/main" id="{2416A021-8346-454C-939E-6130D5FF7A83}"/>
              </a:ext>
            </a:extLst>
          </p:cNvPr>
          <p:cNvSpPr>
            <a:spLocks noGrp="1"/>
          </p:cNvSpPr>
          <p:nvPr>
            <p:ph sz="half" idx="2"/>
          </p:nvPr>
        </p:nvSpPr>
        <p:spPr>
          <a:xfrm>
            <a:off x="116841" y="533916"/>
            <a:ext cx="5836918" cy="6200259"/>
          </a:xfrm>
        </p:spPr>
        <p:txBody>
          <a:bodyPr>
            <a:normAutofit/>
          </a:bodyPr>
          <a:lstStyle/>
          <a:p>
            <a:pPr marL="342900" marR="0" lvl="0" indent="-342900">
              <a:lnSpc>
                <a:spcPct val="107000"/>
              </a:lnSpc>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rPr>
              <a:t>Ratio of college 2 (Two) Senators  allocated to every college in according to the n </a:t>
            </a:r>
            <a:endParaRPr lang="en-US" sz="1800" dirty="0">
              <a:effectLst/>
              <a:latin typeface="Times New Roman" panose="02020603050405020304" pitchFamily="18" charset="0"/>
              <a:ea typeface="Calibri" panose="020F0502020204030204" pitchFamily="34" charset="0"/>
            </a:endParaRPr>
          </a:p>
          <a:p>
            <a:pPr marL="742950" marR="0" lvl="1" indent="-285750">
              <a:lnSpc>
                <a:spcPct val="107000"/>
              </a:lnSpc>
              <a:spcBef>
                <a:spcPts val="0"/>
              </a:spcBef>
              <a:spcAft>
                <a:spcPts val="0"/>
              </a:spcAft>
              <a:buFont typeface="+mj-lt"/>
              <a:buAutoNum type="alphaLcPeriod"/>
            </a:pPr>
            <a:r>
              <a:rPr lang="en-US" sz="1600" dirty="0">
                <a:effectLst/>
                <a:latin typeface="Calibri" panose="020F0502020204030204" pitchFamily="34" charset="0"/>
                <a:ea typeface="Calibri" panose="020F0502020204030204" pitchFamily="34" charset="0"/>
              </a:rPr>
              <a:t>These colleges shall include the College of Business, the College of Education, </a:t>
            </a:r>
            <a:r>
              <a:rPr lang="en-US" sz="1600" dirty="0">
                <a:effectLst/>
                <a:highlight>
                  <a:srgbClr val="FFFF00"/>
                </a:highlight>
                <a:latin typeface="Calibri" panose="020F0502020204030204" pitchFamily="34" charset="0"/>
                <a:ea typeface="Calibri" panose="020F0502020204030204" pitchFamily="34" charset="0"/>
              </a:rPr>
              <a:t>the College of Engineering and Technology</a:t>
            </a:r>
            <a:r>
              <a:rPr lang="en-US" sz="1600" dirty="0">
                <a:effectLst/>
                <a:latin typeface="Calibri" panose="020F0502020204030204" pitchFamily="34" charset="0"/>
                <a:ea typeface="Calibri" panose="020F0502020204030204" pitchFamily="34" charset="0"/>
              </a:rPr>
              <a:t>, the College of Liberal Arts, the College of </a:t>
            </a:r>
            <a:r>
              <a:rPr lang="en-US" sz="1600" dirty="0">
                <a:effectLst/>
                <a:highlight>
                  <a:srgbClr val="FFFF00"/>
                </a:highlight>
                <a:latin typeface="Calibri" panose="020F0502020204030204" pitchFamily="34" charset="0"/>
                <a:ea typeface="Calibri" panose="020F0502020204030204" pitchFamily="34" charset="0"/>
              </a:rPr>
              <a:t>Nursing</a:t>
            </a:r>
            <a:r>
              <a:rPr lang="en-US" sz="1600" dirty="0">
                <a:effectLst/>
                <a:latin typeface="Calibri" panose="020F0502020204030204" pitchFamily="34" charset="0"/>
                <a:ea typeface="Calibri" panose="020F0502020204030204" pitchFamily="34" charset="0"/>
              </a:rPr>
              <a:t>, </a:t>
            </a:r>
            <a:r>
              <a:rPr lang="en-US" sz="1600" dirty="0">
                <a:effectLst/>
                <a:highlight>
                  <a:srgbClr val="FFFF00"/>
                </a:highlight>
                <a:latin typeface="Calibri" panose="020F0502020204030204" pitchFamily="34" charset="0"/>
                <a:ea typeface="Calibri" panose="020F0502020204030204" pitchFamily="34" charset="0"/>
              </a:rPr>
              <a:t>the College of Science</a:t>
            </a:r>
            <a:r>
              <a:rPr lang="en-US" sz="1600" dirty="0">
                <a:effectLst/>
                <a:latin typeface="Calibri" panose="020F0502020204030204" pitchFamily="34" charset="0"/>
                <a:ea typeface="Calibri" panose="020F0502020204030204" pitchFamily="34" charset="0"/>
              </a:rPr>
              <a:t>, </a:t>
            </a:r>
            <a:endParaRPr lang="en-US" sz="1800" dirty="0">
              <a:effectLst/>
              <a:latin typeface="Times New Roman" panose="02020603050405020304" pitchFamily="18" charset="0"/>
              <a:ea typeface="Calibri" panose="020F0502020204030204" pitchFamily="34" charset="0"/>
            </a:endParaRPr>
          </a:p>
          <a:p>
            <a:pPr marL="742950" marR="0" lvl="1" indent="-285750">
              <a:lnSpc>
                <a:spcPct val="107000"/>
              </a:lnSpc>
              <a:spcBef>
                <a:spcPts val="0"/>
              </a:spcBef>
              <a:spcAft>
                <a:spcPts val="0"/>
              </a:spcAft>
              <a:buFont typeface="+mj-lt"/>
              <a:buAutoNum type="alphaLcPeriod"/>
            </a:pPr>
            <a:r>
              <a:rPr lang="en-US" sz="1600" dirty="0">
                <a:effectLst/>
                <a:latin typeface="Calibri" panose="020F0502020204030204" pitchFamily="34" charset="0"/>
                <a:ea typeface="Calibri" panose="020F0502020204030204" pitchFamily="34" charset="0"/>
              </a:rPr>
              <a:t>The Graduate School shall be allocated 1 (one) Senator to represent itself ; </a:t>
            </a:r>
            <a:endParaRPr lang="en-US" sz="18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rPr>
              <a:t>The Division of Basic Studies shall be allotted 1 (one) Senate seat. This seat may be filled by any student who has been enrolled for less than one year in any university, including McNeese State University; or pursing a degree in </a:t>
            </a:r>
            <a:r>
              <a:rPr lang="en-US" sz="1600" dirty="0">
                <a:effectLst/>
                <a:highlight>
                  <a:srgbClr val="FFFF00"/>
                </a:highlight>
                <a:latin typeface="Calibri" panose="020F0502020204030204" pitchFamily="34" charset="0"/>
                <a:ea typeface="Calibri" panose="020F0502020204030204" pitchFamily="34" charset="0"/>
              </a:rPr>
              <a:t>General and Basic Studies  </a:t>
            </a:r>
            <a:endParaRPr lang="en-US" sz="1800" dirty="0">
              <a:effectLst/>
              <a:highlight>
                <a:srgbClr val="FFFF00"/>
              </a:highligh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rPr>
              <a:t>Every recognized chartered student organization may elect one Senator from their membership.   </a:t>
            </a:r>
            <a:endParaRPr lang="en-US" sz="18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rPr>
              <a:t>The Senate shall have three senators representing areas of special interest on campus. They shall be from the International Student Association, Student Athletes Advisory Council, and the Residential Hall Association  </a:t>
            </a:r>
            <a:endParaRPr lang="en-US" sz="18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rPr>
              <a:t>The body shall also have 2 (two) At-Large Senators. These will serve as university wide representatives. They shall be appointed to one-year terms by </a:t>
            </a:r>
            <a:r>
              <a:rPr lang="en-US" sz="1600" dirty="0">
                <a:effectLst/>
                <a:highlight>
                  <a:srgbClr val="FFFF00"/>
                </a:highlight>
                <a:latin typeface="Calibri" panose="020F0502020204030204" pitchFamily="34" charset="0"/>
                <a:ea typeface="Calibri" panose="020F0502020204030204" pitchFamily="34" charset="0"/>
              </a:rPr>
              <a:t>the Rules Committee. </a:t>
            </a:r>
            <a:endParaRPr lang="en-US" sz="1800" dirty="0">
              <a:effectLst/>
              <a:highlight>
                <a:srgbClr val="FFFF00"/>
              </a:highlight>
              <a:latin typeface="Times New Roman" panose="02020603050405020304" pitchFamily="18" charset="0"/>
              <a:ea typeface="Calibri" panose="020F0502020204030204" pitchFamily="34" charset="0"/>
            </a:endParaRPr>
          </a:p>
        </p:txBody>
      </p:sp>
      <p:sp>
        <p:nvSpPr>
          <p:cNvPr id="5" name="Text Placeholder 4">
            <a:extLst>
              <a:ext uri="{FF2B5EF4-FFF2-40B4-BE49-F238E27FC236}">
                <a16:creationId xmlns:a16="http://schemas.microsoft.com/office/drawing/2014/main" id="{41160F19-CA93-4D5A-9A07-D7C584AF5F77}"/>
              </a:ext>
            </a:extLst>
          </p:cNvPr>
          <p:cNvSpPr>
            <a:spLocks noGrp="1"/>
          </p:cNvSpPr>
          <p:nvPr>
            <p:ph type="body" sz="quarter" idx="3"/>
          </p:nvPr>
        </p:nvSpPr>
        <p:spPr>
          <a:xfrm>
            <a:off x="6238242" y="29091"/>
            <a:ext cx="5183188" cy="534036"/>
          </a:xfrm>
        </p:spPr>
        <p:txBody>
          <a:bodyPr/>
          <a:lstStyle/>
          <a:p>
            <a:r>
              <a:rPr lang="en-US" dirty="0"/>
              <a:t>New</a:t>
            </a:r>
          </a:p>
        </p:txBody>
      </p:sp>
      <p:sp>
        <p:nvSpPr>
          <p:cNvPr id="6" name="Content Placeholder 5">
            <a:extLst>
              <a:ext uri="{FF2B5EF4-FFF2-40B4-BE49-F238E27FC236}">
                <a16:creationId xmlns:a16="http://schemas.microsoft.com/office/drawing/2014/main" id="{D716666A-689F-47F4-8BE6-F99ECD0EBD01}"/>
              </a:ext>
            </a:extLst>
          </p:cNvPr>
          <p:cNvSpPr>
            <a:spLocks noGrp="1"/>
          </p:cNvSpPr>
          <p:nvPr>
            <p:ph sz="quarter" idx="4"/>
          </p:nvPr>
        </p:nvSpPr>
        <p:spPr>
          <a:xfrm>
            <a:off x="6238242" y="534035"/>
            <a:ext cx="5836917" cy="6200139"/>
          </a:xfrm>
        </p:spPr>
        <p:txBody>
          <a:bodyPr>
            <a:normAutofit/>
          </a:bodyPr>
          <a:lstStyle/>
          <a:p>
            <a:pPr marL="342900" marR="0" lvl="0" indent="-342900">
              <a:lnSpc>
                <a:spcPct val="107000"/>
              </a:lnSpc>
              <a:spcBef>
                <a:spcPts val="0"/>
              </a:spcBef>
              <a:spcAft>
                <a:spcPts val="0"/>
              </a:spcAft>
              <a:buFont typeface="+mj-lt"/>
              <a:buAutoNum type="arabicPeriod"/>
            </a:pPr>
            <a:r>
              <a:rPr lang="en-US" sz="1600" dirty="0">
                <a:solidFill>
                  <a:srgbClr val="3B3838"/>
                </a:solidFill>
                <a:effectLst/>
                <a:latin typeface="Calibri" panose="020F0502020204030204" pitchFamily="34" charset="0"/>
                <a:ea typeface="Calibri" panose="020F0502020204030204" pitchFamily="34" charset="0"/>
              </a:rPr>
              <a:t>Ratio of college 2 (two) Senators allocated to every college; </a:t>
            </a:r>
            <a:endParaRPr lang="en-US" sz="1800" dirty="0">
              <a:effectLst/>
              <a:latin typeface="Times New Roman" panose="02020603050405020304" pitchFamily="18" charset="0"/>
              <a:ea typeface="Calibri" panose="020F0502020204030204" pitchFamily="34" charset="0"/>
            </a:endParaRPr>
          </a:p>
          <a:p>
            <a:pPr marL="742950" marR="0" lvl="1" indent="-285750">
              <a:lnSpc>
                <a:spcPct val="107000"/>
              </a:lnSpc>
              <a:spcBef>
                <a:spcPts val="0"/>
              </a:spcBef>
              <a:spcAft>
                <a:spcPts val="0"/>
              </a:spcAft>
              <a:buFont typeface="+mj-lt"/>
              <a:buAutoNum type="alphaLcPeriod"/>
            </a:pPr>
            <a:r>
              <a:rPr lang="en-US" sz="1600" dirty="0">
                <a:solidFill>
                  <a:srgbClr val="3B3838"/>
                </a:solidFill>
                <a:effectLst/>
                <a:latin typeface="Calibri" panose="020F0502020204030204" pitchFamily="34" charset="0"/>
                <a:ea typeface="Calibri" panose="020F0502020204030204" pitchFamily="34" charset="0"/>
              </a:rPr>
              <a:t>These colleges shall include the College of Business, the College of Education, </a:t>
            </a:r>
            <a:r>
              <a:rPr lang="en-US" sz="1600" dirty="0">
                <a:solidFill>
                  <a:srgbClr val="FF0000"/>
                </a:solidFill>
                <a:effectLst/>
                <a:latin typeface="Calibri" panose="020F0502020204030204" pitchFamily="34" charset="0"/>
                <a:ea typeface="Calibri" panose="020F0502020204030204" pitchFamily="34" charset="0"/>
              </a:rPr>
              <a:t>the College of Science, Engineering, and Mathematics (SEM)</a:t>
            </a:r>
            <a:r>
              <a:rPr lang="en-US" sz="1600" dirty="0">
                <a:solidFill>
                  <a:srgbClr val="3B3838"/>
                </a:solidFill>
                <a:effectLst/>
                <a:latin typeface="Calibri" panose="020F0502020204030204" pitchFamily="34" charset="0"/>
                <a:ea typeface="Calibri" panose="020F0502020204030204" pitchFamily="34" charset="0"/>
              </a:rPr>
              <a:t>, the College of Liberal Arts, the </a:t>
            </a:r>
            <a:r>
              <a:rPr lang="en-US" sz="1600" dirty="0">
                <a:solidFill>
                  <a:srgbClr val="FF0000"/>
                </a:solidFill>
                <a:effectLst/>
                <a:latin typeface="Calibri" panose="020F0502020204030204" pitchFamily="34" charset="0"/>
                <a:ea typeface="Calibri" panose="020F0502020204030204" pitchFamily="34" charset="0"/>
              </a:rPr>
              <a:t>College of Nursing and Health Professions</a:t>
            </a:r>
            <a:r>
              <a:rPr lang="en-US" sz="1600" dirty="0">
                <a:solidFill>
                  <a:srgbClr val="3B3838"/>
                </a:solidFill>
                <a:effectLst/>
                <a:latin typeface="Calibri" panose="020F0502020204030204" pitchFamily="34" charset="0"/>
                <a:ea typeface="Calibri" panose="020F0502020204030204" pitchFamily="34" charset="0"/>
              </a:rPr>
              <a:t>, </a:t>
            </a:r>
            <a:r>
              <a:rPr lang="en-US" sz="1600" dirty="0">
                <a:solidFill>
                  <a:srgbClr val="FF0000"/>
                </a:solidFill>
                <a:effectLst/>
                <a:latin typeface="Calibri" panose="020F0502020204030204" pitchFamily="34" charset="0"/>
                <a:ea typeface="Calibri" panose="020F0502020204030204" pitchFamily="34" charset="0"/>
              </a:rPr>
              <a:t>and the College of Agriculture,</a:t>
            </a:r>
            <a:endParaRPr lang="en-US" sz="1800" dirty="0">
              <a:solidFill>
                <a:srgbClr val="FF0000"/>
              </a:solidFill>
              <a:effectLst/>
              <a:latin typeface="Times New Roman" panose="02020603050405020304" pitchFamily="18" charset="0"/>
              <a:ea typeface="Calibri" panose="020F0502020204030204" pitchFamily="34" charset="0"/>
            </a:endParaRPr>
          </a:p>
          <a:p>
            <a:pPr marL="742950" marR="0" lvl="1" indent="-285750">
              <a:lnSpc>
                <a:spcPct val="107000"/>
              </a:lnSpc>
              <a:spcBef>
                <a:spcPts val="0"/>
              </a:spcBef>
              <a:spcAft>
                <a:spcPts val="0"/>
              </a:spcAft>
              <a:buFont typeface="+mj-lt"/>
              <a:buAutoNum type="alphaLcPeriod"/>
            </a:pPr>
            <a:r>
              <a:rPr lang="en-US" sz="1600" dirty="0">
                <a:solidFill>
                  <a:srgbClr val="3B3838"/>
                </a:solidFill>
                <a:effectLst/>
                <a:latin typeface="Calibri" panose="020F0502020204030204" pitchFamily="34" charset="0"/>
                <a:ea typeface="Calibri" panose="020F0502020204030204" pitchFamily="34" charset="0"/>
              </a:rPr>
              <a:t>The Graduate School shall be allocated 1 (one) Senator to represent itself; </a:t>
            </a:r>
            <a:endParaRPr lang="en-US" sz="18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600" dirty="0">
                <a:solidFill>
                  <a:srgbClr val="3B3838"/>
                </a:solidFill>
                <a:effectLst/>
                <a:latin typeface="Calibri" panose="020F0502020204030204" pitchFamily="34" charset="0"/>
                <a:ea typeface="Calibri" panose="020F0502020204030204" pitchFamily="34" charset="0"/>
              </a:rPr>
              <a:t>The Division of Interdisciplinary Studies shall be allotted 1 (one) Senate seat. This seat may be filled by any student who has been enrolled for less than one year in any university, including McNeese State University; or pursing a degree in </a:t>
            </a:r>
            <a:r>
              <a:rPr lang="en-US" sz="1600" dirty="0">
                <a:solidFill>
                  <a:srgbClr val="FF0000"/>
                </a:solidFill>
                <a:effectLst/>
                <a:latin typeface="Calibri" panose="020F0502020204030204" pitchFamily="34" charset="0"/>
                <a:ea typeface="Calibri" panose="020F0502020204030204" pitchFamily="34" charset="0"/>
              </a:rPr>
              <a:t>Interdisciplinary Studies  </a:t>
            </a:r>
            <a:endParaRPr lang="en-US" sz="1800" dirty="0">
              <a:solidFill>
                <a:srgbClr val="FF0000"/>
              </a:solidFill>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600" dirty="0">
                <a:solidFill>
                  <a:srgbClr val="3B3838"/>
                </a:solidFill>
                <a:effectLst/>
                <a:latin typeface="Calibri" panose="020F0502020204030204" pitchFamily="34" charset="0"/>
                <a:ea typeface="Calibri" panose="020F0502020204030204" pitchFamily="34" charset="0"/>
              </a:rPr>
              <a:t>Every recognized chartered student organization may elect one Senator from their membership list.</a:t>
            </a:r>
            <a:endParaRPr lang="en-US" sz="18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600" dirty="0">
                <a:solidFill>
                  <a:srgbClr val="3B3838"/>
                </a:solidFill>
                <a:effectLst/>
                <a:latin typeface="Calibri" panose="020F0502020204030204" pitchFamily="34" charset="0"/>
                <a:ea typeface="Calibri" panose="020F0502020204030204" pitchFamily="34" charset="0"/>
              </a:rPr>
              <a:t>The Senate shall have three senators representing areas of special interest on campus. They shall be from the International Student Association, Student Athletes Advisory Council, and the Residential Hall Association  </a:t>
            </a:r>
            <a:endParaRPr lang="en-US" sz="18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600" dirty="0">
                <a:solidFill>
                  <a:srgbClr val="3B3838"/>
                </a:solidFill>
                <a:effectLst/>
                <a:latin typeface="Calibri" panose="020F0502020204030204" pitchFamily="34" charset="0"/>
                <a:ea typeface="Calibri" panose="020F0502020204030204" pitchFamily="34" charset="0"/>
              </a:rPr>
              <a:t>The body shall also have 2 (two) At-Large Senators. These will serve as university wide representatives. They shall be appointed to one-year terms by </a:t>
            </a:r>
            <a:r>
              <a:rPr lang="en-US" sz="1600" dirty="0">
                <a:solidFill>
                  <a:srgbClr val="FF0000"/>
                </a:solidFill>
                <a:effectLst/>
                <a:latin typeface="Calibri" panose="020F0502020204030204" pitchFamily="34" charset="0"/>
                <a:ea typeface="Calibri" panose="020F0502020204030204" pitchFamily="34" charset="0"/>
              </a:rPr>
              <a:t>President and Speaker of the Senate</a:t>
            </a:r>
            <a:r>
              <a:rPr lang="en-US" sz="1600" dirty="0">
                <a:solidFill>
                  <a:srgbClr val="3B3838"/>
                </a:solidFill>
                <a:effectLst/>
                <a:latin typeface="Calibri" panose="020F0502020204030204" pitchFamily="34" charset="0"/>
                <a:ea typeface="Calibri" panose="020F0502020204030204" pitchFamily="34" charset="0"/>
              </a:rPr>
              <a:t>. </a:t>
            </a:r>
            <a:endParaRPr lang="en-US" dirty="0"/>
          </a:p>
          <a:p>
            <a:pPr marL="0" indent="0">
              <a:buNone/>
            </a:pPr>
            <a:endParaRPr lang="en-US" sz="1800" dirty="0"/>
          </a:p>
        </p:txBody>
      </p:sp>
    </p:spTree>
    <p:extLst>
      <p:ext uri="{BB962C8B-B14F-4D97-AF65-F5344CB8AC3E}">
        <p14:creationId xmlns:p14="http://schemas.microsoft.com/office/powerpoint/2010/main" val="2072777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416A021-8346-454C-939E-6130D5FF7A83}"/>
              </a:ext>
            </a:extLst>
          </p:cNvPr>
          <p:cNvSpPr>
            <a:spLocks noGrp="1"/>
          </p:cNvSpPr>
          <p:nvPr>
            <p:ph sz="half" idx="4294967295"/>
          </p:nvPr>
        </p:nvSpPr>
        <p:spPr>
          <a:xfrm>
            <a:off x="0" y="533400"/>
            <a:ext cx="12192000" cy="6200775"/>
          </a:xfrm>
        </p:spPr>
        <p:txBody>
          <a:bodyPr>
            <a:normAutofit fontScale="92500"/>
          </a:bodyPr>
          <a:lstStyle/>
          <a:p>
            <a:pPr marL="0" indent="0" algn="ctr">
              <a:lnSpc>
                <a:spcPct val="200000"/>
              </a:lnSpc>
              <a:buNone/>
            </a:pPr>
            <a:r>
              <a:rPr lang="en-US" sz="4400" dirty="0"/>
              <a:t>From this point and forward a lot of the sections have been rearranged. For the sake of presenting, we will follow the order of the old constitution. Don’t be surprise that the section #s are not the same.</a:t>
            </a:r>
          </a:p>
          <a:p>
            <a:pPr marL="0" indent="0">
              <a:buNone/>
            </a:pPr>
            <a:endParaRPr lang="en-US" dirty="0"/>
          </a:p>
        </p:txBody>
      </p:sp>
    </p:spTree>
    <p:extLst>
      <p:ext uri="{BB962C8B-B14F-4D97-AF65-F5344CB8AC3E}">
        <p14:creationId xmlns:p14="http://schemas.microsoft.com/office/powerpoint/2010/main" val="1695778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8501BC-AF5C-4AD4-AAB7-2F425A7B1B57}"/>
              </a:ext>
            </a:extLst>
          </p:cNvPr>
          <p:cNvSpPr>
            <a:spLocks noGrp="1"/>
          </p:cNvSpPr>
          <p:nvPr>
            <p:ph type="body" idx="1"/>
          </p:nvPr>
        </p:nvSpPr>
        <p:spPr>
          <a:xfrm>
            <a:off x="116841" y="19050"/>
            <a:ext cx="5157787" cy="534035"/>
          </a:xfrm>
        </p:spPr>
        <p:txBody>
          <a:bodyPr/>
          <a:lstStyle/>
          <a:p>
            <a:r>
              <a:rPr lang="en-US" dirty="0"/>
              <a:t>Old</a:t>
            </a:r>
          </a:p>
        </p:txBody>
      </p:sp>
      <p:sp>
        <p:nvSpPr>
          <p:cNvPr id="4" name="Content Placeholder 3">
            <a:extLst>
              <a:ext uri="{FF2B5EF4-FFF2-40B4-BE49-F238E27FC236}">
                <a16:creationId xmlns:a16="http://schemas.microsoft.com/office/drawing/2014/main" id="{2416A021-8346-454C-939E-6130D5FF7A83}"/>
              </a:ext>
            </a:extLst>
          </p:cNvPr>
          <p:cNvSpPr>
            <a:spLocks noGrp="1"/>
          </p:cNvSpPr>
          <p:nvPr>
            <p:ph sz="half" idx="2"/>
          </p:nvPr>
        </p:nvSpPr>
        <p:spPr>
          <a:xfrm>
            <a:off x="116841" y="533916"/>
            <a:ext cx="5836918" cy="6200259"/>
          </a:xfrm>
        </p:spPr>
        <p:txBody>
          <a:bodyPr>
            <a:normAutofit fontScale="92500"/>
          </a:bodyPr>
          <a:lstStyle/>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rPr>
              <a:t>SECTION 4 </a:t>
            </a: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rPr>
              <a:t>Membership in the Student House of Representatives is open to one member from every Registered Student Organization at McNeese State University. </a:t>
            </a: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rPr>
              <a:t> </a:t>
            </a:r>
            <a:endParaRPr lang="en-US" sz="18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lphaLcPeriod"/>
            </a:pPr>
            <a:r>
              <a:rPr lang="en-US" sz="1800" dirty="0">
                <a:effectLst/>
                <a:latin typeface="Calibri" panose="020F0502020204030204" pitchFamily="34" charset="0"/>
                <a:ea typeface="Calibri" panose="020F0502020204030204" pitchFamily="34" charset="0"/>
              </a:rPr>
              <a:t>All members of the Student Association are eligible to serve in the Student House of Representatives provided they meet the qualification prescribed in the Rules of Order. </a:t>
            </a:r>
            <a:endParaRPr lang="en-US" sz="18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lphaLcPeriod"/>
            </a:pPr>
            <a:r>
              <a:rPr lang="en-US" sz="1800" dirty="0">
                <a:effectLst/>
                <a:latin typeface="Calibri" panose="020F0502020204030204" pitchFamily="34" charset="0"/>
                <a:ea typeface="Calibri" panose="020F0502020204030204" pitchFamily="34" charset="0"/>
              </a:rPr>
              <a:t>Representatives have the responsibility to seek the opinion of the organization they are representing. </a:t>
            </a:r>
            <a:r>
              <a:rPr lang="en-US" sz="1800" dirty="0">
                <a:effectLst/>
                <a:highlight>
                  <a:srgbClr val="FFFF00"/>
                </a:highlight>
                <a:latin typeface="Calibri" panose="020F0502020204030204" pitchFamily="34" charset="0"/>
                <a:ea typeface="Calibri" panose="020F0502020204030204" pitchFamily="34" charset="0"/>
              </a:rPr>
              <a:t>Having done so, they shall make decisions and vote on matters brought before the Student House of Representatives according to their own reasoned judgment. </a:t>
            </a:r>
            <a:endParaRPr lang="en-US" sz="1800" dirty="0">
              <a:effectLst/>
              <a:highlight>
                <a:srgbClr val="FFFF00"/>
              </a:highligh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lphaLcPeriod"/>
            </a:pPr>
            <a:r>
              <a:rPr lang="en-US" sz="1800" dirty="0">
                <a:effectLst/>
                <a:latin typeface="Calibri" panose="020F0502020204030204" pitchFamily="34" charset="0"/>
                <a:ea typeface="Calibri" panose="020F0502020204030204" pitchFamily="34" charset="0"/>
              </a:rPr>
              <a:t>The Representative of all newly recognized student organizations, or organizations that have never been represented before, shall be </a:t>
            </a:r>
            <a:r>
              <a:rPr lang="en-US" sz="1800" dirty="0">
                <a:effectLst/>
                <a:highlight>
                  <a:srgbClr val="FFFF00"/>
                </a:highlight>
                <a:latin typeface="Calibri" panose="020F0502020204030204" pitchFamily="34" charset="0"/>
                <a:ea typeface="Calibri" panose="020F0502020204030204" pitchFamily="34" charset="0"/>
              </a:rPr>
              <a:t>seated </a:t>
            </a:r>
            <a:r>
              <a:rPr lang="en-US" sz="1800" dirty="0">
                <a:effectLst/>
                <a:latin typeface="Calibri" panose="020F0502020204030204" pitchFamily="34" charset="0"/>
                <a:ea typeface="Calibri" panose="020F0502020204030204" pitchFamily="34" charset="0"/>
              </a:rPr>
              <a:t>after such organization has submitted to the Speaker of the Senate a copy of their organization’s constitution and an official letter of recognition from the office of Student Services.  Any student organization that has not had representation for two entire semesters or more shall be considered a newly recognized student organization </a:t>
            </a:r>
            <a:endParaRPr lang="en-US" sz="1800" dirty="0">
              <a:effectLst/>
              <a:latin typeface="Times New Roman" panose="02020603050405020304" pitchFamily="18" charset="0"/>
              <a:ea typeface="Calibri" panose="020F0502020204030204" pitchFamily="34" charset="0"/>
            </a:endParaRPr>
          </a:p>
          <a:p>
            <a:pPr marL="0" indent="0">
              <a:buNone/>
            </a:pPr>
            <a:endParaRPr lang="en-US" sz="1800" dirty="0"/>
          </a:p>
          <a:p>
            <a:pPr marL="0" indent="0">
              <a:buNone/>
            </a:pPr>
            <a:endParaRPr lang="en-US" dirty="0"/>
          </a:p>
        </p:txBody>
      </p:sp>
      <p:sp>
        <p:nvSpPr>
          <p:cNvPr id="5" name="Text Placeholder 4">
            <a:extLst>
              <a:ext uri="{FF2B5EF4-FFF2-40B4-BE49-F238E27FC236}">
                <a16:creationId xmlns:a16="http://schemas.microsoft.com/office/drawing/2014/main" id="{41160F19-CA93-4D5A-9A07-D7C584AF5F77}"/>
              </a:ext>
            </a:extLst>
          </p:cNvPr>
          <p:cNvSpPr>
            <a:spLocks noGrp="1"/>
          </p:cNvSpPr>
          <p:nvPr>
            <p:ph type="body" sz="quarter" idx="3"/>
          </p:nvPr>
        </p:nvSpPr>
        <p:spPr>
          <a:xfrm>
            <a:off x="6238242" y="29091"/>
            <a:ext cx="5183188" cy="534036"/>
          </a:xfrm>
        </p:spPr>
        <p:txBody>
          <a:bodyPr/>
          <a:lstStyle/>
          <a:p>
            <a:r>
              <a:rPr lang="en-US" dirty="0"/>
              <a:t>New</a:t>
            </a:r>
          </a:p>
        </p:txBody>
      </p:sp>
      <p:sp>
        <p:nvSpPr>
          <p:cNvPr id="6" name="Content Placeholder 5">
            <a:extLst>
              <a:ext uri="{FF2B5EF4-FFF2-40B4-BE49-F238E27FC236}">
                <a16:creationId xmlns:a16="http://schemas.microsoft.com/office/drawing/2014/main" id="{D716666A-689F-47F4-8BE6-F99ECD0EBD01}"/>
              </a:ext>
            </a:extLst>
          </p:cNvPr>
          <p:cNvSpPr>
            <a:spLocks noGrp="1"/>
          </p:cNvSpPr>
          <p:nvPr>
            <p:ph sz="quarter" idx="4"/>
          </p:nvPr>
        </p:nvSpPr>
        <p:spPr>
          <a:xfrm>
            <a:off x="6238242" y="534035"/>
            <a:ext cx="5836917" cy="6200139"/>
          </a:xfrm>
        </p:spPr>
        <p:txBody>
          <a:bodyPr>
            <a:normAutofit fontScale="92500"/>
          </a:bodyPr>
          <a:lstStyle/>
          <a:p>
            <a:pPr marL="0" marR="0" indent="0">
              <a:lnSpc>
                <a:spcPct val="107000"/>
              </a:lnSpc>
              <a:spcBef>
                <a:spcPts val="0"/>
              </a:spcBef>
              <a:spcAft>
                <a:spcPts val="0"/>
              </a:spcAft>
              <a:buNone/>
            </a:pPr>
            <a:r>
              <a:rPr lang="en-US" sz="1800" b="1" dirty="0">
                <a:solidFill>
                  <a:srgbClr val="3B3838"/>
                </a:solidFill>
                <a:effectLst/>
                <a:latin typeface="Times New Roman" panose="02020603050405020304" pitchFamily="18" charset="0"/>
                <a:ea typeface="Calibri" panose="020F0502020204030204" pitchFamily="34" charset="0"/>
              </a:rPr>
              <a:t>SECTION 5 – </a:t>
            </a:r>
            <a:r>
              <a:rPr lang="en-US" sz="1800" b="1" dirty="0">
                <a:solidFill>
                  <a:srgbClr val="3B3838"/>
                </a:solidFill>
                <a:effectLst/>
                <a:latin typeface="Calibri" panose="020F0502020204030204" pitchFamily="34" charset="0"/>
                <a:ea typeface="Calibri" panose="020F0502020204030204" pitchFamily="34" charset="0"/>
              </a:rPr>
              <a:t>HOUSE COMPOSTITION</a:t>
            </a: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800" dirty="0">
                <a:solidFill>
                  <a:srgbClr val="3B3838"/>
                </a:solidFill>
                <a:effectLst/>
                <a:latin typeface="Calibri" panose="020F0502020204030204" pitchFamily="34" charset="0"/>
                <a:ea typeface="Calibri" panose="020F0502020204030204" pitchFamily="34" charset="0"/>
              </a:rPr>
              <a:t>Membership in the Student House of Organizations is open to one member from every Registered Student Organization at McNeese State University. </a:t>
            </a: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800" dirty="0">
                <a:solidFill>
                  <a:srgbClr val="3B3838"/>
                </a:solidFill>
                <a:effectLst/>
                <a:latin typeface="Calibri" panose="020F0502020204030204" pitchFamily="34" charset="0"/>
                <a:ea typeface="Calibri" panose="020F0502020204030204" pitchFamily="34" charset="0"/>
              </a:rPr>
              <a:t> </a:t>
            </a:r>
            <a:endParaRPr lang="en-US" sz="18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lphaLcPeriod"/>
            </a:pPr>
            <a:r>
              <a:rPr lang="en-US" sz="1800" u="none" strike="noStrike" dirty="0">
                <a:solidFill>
                  <a:srgbClr val="3B3838"/>
                </a:solidFill>
                <a:effectLst/>
                <a:latin typeface="Calibri" panose="020F0502020204030204" pitchFamily="34" charset="0"/>
                <a:ea typeface="Calibri" panose="020F0502020204030204" pitchFamily="34" charset="0"/>
              </a:rPr>
              <a:t>All members of the Student Body are eligible to serve in the Student House of Organizations provided they meet the qualification specified in the Rules of Order. </a:t>
            </a:r>
            <a:endParaRPr lang="en-US" sz="1800" u="none" strike="noStrike"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lphaLcPeriod"/>
            </a:pPr>
            <a:r>
              <a:rPr lang="en-US" sz="1800" u="none" strike="noStrike" dirty="0">
                <a:solidFill>
                  <a:srgbClr val="3B3838"/>
                </a:solidFill>
                <a:effectLst/>
                <a:latin typeface="Calibri" panose="020F0502020204030204" pitchFamily="34" charset="0"/>
                <a:ea typeface="Calibri" panose="020F0502020204030204" pitchFamily="34" charset="0"/>
              </a:rPr>
              <a:t>Representatives have the responsibility to seek the opinion of the organization they are representing. </a:t>
            </a:r>
            <a:r>
              <a:rPr lang="en-US" sz="1800" u="none" strike="noStrike" dirty="0">
                <a:solidFill>
                  <a:srgbClr val="FF0000"/>
                </a:solidFill>
                <a:effectLst/>
                <a:latin typeface="Calibri" panose="020F0502020204030204" pitchFamily="34" charset="0"/>
                <a:ea typeface="Calibri" panose="020F0502020204030204" pitchFamily="34" charset="0"/>
              </a:rPr>
              <a:t>It shall be the duty of the Representative to be in compliance with the Senate and House Relations Committee</a:t>
            </a:r>
            <a:endParaRPr lang="en-US" sz="1800" u="none" strike="noStrike"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lphaLcPeriod"/>
            </a:pPr>
            <a:r>
              <a:rPr lang="en-US" sz="1800" u="none" strike="noStrike" dirty="0">
                <a:solidFill>
                  <a:srgbClr val="3B3838"/>
                </a:solidFill>
                <a:effectLst/>
                <a:latin typeface="Calibri" panose="020F0502020204030204" pitchFamily="34" charset="0"/>
                <a:ea typeface="Calibri" panose="020F0502020204030204" pitchFamily="34" charset="0"/>
              </a:rPr>
              <a:t>The Representative of all newly recognized student organizations, or organizations that have never been represented before, shall be </a:t>
            </a:r>
            <a:r>
              <a:rPr lang="en-US" sz="1800" u="none" strike="noStrike" dirty="0">
                <a:solidFill>
                  <a:srgbClr val="FF0000"/>
                </a:solidFill>
                <a:effectLst/>
                <a:latin typeface="Calibri" panose="020F0502020204030204" pitchFamily="34" charset="0"/>
                <a:ea typeface="Calibri" panose="020F0502020204030204" pitchFamily="34" charset="0"/>
              </a:rPr>
              <a:t>recognized</a:t>
            </a:r>
            <a:r>
              <a:rPr lang="en-US" sz="1800" u="none" strike="noStrike" dirty="0">
                <a:solidFill>
                  <a:srgbClr val="3B3838"/>
                </a:solidFill>
                <a:effectLst/>
                <a:latin typeface="Calibri" panose="020F0502020204030204" pitchFamily="34" charset="0"/>
                <a:ea typeface="Calibri" panose="020F0502020204030204" pitchFamily="34" charset="0"/>
              </a:rPr>
              <a:t> after such organization has submitted to the Speaker of the Senate a copy of their organization’s constitution and an official letter of recognition from the office of Student Services.  Any student organization that has not had representation for two entire semesters or more shall be considered a newly recognized student organization </a:t>
            </a:r>
            <a:endParaRPr lang="en-US" sz="1800" u="none" strike="noStrike" dirty="0">
              <a:effectLst/>
              <a:latin typeface="Times New Roman" panose="02020603050405020304" pitchFamily="18" charset="0"/>
              <a:ea typeface="Calibri" panose="020F0502020204030204" pitchFamily="34" charset="0"/>
            </a:endParaRPr>
          </a:p>
          <a:p>
            <a:pPr marL="0" indent="0">
              <a:buNone/>
            </a:pPr>
            <a:endParaRPr lang="en-US" sz="1800" dirty="0"/>
          </a:p>
          <a:p>
            <a:pPr marL="0" indent="0">
              <a:buNone/>
            </a:pPr>
            <a:endParaRPr lang="en-US" sz="1800" dirty="0"/>
          </a:p>
        </p:txBody>
      </p:sp>
    </p:spTree>
    <p:extLst>
      <p:ext uri="{BB962C8B-B14F-4D97-AF65-F5344CB8AC3E}">
        <p14:creationId xmlns:p14="http://schemas.microsoft.com/office/powerpoint/2010/main" val="122257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8501BC-AF5C-4AD4-AAB7-2F425A7B1B57}"/>
              </a:ext>
            </a:extLst>
          </p:cNvPr>
          <p:cNvSpPr>
            <a:spLocks noGrp="1"/>
          </p:cNvSpPr>
          <p:nvPr>
            <p:ph type="body" idx="1"/>
          </p:nvPr>
        </p:nvSpPr>
        <p:spPr>
          <a:xfrm>
            <a:off x="116841" y="19050"/>
            <a:ext cx="5157787" cy="534035"/>
          </a:xfrm>
        </p:spPr>
        <p:txBody>
          <a:bodyPr/>
          <a:lstStyle/>
          <a:p>
            <a:r>
              <a:rPr lang="en-US" dirty="0"/>
              <a:t>Old</a:t>
            </a:r>
          </a:p>
        </p:txBody>
      </p:sp>
      <p:sp>
        <p:nvSpPr>
          <p:cNvPr id="4" name="Content Placeholder 3">
            <a:extLst>
              <a:ext uri="{FF2B5EF4-FFF2-40B4-BE49-F238E27FC236}">
                <a16:creationId xmlns:a16="http://schemas.microsoft.com/office/drawing/2014/main" id="{2416A021-8346-454C-939E-6130D5FF7A83}"/>
              </a:ext>
            </a:extLst>
          </p:cNvPr>
          <p:cNvSpPr>
            <a:spLocks noGrp="1"/>
          </p:cNvSpPr>
          <p:nvPr>
            <p:ph sz="half" idx="2"/>
          </p:nvPr>
        </p:nvSpPr>
        <p:spPr>
          <a:xfrm>
            <a:off x="116841" y="533916"/>
            <a:ext cx="5836918" cy="6200259"/>
          </a:xfrm>
        </p:spPr>
        <p:txBody>
          <a:bodyPr>
            <a:normAutofit fontScale="85000" lnSpcReduction="20000"/>
          </a:bodyPr>
          <a:lstStyle/>
          <a:p>
            <a:pPr marL="0" marR="0" indent="0">
              <a:lnSpc>
                <a:spcPct val="107000"/>
              </a:lnSpc>
              <a:spcBef>
                <a:spcPts val="0"/>
              </a:spcBef>
              <a:spcAft>
                <a:spcPts val="0"/>
              </a:spcAft>
              <a:buNone/>
            </a:pPr>
            <a:r>
              <a:rPr lang="en-US" sz="2100" b="1" dirty="0">
                <a:effectLst/>
                <a:latin typeface="Times New Roman" panose="02020603050405020304" pitchFamily="18" charset="0"/>
                <a:ea typeface="Calibri" panose="020F0502020204030204" pitchFamily="34" charset="0"/>
              </a:rPr>
              <a:t>SECTION 5 </a:t>
            </a:r>
            <a:endParaRPr lang="en-US" sz="21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2100" dirty="0">
                <a:effectLst/>
                <a:latin typeface="Calibri" panose="020F0502020204030204" pitchFamily="34" charset="0"/>
                <a:ea typeface="Calibri" panose="020F0502020204030204" pitchFamily="34" charset="0"/>
              </a:rPr>
              <a:t>Senate and Representative Seats vacancies shall be filled as follows: </a:t>
            </a:r>
            <a:endParaRPr lang="en-US" sz="21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2100" dirty="0">
                <a:effectLst/>
                <a:latin typeface="Calibri" panose="020F0502020204030204" pitchFamily="34" charset="0"/>
                <a:ea typeface="Calibri" panose="020F0502020204030204" pitchFamily="34" charset="0"/>
              </a:rPr>
              <a:t> </a:t>
            </a:r>
            <a:endParaRPr lang="en-US" sz="21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100" dirty="0">
                <a:effectLst/>
                <a:highlight>
                  <a:srgbClr val="FFFF00"/>
                </a:highlight>
                <a:latin typeface="Calibri" panose="020F0502020204030204" pitchFamily="34" charset="0"/>
                <a:ea typeface="Calibri" panose="020F0502020204030204" pitchFamily="34" charset="0"/>
              </a:rPr>
              <a:t>Should a college Senate seat become vacant, a successor representing that college shall be chosen by a majority vote of the Senate; and </a:t>
            </a:r>
            <a:endParaRPr lang="en-US" sz="2100" dirty="0">
              <a:effectLst/>
              <a:highlight>
                <a:srgbClr val="FFFF00"/>
              </a:highligh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100" dirty="0">
                <a:effectLst/>
                <a:latin typeface="Calibri" panose="020F0502020204030204" pitchFamily="34" charset="0"/>
                <a:ea typeface="Calibri" panose="020F0502020204030204" pitchFamily="34" charset="0"/>
              </a:rPr>
              <a:t>It shall be the responsibility of each student organization to fill Representative vacancies from the ranks of their membership. </a:t>
            </a:r>
            <a:endParaRPr lang="en-US" sz="21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2100" dirty="0">
                <a:effectLst/>
                <a:latin typeface="Calibri" panose="020F0502020204030204" pitchFamily="34" charset="0"/>
                <a:ea typeface="Calibri" panose="020F0502020204030204" pitchFamily="34" charset="0"/>
              </a:rPr>
              <a:t> </a:t>
            </a:r>
            <a:endParaRPr lang="en-US" sz="21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2100" b="1" dirty="0">
                <a:effectLst/>
                <a:latin typeface="Times New Roman" panose="02020603050405020304" pitchFamily="18" charset="0"/>
                <a:ea typeface="Calibri" panose="020F0502020204030204" pitchFamily="34" charset="0"/>
              </a:rPr>
              <a:t>SECTION 6 </a:t>
            </a:r>
            <a:endParaRPr lang="en-US" sz="21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2100" dirty="0">
                <a:effectLst/>
                <a:latin typeface="Calibri" panose="020F0502020204030204" pitchFamily="34" charset="0"/>
                <a:ea typeface="Calibri" panose="020F0502020204030204" pitchFamily="34" charset="0"/>
              </a:rPr>
              <a:t>Qualifications for Senate and Representatives membership shall be as follows: </a:t>
            </a:r>
            <a:endParaRPr lang="en-US" sz="21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2100" dirty="0">
                <a:effectLst/>
                <a:latin typeface="Calibri" panose="020F0502020204030204" pitchFamily="34" charset="0"/>
                <a:ea typeface="Calibri" panose="020F0502020204030204" pitchFamily="34" charset="0"/>
              </a:rPr>
              <a:t> </a:t>
            </a:r>
            <a:endParaRPr lang="en-US" sz="21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100" dirty="0">
                <a:effectLst/>
                <a:latin typeface="Calibri" panose="020F0502020204030204" pitchFamily="34" charset="0"/>
                <a:ea typeface="Calibri" panose="020F0502020204030204" pitchFamily="34" charset="0"/>
              </a:rPr>
              <a:t>Serve the entire term of office; </a:t>
            </a:r>
            <a:endParaRPr lang="en-US" sz="21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100" dirty="0">
                <a:effectLst/>
                <a:latin typeface="Calibri" panose="020F0502020204030204" pitchFamily="34" charset="0"/>
                <a:ea typeface="Calibri" panose="020F0502020204030204" pitchFamily="34" charset="0"/>
              </a:rPr>
              <a:t>Not be on disciplinary probation and must meet the minimum academic standards required by McNeese State University and be currently enrolled in the appropriate academic college of McNeese State University, if a candidate for a college Senate seat; </a:t>
            </a:r>
            <a:endParaRPr lang="en-US" sz="21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100" dirty="0">
                <a:effectLst/>
                <a:latin typeface="Calibri" panose="020F0502020204030204" pitchFamily="34" charset="0"/>
                <a:ea typeface="Calibri" panose="020F0502020204030204" pitchFamily="34" charset="0"/>
              </a:rPr>
              <a:t>Maintain enrollment in the respective college during their term of office, if a college Senator; and </a:t>
            </a:r>
            <a:endParaRPr lang="en-US" sz="21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100" dirty="0">
                <a:effectLst/>
                <a:latin typeface="Calibri" panose="020F0502020204030204" pitchFamily="34" charset="0"/>
                <a:ea typeface="Calibri" panose="020F0502020204030204" pitchFamily="34" charset="0"/>
              </a:rPr>
              <a:t>Be in good standing with the University at the time of qualification for office. </a:t>
            </a:r>
            <a:endParaRPr lang="en-US" sz="2100" dirty="0">
              <a:effectLst/>
              <a:latin typeface="Times New Roman" panose="02020603050405020304" pitchFamily="18" charset="0"/>
              <a:ea typeface="Calibri" panose="020F0502020204030204" pitchFamily="34" charset="0"/>
            </a:endParaRPr>
          </a:p>
          <a:p>
            <a:pPr marL="0" indent="0">
              <a:buNone/>
            </a:pPr>
            <a:endParaRPr lang="en-US" sz="1800" dirty="0"/>
          </a:p>
        </p:txBody>
      </p:sp>
      <p:sp>
        <p:nvSpPr>
          <p:cNvPr id="5" name="Text Placeholder 4">
            <a:extLst>
              <a:ext uri="{FF2B5EF4-FFF2-40B4-BE49-F238E27FC236}">
                <a16:creationId xmlns:a16="http://schemas.microsoft.com/office/drawing/2014/main" id="{41160F19-CA93-4D5A-9A07-D7C584AF5F77}"/>
              </a:ext>
            </a:extLst>
          </p:cNvPr>
          <p:cNvSpPr>
            <a:spLocks noGrp="1"/>
          </p:cNvSpPr>
          <p:nvPr>
            <p:ph type="body" sz="quarter" idx="3"/>
          </p:nvPr>
        </p:nvSpPr>
        <p:spPr>
          <a:xfrm>
            <a:off x="6238242" y="29091"/>
            <a:ext cx="5183188" cy="534036"/>
          </a:xfrm>
        </p:spPr>
        <p:txBody>
          <a:bodyPr/>
          <a:lstStyle/>
          <a:p>
            <a:r>
              <a:rPr lang="en-US" dirty="0"/>
              <a:t>New</a:t>
            </a:r>
          </a:p>
        </p:txBody>
      </p:sp>
      <p:sp>
        <p:nvSpPr>
          <p:cNvPr id="6" name="Content Placeholder 5">
            <a:extLst>
              <a:ext uri="{FF2B5EF4-FFF2-40B4-BE49-F238E27FC236}">
                <a16:creationId xmlns:a16="http://schemas.microsoft.com/office/drawing/2014/main" id="{D716666A-689F-47F4-8BE6-F99ECD0EBD01}"/>
              </a:ext>
            </a:extLst>
          </p:cNvPr>
          <p:cNvSpPr>
            <a:spLocks noGrp="1"/>
          </p:cNvSpPr>
          <p:nvPr>
            <p:ph sz="quarter" idx="4"/>
          </p:nvPr>
        </p:nvSpPr>
        <p:spPr>
          <a:xfrm>
            <a:off x="6238242" y="534035"/>
            <a:ext cx="5836917" cy="6200139"/>
          </a:xfrm>
        </p:spPr>
        <p:txBody>
          <a:bodyPr>
            <a:noAutofit/>
          </a:bodyPr>
          <a:lstStyle/>
          <a:p>
            <a:pPr marL="0" marR="0" indent="0">
              <a:lnSpc>
                <a:spcPct val="107000"/>
              </a:lnSpc>
              <a:spcBef>
                <a:spcPts val="0"/>
              </a:spcBef>
              <a:spcAft>
                <a:spcPts val="0"/>
              </a:spcAft>
              <a:buNone/>
            </a:pPr>
            <a:r>
              <a:rPr lang="en-US" sz="1400" b="1" dirty="0">
                <a:solidFill>
                  <a:srgbClr val="3B3838"/>
                </a:solidFill>
                <a:effectLst/>
                <a:latin typeface="Times New Roman" panose="02020603050405020304" pitchFamily="18" charset="0"/>
                <a:ea typeface="Calibri" panose="020F0502020204030204" pitchFamily="34" charset="0"/>
              </a:rPr>
              <a:t>SECTION 7 – </a:t>
            </a:r>
            <a:r>
              <a:rPr lang="en-US" sz="1400" b="1" dirty="0">
                <a:solidFill>
                  <a:srgbClr val="3B3838"/>
                </a:solidFill>
                <a:effectLst/>
                <a:latin typeface="Calibri" panose="020F0502020204030204" pitchFamily="34" charset="0"/>
                <a:ea typeface="Calibri" panose="020F0502020204030204" pitchFamily="34" charset="0"/>
              </a:rPr>
              <a:t>LEGISLATIVE VACANCIES</a:t>
            </a:r>
            <a:endParaRPr lang="en-US" sz="1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400" dirty="0">
                <a:solidFill>
                  <a:srgbClr val="3B3838"/>
                </a:solidFill>
                <a:effectLst/>
                <a:latin typeface="Calibri" panose="020F0502020204030204" pitchFamily="34" charset="0"/>
                <a:ea typeface="Calibri" panose="020F0502020204030204" pitchFamily="34" charset="0"/>
              </a:rPr>
              <a:t>Senate and Representative Seats vacancies shall be filled as follows: </a:t>
            </a:r>
            <a:endParaRPr lang="en-US" sz="1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400" dirty="0">
                <a:solidFill>
                  <a:srgbClr val="3B3838"/>
                </a:solidFill>
                <a:effectLst/>
                <a:latin typeface="Calibri" panose="020F0502020204030204" pitchFamily="34" charset="0"/>
                <a:ea typeface="Calibri" panose="020F0502020204030204" pitchFamily="34" charset="0"/>
              </a:rPr>
              <a:t> </a:t>
            </a:r>
            <a:endParaRPr lang="en-US" sz="14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400" dirty="0">
                <a:solidFill>
                  <a:srgbClr val="FF0000"/>
                </a:solidFill>
                <a:effectLst/>
                <a:latin typeface="Calibri" panose="020F0502020204030204" pitchFamily="34" charset="0"/>
                <a:ea typeface="Calibri" panose="020F0502020204030204" pitchFamily="34" charset="0"/>
              </a:rPr>
              <a:t>The President and Speaker both have the authority to appoint a member to the senate given the occasion seats are empty; up for simple majority approved by the senate floor.</a:t>
            </a:r>
            <a:endParaRPr lang="en-US" sz="1400" dirty="0">
              <a:solidFill>
                <a:srgbClr val="FF0000"/>
              </a:solidFill>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400" dirty="0">
                <a:solidFill>
                  <a:srgbClr val="3B3838"/>
                </a:solidFill>
                <a:effectLst/>
                <a:latin typeface="Calibri" panose="020F0502020204030204" pitchFamily="34" charset="0"/>
                <a:ea typeface="Calibri" panose="020F0502020204030204" pitchFamily="34" charset="0"/>
              </a:rPr>
              <a:t>It shall be the responsibility of each student organization to fill Representative vacancies from the ranks of their membership. </a:t>
            </a:r>
            <a:endParaRPr lang="en-US" sz="14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400" dirty="0">
                <a:solidFill>
                  <a:srgbClr val="FF0000"/>
                </a:solidFill>
                <a:effectLst/>
                <a:latin typeface="Calibri" panose="020F0502020204030204" pitchFamily="34" charset="0"/>
                <a:ea typeface="Calibri" panose="020F0502020204030204" pitchFamily="34" charset="0"/>
              </a:rPr>
              <a:t>Student Body members from the college of the empty senate seat are to be shown pretense for appointment; However, any member of the Student Body is eligible to fill an empty seat, and be treated as a Senator at Large.</a:t>
            </a:r>
            <a:endParaRPr lang="en-US" sz="1400" dirty="0">
              <a:solidFill>
                <a:srgbClr val="FF0000"/>
              </a:solidFill>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400" dirty="0">
                <a:solidFill>
                  <a:srgbClr val="FF0000"/>
                </a:solidFill>
                <a:effectLst/>
                <a:latin typeface="Calibri" panose="020F0502020204030204" pitchFamily="34" charset="0"/>
                <a:ea typeface="Calibri" panose="020F0502020204030204" pitchFamily="34" charset="0"/>
              </a:rPr>
              <a:t>It is the responsibility of the Student Government Association leadership to ensure that the legislature is fully staffed.</a:t>
            </a:r>
            <a:endParaRPr lang="en-US" sz="1400" dirty="0">
              <a:solidFill>
                <a:srgbClr val="FF0000"/>
              </a:solidFill>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400" dirty="0">
                <a:solidFill>
                  <a:srgbClr val="3B3838"/>
                </a:solidFill>
                <a:effectLst/>
                <a:latin typeface="Calibri" panose="020F0502020204030204" pitchFamily="34" charset="0"/>
                <a:ea typeface="Calibri" panose="020F0502020204030204" pitchFamily="34" charset="0"/>
              </a:rPr>
              <a:t> </a:t>
            </a:r>
            <a:endParaRPr lang="en-US" sz="1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400" b="1" dirty="0">
                <a:solidFill>
                  <a:srgbClr val="3B3838"/>
                </a:solidFill>
                <a:effectLst/>
                <a:latin typeface="Times New Roman" panose="02020603050405020304" pitchFamily="18" charset="0"/>
                <a:ea typeface="Calibri" panose="020F0502020204030204" pitchFamily="34" charset="0"/>
              </a:rPr>
              <a:t>SECTION 8 – </a:t>
            </a:r>
            <a:r>
              <a:rPr lang="en-US" sz="1400" b="1" dirty="0">
                <a:solidFill>
                  <a:srgbClr val="3B3838"/>
                </a:solidFill>
                <a:effectLst/>
                <a:latin typeface="Calibri" panose="020F0502020204030204" pitchFamily="34" charset="0"/>
                <a:ea typeface="Calibri" panose="020F0502020204030204" pitchFamily="34" charset="0"/>
              </a:rPr>
              <a:t>LEGISLATIVE QUALIFICATIONS</a:t>
            </a:r>
            <a:endParaRPr lang="en-US" sz="1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400" dirty="0">
                <a:solidFill>
                  <a:srgbClr val="3B3838"/>
                </a:solidFill>
                <a:effectLst/>
                <a:latin typeface="Calibri" panose="020F0502020204030204" pitchFamily="34" charset="0"/>
                <a:ea typeface="Calibri" panose="020F0502020204030204" pitchFamily="34" charset="0"/>
              </a:rPr>
              <a:t>Qualifications for Senate and Representatives membership shall be as follows: </a:t>
            </a:r>
            <a:endParaRPr lang="en-US" sz="1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400" dirty="0">
                <a:solidFill>
                  <a:srgbClr val="3B3838"/>
                </a:solidFill>
                <a:effectLst/>
                <a:latin typeface="Calibri" panose="020F0502020204030204" pitchFamily="34" charset="0"/>
                <a:ea typeface="Calibri" panose="020F0502020204030204" pitchFamily="34" charset="0"/>
              </a:rPr>
              <a:t> </a:t>
            </a:r>
            <a:endParaRPr lang="en-US" sz="14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400" dirty="0">
                <a:solidFill>
                  <a:srgbClr val="3B3838"/>
                </a:solidFill>
                <a:effectLst/>
                <a:latin typeface="Calibri" panose="020F0502020204030204" pitchFamily="34" charset="0"/>
                <a:ea typeface="Calibri" panose="020F0502020204030204" pitchFamily="34" charset="0"/>
              </a:rPr>
              <a:t>Serve the entire term of office; </a:t>
            </a:r>
            <a:endParaRPr lang="en-US" sz="14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400" dirty="0">
                <a:solidFill>
                  <a:srgbClr val="3B3838"/>
                </a:solidFill>
                <a:effectLst/>
                <a:latin typeface="Calibri" panose="020F0502020204030204" pitchFamily="34" charset="0"/>
                <a:ea typeface="Calibri" panose="020F0502020204030204" pitchFamily="34" charset="0"/>
              </a:rPr>
              <a:t>Not be on disciplinary probation and must meet the minimum academic standards required by McNeese State University and be currently enrolled in the appropriate academic college of McNeese State University, if a candidate for a college Senate seat; </a:t>
            </a:r>
            <a:endParaRPr lang="en-US" sz="14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400" dirty="0">
                <a:solidFill>
                  <a:srgbClr val="3B3838"/>
                </a:solidFill>
                <a:effectLst/>
                <a:latin typeface="Calibri" panose="020F0502020204030204" pitchFamily="34" charset="0"/>
                <a:ea typeface="Calibri" panose="020F0502020204030204" pitchFamily="34" charset="0"/>
              </a:rPr>
              <a:t>Maintain enrollment in the respective college during their term of office, if a college Senator; and </a:t>
            </a:r>
            <a:endParaRPr lang="en-US" sz="14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400" dirty="0">
                <a:solidFill>
                  <a:srgbClr val="3B3838"/>
                </a:solidFill>
                <a:effectLst/>
                <a:latin typeface="Calibri" panose="020F0502020204030204" pitchFamily="34" charset="0"/>
                <a:ea typeface="Calibri" panose="020F0502020204030204" pitchFamily="34" charset="0"/>
              </a:rPr>
              <a:t>Be in good standing with the University at the time of qualification for office. </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229192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8501BC-AF5C-4AD4-AAB7-2F425A7B1B57}"/>
              </a:ext>
            </a:extLst>
          </p:cNvPr>
          <p:cNvSpPr>
            <a:spLocks noGrp="1"/>
          </p:cNvSpPr>
          <p:nvPr>
            <p:ph type="body" idx="1"/>
          </p:nvPr>
        </p:nvSpPr>
        <p:spPr>
          <a:xfrm>
            <a:off x="116841" y="19050"/>
            <a:ext cx="5157787" cy="534035"/>
          </a:xfrm>
        </p:spPr>
        <p:txBody>
          <a:bodyPr/>
          <a:lstStyle/>
          <a:p>
            <a:r>
              <a:rPr lang="en-US" dirty="0"/>
              <a:t>Old</a:t>
            </a:r>
          </a:p>
        </p:txBody>
      </p:sp>
      <p:sp>
        <p:nvSpPr>
          <p:cNvPr id="4" name="Content Placeholder 3">
            <a:extLst>
              <a:ext uri="{FF2B5EF4-FFF2-40B4-BE49-F238E27FC236}">
                <a16:creationId xmlns:a16="http://schemas.microsoft.com/office/drawing/2014/main" id="{2416A021-8346-454C-939E-6130D5FF7A83}"/>
              </a:ext>
            </a:extLst>
          </p:cNvPr>
          <p:cNvSpPr>
            <a:spLocks noGrp="1"/>
          </p:cNvSpPr>
          <p:nvPr>
            <p:ph sz="half" idx="2"/>
          </p:nvPr>
        </p:nvSpPr>
        <p:spPr>
          <a:xfrm>
            <a:off x="116841" y="533916"/>
            <a:ext cx="5836918" cy="6200259"/>
          </a:xfrm>
        </p:spPr>
        <p:txBody>
          <a:bodyPr>
            <a:normAutofit fontScale="92500" lnSpcReduction="10000"/>
          </a:bodyPr>
          <a:lstStyle/>
          <a:p>
            <a:pPr marL="0" marR="0" indent="0">
              <a:lnSpc>
                <a:spcPct val="107000"/>
              </a:lnSpc>
              <a:spcBef>
                <a:spcPts val="0"/>
              </a:spcBef>
              <a:spcAft>
                <a:spcPts val="0"/>
              </a:spcAft>
              <a:buNone/>
            </a:pPr>
            <a:r>
              <a:rPr lang="en-US" b="1" dirty="0">
                <a:effectLst/>
                <a:latin typeface="Times New Roman" panose="02020603050405020304" pitchFamily="18" charset="0"/>
                <a:ea typeface="Calibri" panose="020F0502020204030204" pitchFamily="34" charset="0"/>
              </a:rPr>
              <a:t>SECTION 7 </a:t>
            </a:r>
            <a:endParaRPr lang="en-US"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dirty="0">
                <a:effectLst/>
                <a:latin typeface="Calibri" panose="020F0502020204030204" pitchFamily="34" charset="0"/>
                <a:ea typeface="Calibri" panose="020F0502020204030204" pitchFamily="34" charset="0"/>
              </a:rPr>
              <a:t>Voting procedures shall be as follows: </a:t>
            </a:r>
            <a:endParaRPr lang="en-US"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dirty="0">
                <a:effectLst/>
                <a:latin typeface="Calibri" panose="020F0502020204030204" pitchFamily="34" charset="0"/>
                <a:ea typeface="Calibri" panose="020F0502020204030204" pitchFamily="34" charset="0"/>
              </a:rPr>
              <a:t>1. Each Senator</a:t>
            </a:r>
            <a:r>
              <a:rPr lang="en-US" dirty="0">
                <a:effectLst/>
                <a:highlight>
                  <a:srgbClr val="FFFF00"/>
                </a:highlight>
                <a:latin typeface="Calibri" panose="020F0502020204030204" pitchFamily="34" charset="0"/>
                <a:ea typeface="Calibri" panose="020F0502020204030204" pitchFamily="34" charset="0"/>
              </a:rPr>
              <a:t>/ Representative </a:t>
            </a:r>
            <a:r>
              <a:rPr lang="en-US" dirty="0">
                <a:effectLst/>
                <a:latin typeface="Calibri" panose="020F0502020204030204" pitchFamily="34" charset="0"/>
                <a:ea typeface="Calibri" panose="020F0502020204030204" pitchFamily="34" charset="0"/>
              </a:rPr>
              <a:t>shall have one vote, with the exception of the </a:t>
            </a:r>
            <a:r>
              <a:rPr lang="en-US" dirty="0">
                <a:effectLst/>
                <a:highlight>
                  <a:srgbClr val="FFFF00"/>
                </a:highlight>
                <a:latin typeface="Calibri" panose="020F0502020204030204" pitchFamily="34" charset="0"/>
                <a:ea typeface="Calibri" panose="020F0502020204030204" pitchFamily="34" charset="0"/>
              </a:rPr>
              <a:t>Speaker of the Senate</a:t>
            </a:r>
            <a:r>
              <a:rPr lang="en-US" dirty="0">
                <a:effectLst/>
                <a:latin typeface="Calibri" panose="020F0502020204030204" pitchFamily="34" charset="0"/>
                <a:ea typeface="Calibri" panose="020F0502020204030204" pitchFamily="34" charset="0"/>
              </a:rPr>
              <a:t>, who shall vote in the Senate, and vote only to break a tie in the </a:t>
            </a:r>
            <a:r>
              <a:rPr lang="en-US" dirty="0">
                <a:effectLst/>
                <a:highlight>
                  <a:srgbClr val="FFFF00"/>
                </a:highlight>
                <a:latin typeface="Calibri" panose="020F0502020204030204" pitchFamily="34" charset="0"/>
                <a:ea typeface="Calibri" panose="020F0502020204030204" pitchFamily="34" charset="0"/>
              </a:rPr>
              <a:t>House</a:t>
            </a:r>
            <a:r>
              <a:rPr lang="en-US" dirty="0">
                <a:effectLst/>
                <a:latin typeface="Calibri" panose="020F0502020204030204" pitchFamily="34" charset="0"/>
                <a:ea typeface="Calibri" panose="020F0502020204030204" pitchFamily="34" charset="0"/>
              </a:rPr>
              <a:t>; and </a:t>
            </a:r>
            <a:endParaRPr lang="en-US"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dirty="0">
                <a:effectLst/>
                <a:latin typeface="Calibri" panose="020F0502020204030204" pitchFamily="34" charset="0"/>
                <a:ea typeface="Calibri" panose="020F0502020204030204" pitchFamily="34" charset="0"/>
              </a:rPr>
              <a:t>2. No person may hold more than one voting position in the Senate</a:t>
            </a:r>
            <a:r>
              <a:rPr lang="en-US" dirty="0">
                <a:effectLst/>
                <a:highlight>
                  <a:srgbClr val="FFFF00"/>
                </a:highlight>
                <a:latin typeface="Calibri" panose="020F0502020204030204" pitchFamily="34" charset="0"/>
                <a:ea typeface="Calibri" panose="020F0502020204030204" pitchFamily="34" charset="0"/>
              </a:rPr>
              <a:t>/ House </a:t>
            </a:r>
            <a:r>
              <a:rPr lang="en-US" dirty="0">
                <a:effectLst/>
                <a:latin typeface="Calibri" panose="020F0502020204030204" pitchFamily="34" charset="0"/>
                <a:ea typeface="Calibri" panose="020F0502020204030204" pitchFamily="34" charset="0"/>
              </a:rPr>
              <a:t>at one time. </a:t>
            </a:r>
            <a:endParaRPr lang="en-US"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dirty="0">
                <a:effectLst/>
                <a:latin typeface="Calibri" panose="020F0502020204030204" pitchFamily="34" charset="0"/>
                <a:ea typeface="Calibri" panose="020F0502020204030204" pitchFamily="34" charset="0"/>
              </a:rPr>
              <a:t> </a:t>
            </a:r>
            <a:endParaRPr lang="en-US"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b="1" dirty="0">
                <a:effectLst/>
                <a:latin typeface="Times New Roman" panose="02020603050405020304" pitchFamily="18" charset="0"/>
                <a:ea typeface="Calibri" panose="020F0502020204030204" pitchFamily="34" charset="0"/>
              </a:rPr>
              <a:t>SECTION 8 </a:t>
            </a:r>
            <a:endParaRPr lang="en-US" dirty="0">
              <a:effectLst/>
              <a:latin typeface="Times New Roman" panose="02020603050405020304" pitchFamily="18" charset="0"/>
              <a:ea typeface="Calibri" panose="020F0502020204030204" pitchFamily="34" charset="0"/>
            </a:endParaRPr>
          </a:p>
          <a:p>
            <a:pPr marL="0" indent="0">
              <a:buNone/>
            </a:pPr>
            <a:r>
              <a:rPr lang="en-US" dirty="0">
                <a:effectLst/>
                <a:latin typeface="Calibri" panose="020F0502020204030204" pitchFamily="34" charset="0"/>
                <a:ea typeface="Calibri" panose="020F0502020204030204" pitchFamily="34" charset="0"/>
              </a:rPr>
              <a:t>The officers of the Senate shall be the </a:t>
            </a:r>
            <a:r>
              <a:rPr lang="en-US" dirty="0">
                <a:effectLst/>
                <a:highlight>
                  <a:srgbClr val="FFFF00"/>
                </a:highlight>
                <a:latin typeface="Calibri" panose="020F0502020204030204" pitchFamily="34" charset="0"/>
                <a:ea typeface="Calibri" panose="020F0502020204030204" pitchFamily="34" charset="0"/>
              </a:rPr>
              <a:t>Speaker of the House</a:t>
            </a:r>
            <a:r>
              <a:rPr lang="en-US" dirty="0">
                <a:effectLst/>
                <a:latin typeface="Calibri" panose="020F0502020204030204" pitchFamily="34" charset="0"/>
                <a:ea typeface="Calibri" panose="020F0502020204030204" pitchFamily="34" charset="0"/>
              </a:rPr>
              <a:t>, Legislative Pro Tempore, </a:t>
            </a:r>
            <a:r>
              <a:rPr lang="en-US" dirty="0">
                <a:effectLst/>
                <a:highlight>
                  <a:srgbClr val="FFFF00"/>
                </a:highlight>
                <a:latin typeface="Calibri" panose="020F0502020204030204" pitchFamily="34" charset="0"/>
                <a:ea typeface="Calibri" panose="020F0502020204030204" pitchFamily="34" charset="0"/>
              </a:rPr>
              <a:t>Parliamentarian</a:t>
            </a:r>
            <a:r>
              <a:rPr lang="en-US" dirty="0">
                <a:effectLst/>
                <a:latin typeface="Calibri" panose="020F0502020204030204" pitchFamily="34" charset="0"/>
                <a:ea typeface="Calibri" panose="020F0502020204030204" pitchFamily="34" charset="0"/>
              </a:rPr>
              <a:t>, Legislative Clerk, and the Sergeant at Arms. </a:t>
            </a:r>
            <a:endParaRPr lang="en-US" dirty="0"/>
          </a:p>
          <a:p>
            <a:pPr marL="0" indent="0">
              <a:buNone/>
            </a:pPr>
            <a:endParaRPr lang="en-US" dirty="0"/>
          </a:p>
        </p:txBody>
      </p:sp>
      <p:sp>
        <p:nvSpPr>
          <p:cNvPr id="5" name="Text Placeholder 4">
            <a:extLst>
              <a:ext uri="{FF2B5EF4-FFF2-40B4-BE49-F238E27FC236}">
                <a16:creationId xmlns:a16="http://schemas.microsoft.com/office/drawing/2014/main" id="{41160F19-CA93-4D5A-9A07-D7C584AF5F77}"/>
              </a:ext>
            </a:extLst>
          </p:cNvPr>
          <p:cNvSpPr>
            <a:spLocks noGrp="1"/>
          </p:cNvSpPr>
          <p:nvPr>
            <p:ph type="body" sz="quarter" idx="3"/>
          </p:nvPr>
        </p:nvSpPr>
        <p:spPr>
          <a:xfrm>
            <a:off x="6238242" y="29091"/>
            <a:ext cx="5183188" cy="534036"/>
          </a:xfrm>
        </p:spPr>
        <p:txBody>
          <a:bodyPr/>
          <a:lstStyle/>
          <a:p>
            <a:r>
              <a:rPr lang="en-US" dirty="0"/>
              <a:t>New</a:t>
            </a:r>
          </a:p>
        </p:txBody>
      </p:sp>
      <p:sp>
        <p:nvSpPr>
          <p:cNvPr id="6" name="Content Placeholder 5">
            <a:extLst>
              <a:ext uri="{FF2B5EF4-FFF2-40B4-BE49-F238E27FC236}">
                <a16:creationId xmlns:a16="http://schemas.microsoft.com/office/drawing/2014/main" id="{D716666A-689F-47F4-8BE6-F99ECD0EBD01}"/>
              </a:ext>
            </a:extLst>
          </p:cNvPr>
          <p:cNvSpPr>
            <a:spLocks noGrp="1"/>
          </p:cNvSpPr>
          <p:nvPr>
            <p:ph sz="quarter" idx="4"/>
          </p:nvPr>
        </p:nvSpPr>
        <p:spPr>
          <a:xfrm>
            <a:off x="6238242" y="534035"/>
            <a:ext cx="5836917" cy="6200139"/>
          </a:xfrm>
        </p:spPr>
        <p:txBody>
          <a:bodyPr>
            <a:noAutofit/>
          </a:bodyPr>
          <a:lstStyle/>
          <a:p>
            <a:pPr marL="0" marR="0" indent="0">
              <a:lnSpc>
                <a:spcPct val="107000"/>
              </a:lnSpc>
              <a:spcBef>
                <a:spcPts val="0"/>
              </a:spcBef>
              <a:spcAft>
                <a:spcPts val="0"/>
              </a:spcAft>
              <a:buNone/>
            </a:pPr>
            <a:r>
              <a:rPr lang="en-US" sz="2400" b="1" dirty="0">
                <a:solidFill>
                  <a:srgbClr val="3B3838"/>
                </a:solidFill>
                <a:effectLst/>
                <a:latin typeface="Times New Roman" panose="02020603050405020304" pitchFamily="18" charset="0"/>
                <a:ea typeface="Calibri" panose="020F0502020204030204" pitchFamily="34" charset="0"/>
              </a:rPr>
              <a:t>SECTION 9 –</a:t>
            </a:r>
            <a:r>
              <a:rPr lang="en-US" sz="2400" b="1" dirty="0">
                <a:solidFill>
                  <a:srgbClr val="3B3838"/>
                </a:solidFill>
                <a:effectLst/>
                <a:latin typeface="Calibri" panose="020F0502020204030204" pitchFamily="34" charset="0"/>
                <a:ea typeface="Calibri" panose="020F0502020204030204" pitchFamily="34" charset="0"/>
              </a:rPr>
              <a:t> VOTING PROCEDURES</a:t>
            </a:r>
            <a:endParaRPr lang="en-US" sz="2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2400" dirty="0">
                <a:solidFill>
                  <a:srgbClr val="3B3838"/>
                </a:solidFill>
                <a:effectLst/>
                <a:latin typeface="Calibri" panose="020F0502020204030204" pitchFamily="34" charset="0"/>
                <a:ea typeface="Calibri" panose="020F0502020204030204" pitchFamily="34" charset="0"/>
              </a:rPr>
              <a:t>Voting procedures shall be as follows: </a:t>
            </a:r>
            <a:endParaRPr lang="en-US" sz="2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2400" dirty="0">
                <a:solidFill>
                  <a:srgbClr val="3B3838"/>
                </a:solidFill>
                <a:effectLst/>
                <a:latin typeface="Calibri" panose="020F0502020204030204" pitchFamily="34" charset="0"/>
                <a:ea typeface="Calibri" panose="020F0502020204030204" pitchFamily="34" charset="0"/>
              </a:rPr>
              <a:t> </a:t>
            </a:r>
            <a:endParaRPr lang="en-US" sz="24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400" dirty="0">
                <a:solidFill>
                  <a:srgbClr val="3B3838"/>
                </a:solidFill>
                <a:effectLst/>
                <a:latin typeface="Calibri" panose="020F0502020204030204" pitchFamily="34" charset="0"/>
                <a:ea typeface="Calibri" panose="020F0502020204030204" pitchFamily="34" charset="0"/>
              </a:rPr>
              <a:t>Each Senator shall have one vote, with the exception of the Speaker of the </a:t>
            </a:r>
            <a:r>
              <a:rPr lang="en-US" sz="2400" dirty="0">
                <a:solidFill>
                  <a:srgbClr val="FF0000"/>
                </a:solidFill>
                <a:latin typeface="Calibri" panose="020F0502020204030204" pitchFamily="34" charset="0"/>
                <a:ea typeface="Calibri" panose="020F0502020204030204" pitchFamily="34" charset="0"/>
              </a:rPr>
              <a:t>Senate</a:t>
            </a:r>
            <a:r>
              <a:rPr lang="en-US" sz="2400" dirty="0">
                <a:solidFill>
                  <a:srgbClr val="3B3838"/>
                </a:solidFill>
                <a:effectLst/>
                <a:latin typeface="Calibri" panose="020F0502020204030204" pitchFamily="34" charset="0"/>
                <a:ea typeface="Calibri" panose="020F0502020204030204" pitchFamily="34" charset="0"/>
              </a:rPr>
              <a:t>, who shall vote in the Senate, and vote only to break a tie in the </a:t>
            </a:r>
            <a:r>
              <a:rPr lang="en-US" sz="2400" dirty="0">
                <a:solidFill>
                  <a:srgbClr val="FF0000"/>
                </a:solidFill>
                <a:effectLst/>
                <a:latin typeface="Calibri" panose="020F0502020204030204" pitchFamily="34" charset="0"/>
                <a:ea typeface="Calibri" panose="020F0502020204030204" pitchFamily="34" charset="0"/>
              </a:rPr>
              <a:t>Senate</a:t>
            </a:r>
            <a:r>
              <a:rPr lang="en-US" sz="2400" dirty="0">
                <a:solidFill>
                  <a:srgbClr val="3B3838"/>
                </a:solidFill>
                <a:effectLst/>
                <a:latin typeface="Calibri" panose="020F0502020204030204" pitchFamily="34" charset="0"/>
                <a:ea typeface="Calibri" panose="020F0502020204030204" pitchFamily="34" charset="0"/>
              </a:rPr>
              <a:t>; and </a:t>
            </a:r>
            <a:endParaRPr lang="en-US" sz="24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400" dirty="0">
                <a:solidFill>
                  <a:srgbClr val="3B3838"/>
                </a:solidFill>
                <a:effectLst/>
                <a:latin typeface="Calibri" panose="020F0502020204030204" pitchFamily="34" charset="0"/>
                <a:ea typeface="Calibri" panose="020F0502020204030204" pitchFamily="34" charset="0"/>
              </a:rPr>
              <a:t>No person may hold more than one voting position in the Senate at one time. </a:t>
            </a:r>
            <a:endParaRPr lang="en-US" sz="2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2400" dirty="0">
                <a:solidFill>
                  <a:srgbClr val="3B3838"/>
                </a:solidFill>
                <a:effectLst/>
                <a:latin typeface="Calibri" panose="020F0502020204030204" pitchFamily="34" charset="0"/>
                <a:ea typeface="Calibri" panose="020F0502020204030204" pitchFamily="34" charset="0"/>
              </a:rPr>
              <a:t> </a:t>
            </a:r>
            <a:endParaRPr lang="en-US" sz="2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2400" b="1" dirty="0">
                <a:solidFill>
                  <a:srgbClr val="3B3838"/>
                </a:solidFill>
                <a:effectLst/>
                <a:latin typeface="Times New Roman" panose="02020603050405020304" pitchFamily="18" charset="0"/>
                <a:ea typeface="Calibri" panose="020F0502020204030204" pitchFamily="34" charset="0"/>
              </a:rPr>
              <a:t>SECTION 10 – </a:t>
            </a:r>
            <a:r>
              <a:rPr lang="en-US" sz="2400" b="1" dirty="0">
                <a:solidFill>
                  <a:srgbClr val="3B3838"/>
                </a:solidFill>
                <a:effectLst/>
                <a:latin typeface="Calibri" panose="020F0502020204030204" pitchFamily="34" charset="0"/>
                <a:ea typeface="Calibri" panose="020F0502020204030204" pitchFamily="34" charset="0"/>
              </a:rPr>
              <a:t>LEGISLATIVE OFFICERS</a:t>
            </a:r>
            <a:endParaRPr lang="en-US" sz="2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2400" dirty="0">
                <a:solidFill>
                  <a:srgbClr val="3B3838"/>
                </a:solidFill>
                <a:effectLst/>
                <a:latin typeface="Calibri" panose="020F0502020204030204" pitchFamily="34" charset="0"/>
                <a:ea typeface="Calibri" panose="020F0502020204030204" pitchFamily="34" charset="0"/>
              </a:rPr>
              <a:t>The officers of the Senate shall be the Speaker of the </a:t>
            </a:r>
            <a:r>
              <a:rPr lang="en-US" sz="2400" dirty="0">
                <a:solidFill>
                  <a:srgbClr val="FF0000"/>
                </a:solidFill>
                <a:effectLst/>
                <a:latin typeface="Calibri" panose="020F0502020204030204" pitchFamily="34" charset="0"/>
                <a:ea typeface="Calibri" panose="020F0502020204030204" pitchFamily="34" charset="0"/>
              </a:rPr>
              <a:t>Senate</a:t>
            </a:r>
            <a:r>
              <a:rPr lang="en-US" sz="2400" dirty="0">
                <a:solidFill>
                  <a:srgbClr val="3B3838"/>
                </a:solidFill>
                <a:effectLst/>
                <a:latin typeface="Calibri" panose="020F0502020204030204" pitchFamily="34" charset="0"/>
                <a:ea typeface="Calibri" panose="020F0502020204030204" pitchFamily="34" charset="0"/>
              </a:rPr>
              <a:t>, Speaker Pro Tempore, </a:t>
            </a:r>
            <a:r>
              <a:rPr lang="en-US" sz="2400" dirty="0">
                <a:solidFill>
                  <a:srgbClr val="FF0000"/>
                </a:solidFill>
                <a:effectLst/>
                <a:latin typeface="Calibri" panose="020F0502020204030204" pitchFamily="34" charset="0"/>
                <a:ea typeface="Calibri" panose="020F0502020204030204" pitchFamily="34" charset="0"/>
              </a:rPr>
              <a:t>Chief of Communications</a:t>
            </a:r>
            <a:r>
              <a:rPr lang="en-US" sz="2400" dirty="0">
                <a:solidFill>
                  <a:srgbClr val="3B3838"/>
                </a:solidFill>
                <a:effectLst/>
                <a:latin typeface="Calibri" panose="020F0502020204030204" pitchFamily="34" charset="0"/>
                <a:ea typeface="Calibri" panose="020F0502020204030204" pitchFamily="34" charset="0"/>
              </a:rPr>
              <a:t>, and the Sergeant at Arms. </a:t>
            </a:r>
            <a:endParaRPr lang="en-US" sz="2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85645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8501BC-AF5C-4AD4-AAB7-2F425A7B1B57}"/>
              </a:ext>
            </a:extLst>
          </p:cNvPr>
          <p:cNvSpPr>
            <a:spLocks noGrp="1"/>
          </p:cNvSpPr>
          <p:nvPr>
            <p:ph type="body" idx="1"/>
          </p:nvPr>
        </p:nvSpPr>
        <p:spPr>
          <a:xfrm>
            <a:off x="116841" y="19050"/>
            <a:ext cx="5157787" cy="534035"/>
          </a:xfrm>
        </p:spPr>
        <p:txBody>
          <a:bodyPr/>
          <a:lstStyle/>
          <a:p>
            <a:r>
              <a:rPr lang="en-US" dirty="0"/>
              <a:t>Old</a:t>
            </a:r>
          </a:p>
        </p:txBody>
      </p:sp>
      <p:sp>
        <p:nvSpPr>
          <p:cNvPr id="4" name="Content Placeholder 3">
            <a:extLst>
              <a:ext uri="{FF2B5EF4-FFF2-40B4-BE49-F238E27FC236}">
                <a16:creationId xmlns:a16="http://schemas.microsoft.com/office/drawing/2014/main" id="{2416A021-8346-454C-939E-6130D5FF7A83}"/>
              </a:ext>
            </a:extLst>
          </p:cNvPr>
          <p:cNvSpPr>
            <a:spLocks noGrp="1"/>
          </p:cNvSpPr>
          <p:nvPr>
            <p:ph sz="half" idx="2"/>
          </p:nvPr>
        </p:nvSpPr>
        <p:spPr>
          <a:xfrm>
            <a:off x="116841" y="533916"/>
            <a:ext cx="5550535" cy="6200259"/>
          </a:xfrm>
        </p:spPr>
        <p:txBody>
          <a:bodyPr>
            <a:normAutofit fontScale="92500"/>
          </a:bodyPr>
          <a:lstStyle/>
          <a:p>
            <a:pPr marL="0" marR="0" indent="0">
              <a:lnSpc>
                <a:spcPct val="107000"/>
              </a:lnSpc>
              <a:spcBef>
                <a:spcPts val="0"/>
              </a:spcBef>
              <a:spcAft>
                <a:spcPts val="0"/>
              </a:spcAft>
              <a:buNone/>
            </a:pPr>
            <a:r>
              <a:rPr lang="en-US" sz="2000" b="1" dirty="0">
                <a:effectLst/>
                <a:latin typeface="Times New Roman" panose="02020603050405020304" pitchFamily="18" charset="0"/>
                <a:ea typeface="Calibri" panose="020F0502020204030204" pitchFamily="34" charset="0"/>
              </a:rPr>
              <a:t>SECTION 9 </a:t>
            </a:r>
            <a:endParaRPr lang="en-US" sz="20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rPr>
              <a:t>Qualifications of Legislative officers shall be as follows: </a:t>
            </a:r>
            <a:endParaRPr lang="en-US" sz="20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rPr>
              <a:t> </a:t>
            </a:r>
            <a:endParaRPr lang="en-US" sz="20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000" dirty="0">
                <a:effectLst/>
                <a:latin typeface="Calibri" panose="020F0502020204030204" pitchFamily="34" charset="0"/>
                <a:ea typeface="Calibri" panose="020F0502020204030204" pitchFamily="34" charset="0"/>
              </a:rPr>
              <a:t>Must be a Senator or </a:t>
            </a:r>
            <a:r>
              <a:rPr lang="en-US" sz="2000" dirty="0">
                <a:effectLst/>
                <a:highlight>
                  <a:srgbClr val="FFFF00"/>
                </a:highlight>
                <a:latin typeface="Calibri" panose="020F0502020204030204" pitchFamily="34" charset="0"/>
                <a:ea typeface="Calibri" panose="020F0502020204030204" pitchFamily="34" charset="0"/>
              </a:rPr>
              <a:t>Representative; Legislative Speaker shall become the Senator for the Student Government Association, therefore he/she shall be a non-voting member of the House, but a voting member of the Senate. </a:t>
            </a:r>
            <a:endParaRPr lang="en-US" sz="2000" dirty="0">
              <a:effectLst/>
              <a:highlight>
                <a:srgbClr val="FFFF00"/>
              </a:highligh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000" dirty="0">
                <a:effectLst/>
                <a:latin typeface="Calibri" panose="020F0502020204030204" pitchFamily="34" charset="0"/>
                <a:ea typeface="Calibri" panose="020F0502020204030204" pitchFamily="34" charset="0"/>
              </a:rPr>
              <a:t>Must not be on disciplinary probation and must meet the minimum academic standards required by McNeese State University of Speaker of the </a:t>
            </a:r>
            <a:r>
              <a:rPr lang="en-US" sz="2000" dirty="0">
                <a:effectLst/>
                <a:highlight>
                  <a:srgbClr val="FFFF00"/>
                </a:highlight>
                <a:latin typeface="Calibri" panose="020F0502020204030204" pitchFamily="34" charset="0"/>
                <a:ea typeface="Calibri" panose="020F0502020204030204" pitchFamily="34" charset="0"/>
              </a:rPr>
              <a:t>House</a:t>
            </a:r>
            <a:r>
              <a:rPr lang="en-US" sz="2000" dirty="0">
                <a:effectLst/>
                <a:latin typeface="Calibri" panose="020F0502020204030204" pitchFamily="34" charset="0"/>
                <a:ea typeface="Calibri" panose="020F0502020204030204" pitchFamily="34" charset="0"/>
              </a:rPr>
              <a:t>; and </a:t>
            </a:r>
            <a:endParaRPr lang="en-US" sz="20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000" dirty="0">
                <a:effectLst/>
                <a:latin typeface="Calibri" panose="020F0502020204030204" pitchFamily="34" charset="0"/>
                <a:ea typeface="Calibri" panose="020F0502020204030204" pitchFamily="34" charset="0"/>
              </a:rPr>
              <a:t>Must be in good standing with the University at the time of qualification. </a:t>
            </a:r>
            <a:endParaRPr lang="en-US" sz="20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000" dirty="0">
                <a:effectLst/>
                <a:latin typeface="Calibri" panose="020F0502020204030204" pitchFamily="34" charset="0"/>
                <a:ea typeface="Calibri" panose="020F0502020204030204" pitchFamily="34" charset="0"/>
              </a:rPr>
              <a:t>Must have and maintain a minimum 2.5 GPA </a:t>
            </a:r>
            <a:endParaRPr lang="en-US" sz="20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000" dirty="0">
                <a:effectLst/>
                <a:highlight>
                  <a:srgbClr val="FFFF00"/>
                </a:highlight>
                <a:latin typeface="Calibri" panose="020F0502020204030204" pitchFamily="34" charset="0"/>
                <a:ea typeface="Calibri" panose="020F0502020204030204" pitchFamily="34" charset="0"/>
              </a:rPr>
              <a:t>Must register as a fulltime student and maintain a minimum course load of 3 hours under fulltime status unless graduating that semester in order to receive tuition waiver for House Speaker</a:t>
            </a:r>
            <a:r>
              <a:rPr lang="en-US" sz="2000" dirty="0">
                <a:effectLst/>
                <a:latin typeface="Calibri" panose="020F0502020204030204" pitchFamily="34" charset="0"/>
                <a:ea typeface="Calibri" panose="020F0502020204030204" pitchFamily="34" charset="0"/>
              </a:rPr>
              <a:t>. </a:t>
            </a:r>
            <a:endParaRPr lang="en-US" sz="2000" dirty="0"/>
          </a:p>
          <a:p>
            <a:pPr marL="0" indent="0">
              <a:buNone/>
            </a:pPr>
            <a:endParaRPr lang="en-US" dirty="0"/>
          </a:p>
        </p:txBody>
      </p:sp>
      <p:sp>
        <p:nvSpPr>
          <p:cNvPr id="5" name="Text Placeholder 4">
            <a:extLst>
              <a:ext uri="{FF2B5EF4-FFF2-40B4-BE49-F238E27FC236}">
                <a16:creationId xmlns:a16="http://schemas.microsoft.com/office/drawing/2014/main" id="{41160F19-CA93-4D5A-9A07-D7C584AF5F77}"/>
              </a:ext>
            </a:extLst>
          </p:cNvPr>
          <p:cNvSpPr>
            <a:spLocks noGrp="1"/>
          </p:cNvSpPr>
          <p:nvPr>
            <p:ph type="body" sz="quarter" idx="3"/>
          </p:nvPr>
        </p:nvSpPr>
        <p:spPr>
          <a:xfrm>
            <a:off x="6238242" y="29091"/>
            <a:ext cx="5183188" cy="534036"/>
          </a:xfrm>
        </p:spPr>
        <p:txBody>
          <a:bodyPr/>
          <a:lstStyle/>
          <a:p>
            <a:r>
              <a:rPr lang="en-US" dirty="0"/>
              <a:t>New</a:t>
            </a:r>
          </a:p>
        </p:txBody>
      </p:sp>
      <p:sp>
        <p:nvSpPr>
          <p:cNvPr id="6" name="Content Placeholder 5">
            <a:extLst>
              <a:ext uri="{FF2B5EF4-FFF2-40B4-BE49-F238E27FC236}">
                <a16:creationId xmlns:a16="http://schemas.microsoft.com/office/drawing/2014/main" id="{D716666A-689F-47F4-8BE6-F99ECD0EBD01}"/>
              </a:ext>
            </a:extLst>
          </p:cNvPr>
          <p:cNvSpPr>
            <a:spLocks noGrp="1"/>
          </p:cNvSpPr>
          <p:nvPr>
            <p:ph sz="quarter" idx="4"/>
          </p:nvPr>
        </p:nvSpPr>
        <p:spPr>
          <a:xfrm>
            <a:off x="5667376" y="534035"/>
            <a:ext cx="6407784" cy="6200139"/>
          </a:xfrm>
        </p:spPr>
        <p:txBody>
          <a:bodyPr>
            <a:normAutofit fontScale="92500"/>
          </a:bodyPr>
          <a:lstStyle/>
          <a:p>
            <a:pPr marL="0" marR="0" indent="0">
              <a:lnSpc>
                <a:spcPct val="107000"/>
              </a:lnSpc>
              <a:spcBef>
                <a:spcPts val="0"/>
              </a:spcBef>
              <a:spcAft>
                <a:spcPts val="0"/>
              </a:spcAft>
              <a:buNone/>
            </a:pPr>
            <a:r>
              <a:rPr lang="en-US" sz="2400" b="1" dirty="0">
                <a:solidFill>
                  <a:srgbClr val="3B3838"/>
                </a:solidFill>
                <a:effectLst/>
                <a:latin typeface="Times New Roman" panose="02020603050405020304" pitchFamily="18" charset="0"/>
                <a:ea typeface="Calibri" panose="020F0502020204030204" pitchFamily="34" charset="0"/>
              </a:rPr>
              <a:t>SECTION 11 – </a:t>
            </a:r>
            <a:r>
              <a:rPr lang="en-US" sz="2400" b="1" dirty="0">
                <a:solidFill>
                  <a:srgbClr val="3B3838"/>
                </a:solidFill>
                <a:effectLst/>
                <a:latin typeface="Calibri" panose="020F0502020204030204" pitchFamily="34" charset="0"/>
                <a:ea typeface="Calibri" panose="020F0502020204030204" pitchFamily="34" charset="0"/>
              </a:rPr>
              <a:t>LEGISLATIVE OFFICER QUALIFICATIONS</a:t>
            </a:r>
            <a:endParaRPr lang="en-US" sz="2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2400" dirty="0">
                <a:solidFill>
                  <a:srgbClr val="3B3838"/>
                </a:solidFill>
                <a:effectLst/>
                <a:latin typeface="Calibri" panose="020F0502020204030204" pitchFamily="34" charset="0"/>
                <a:ea typeface="Calibri" panose="020F0502020204030204" pitchFamily="34" charset="0"/>
              </a:rPr>
              <a:t>Qualifications of Legislative officers shall be as follows: </a:t>
            </a:r>
            <a:endParaRPr lang="en-US" sz="24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2400" dirty="0">
                <a:solidFill>
                  <a:srgbClr val="3B3838"/>
                </a:solidFill>
                <a:effectLst/>
                <a:latin typeface="Calibri" panose="020F0502020204030204" pitchFamily="34" charset="0"/>
                <a:ea typeface="Calibri" panose="020F0502020204030204" pitchFamily="34" charset="0"/>
              </a:rPr>
              <a:t> </a:t>
            </a:r>
            <a:endParaRPr lang="en-US" sz="24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400" dirty="0">
                <a:solidFill>
                  <a:srgbClr val="3B3838"/>
                </a:solidFill>
                <a:effectLst/>
                <a:latin typeface="Calibri" panose="020F0502020204030204" pitchFamily="34" charset="0"/>
                <a:ea typeface="Calibri" panose="020F0502020204030204" pitchFamily="34" charset="0"/>
              </a:rPr>
              <a:t>Must be a Senator</a:t>
            </a:r>
            <a:endParaRPr lang="en-US" sz="24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400" dirty="0">
                <a:solidFill>
                  <a:srgbClr val="3B3838"/>
                </a:solidFill>
                <a:effectLst/>
                <a:latin typeface="Calibri" panose="020F0502020204030204" pitchFamily="34" charset="0"/>
                <a:ea typeface="Calibri" panose="020F0502020204030204" pitchFamily="34" charset="0"/>
              </a:rPr>
              <a:t>Must not be on disciplinary probation and must meet the minimum academic standards required by McNeese State University of Speaker of the </a:t>
            </a:r>
            <a:r>
              <a:rPr lang="en-US" sz="2400" dirty="0">
                <a:solidFill>
                  <a:srgbClr val="FF0000"/>
                </a:solidFill>
                <a:effectLst/>
                <a:latin typeface="Calibri" panose="020F0502020204030204" pitchFamily="34" charset="0"/>
                <a:ea typeface="Calibri" panose="020F0502020204030204" pitchFamily="34" charset="0"/>
              </a:rPr>
              <a:t>Senate</a:t>
            </a:r>
            <a:r>
              <a:rPr lang="en-US" sz="2400" dirty="0">
                <a:solidFill>
                  <a:srgbClr val="3B3838"/>
                </a:solidFill>
                <a:effectLst/>
                <a:latin typeface="Calibri" panose="020F0502020204030204" pitchFamily="34" charset="0"/>
                <a:ea typeface="Calibri" panose="020F0502020204030204" pitchFamily="34" charset="0"/>
              </a:rPr>
              <a:t>; and </a:t>
            </a:r>
            <a:endParaRPr lang="en-US" sz="24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400" dirty="0">
                <a:solidFill>
                  <a:srgbClr val="3B3838"/>
                </a:solidFill>
                <a:effectLst/>
                <a:latin typeface="Calibri" panose="020F0502020204030204" pitchFamily="34" charset="0"/>
                <a:ea typeface="Calibri" panose="020F0502020204030204" pitchFamily="34" charset="0"/>
              </a:rPr>
              <a:t>Must be in good standing with the University at the time of qualification. </a:t>
            </a:r>
            <a:endParaRPr lang="en-US" sz="24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400" dirty="0">
                <a:solidFill>
                  <a:srgbClr val="3B3838"/>
                </a:solidFill>
                <a:effectLst/>
                <a:latin typeface="Calibri" panose="020F0502020204030204" pitchFamily="34" charset="0"/>
                <a:ea typeface="Calibri" panose="020F0502020204030204" pitchFamily="34" charset="0"/>
              </a:rPr>
              <a:t>Must have and maintain a minimum 2.5 GPA </a:t>
            </a:r>
            <a:endParaRPr lang="en-US" sz="24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400" dirty="0">
                <a:solidFill>
                  <a:srgbClr val="FF0000"/>
                </a:solidFill>
                <a:effectLst/>
                <a:latin typeface="Calibri" panose="020F0502020204030204" pitchFamily="34" charset="0"/>
                <a:ea typeface="Calibri" panose="020F0502020204030204" pitchFamily="34" charset="0"/>
              </a:rPr>
              <a:t>In order to receive the Senate Speaker’s Tuition Waiver, one must register as a full-time student and maintain at least 9 credit hours or the duration of the semester; credit hour restrictions do not apply to graduating students. </a:t>
            </a:r>
            <a:endParaRPr lang="en-US" sz="2400" dirty="0">
              <a:solidFill>
                <a:srgbClr val="FF0000"/>
              </a:solidFill>
              <a:effectLst/>
              <a:latin typeface="Times New Roman" panose="02020603050405020304" pitchFamily="18" charset="0"/>
              <a:ea typeface="Calibri" panose="020F0502020204030204" pitchFamily="34" charset="0"/>
            </a:endParaRPr>
          </a:p>
          <a:p>
            <a:pPr marL="0" indent="0">
              <a:buNone/>
            </a:pPr>
            <a:endParaRPr lang="en-US" sz="1800" dirty="0"/>
          </a:p>
        </p:txBody>
      </p:sp>
    </p:spTree>
    <p:extLst>
      <p:ext uri="{BB962C8B-B14F-4D97-AF65-F5344CB8AC3E}">
        <p14:creationId xmlns:p14="http://schemas.microsoft.com/office/powerpoint/2010/main" val="2218522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8501BC-AF5C-4AD4-AAB7-2F425A7B1B57}"/>
              </a:ext>
            </a:extLst>
          </p:cNvPr>
          <p:cNvSpPr>
            <a:spLocks noGrp="1"/>
          </p:cNvSpPr>
          <p:nvPr>
            <p:ph type="body" idx="1"/>
          </p:nvPr>
        </p:nvSpPr>
        <p:spPr>
          <a:xfrm>
            <a:off x="116841" y="19050"/>
            <a:ext cx="5157787" cy="534035"/>
          </a:xfrm>
        </p:spPr>
        <p:txBody>
          <a:bodyPr/>
          <a:lstStyle/>
          <a:p>
            <a:r>
              <a:rPr lang="en-US" dirty="0"/>
              <a:t>Old</a:t>
            </a:r>
          </a:p>
        </p:txBody>
      </p:sp>
      <p:sp>
        <p:nvSpPr>
          <p:cNvPr id="4" name="Content Placeholder 3">
            <a:extLst>
              <a:ext uri="{FF2B5EF4-FFF2-40B4-BE49-F238E27FC236}">
                <a16:creationId xmlns:a16="http://schemas.microsoft.com/office/drawing/2014/main" id="{2416A021-8346-454C-939E-6130D5FF7A83}"/>
              </a:ext>
            </a:extLst>
          </p:cNvPr>
          <p:cNvSpPr>
            <a:spLocks noGrp="1"/>
          </p:cNvSpPr>
          <p:nvPr>
            <p:ph sz="half" idx="2"/>
          </p:nvPr>
        </p:nvSpPr>
        <p:spPr>
          <a:xfrm>
            <a:off x="116841" y="533916"/>
            <a:ext cx="5836918" cy="6200259"/>
          </a:xfrm>
        </p:spPr>
        <p:txBody>
          <a:bodyPr>
            <a:normAutofit fontScale="92500" lnSpcReduction="20000"/>
          </a:bodyPr>
          <a:lstStyle/>
          <a:p>
            <a:pPr marL="0" marR="0" indent="0">
              <a:lnSpc>
                <a:spcPct val="107000"/>
              </a:lnSpc>
              <a:spcBef>
                <a:spcPts val="0"/>
              </a:spcBef>
              <a:spcAft>
                <a:spcPts val="0"/>
              </a:spcAft>
              <a:buNone/>
            </a:pPr>
            <a:r>
              <a:rPr lang="en-US" sz="1800" b="1" dirty="0">
                <a:effectLst/>
                <a:latin typeface="Times New Roman" panose="02020603050405020304" pitchFamily="18" charset="0"/>
                <a:ea typeface="Calibri" panose="020F0502020204030204" pitchFamily="34" charset="0"/>
              </a:rPr>
              <a:t>SECTION 10 </a:t>
            </a: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rPr>
              <a:t>The officers shall be elected or appointed in the following manner: </a:t>
            </a: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rPr>
              <a:t> </a:t>
            </a:r>
            <a:endParaRPr lang="en-US" sz="18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rPr>
              <a:t>Candidates seeking the position of Speaker of the House shall be solicited at the third to last regularly scheduled Legislative meeting of the Spring Semester, vetted, and then elected by a majority vote of those present; </a:t>
            </a:r>
            <a:endParaRPr lang="en-US" sz="18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rPr>
              <a:t>The Speaker Pro Tempore shall be elected at by a majority vote of those present in the </a:t>
            </a:r>
            <a:r>
              <a:rPr lang="en-US" sz="1800" b="1" dirty="0">
                <a:effectLst/>
                <a:latin typeface="Calibri" panose="020F0502020204030204" pitchFamily="34" charset="0"/>
                <a:ea typeface="Calibri" panose="020F0502020204030204" pitchFamily="34" charset="0"/>
              </a:rPr>
              <a:t>Spring Semester</a:t>
            </a:r>
            <a:r>
              <a:rPr lang="en-US" sz="1800" dirty="0">
                <a:effectLst/>
                <a:latin typeface="Calibri" panose="020F0502020204030204" pitchFamily="34" charset="0"/>
                <a:ea typeface="Calibri" panose="020F0502020204030204" pitchFamily="34" charset="0"/>
              </a:rPr>
              <a:t>; and </a:t>
            </a:r>
            <a:endParaRPr lang="en-US" sz="18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rPr>
              <a:t>The Sergeant at Arms shall be appointed by the Speaker of the House, subject to a majority vote of approval of the Legislature at the first regularly scheduled Legislative meeting of the Fall Semester. </a:t>
            </a: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rPr>
              <a:t> </a:t>
            </a: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800" b="1" dirty="0">
                <a:effectLst/>
                <a:latin typeface="Times New Roman" panose="02020603050405020304" pitchFamily="18" charset="0"/>
                <a:ea typeface="Calibri" panose="020F0502020204030204" pitchFamily="34" charset="0"/>
              </a:rPr>
              <a:t>SECTION 11 </a:t>
            </a: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rPr>
              <a:t>Officer’s vacancies shall be handled as follows: </a:t>
            </a: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rPr>
              <a:t> </a:t>
            </a:r>
            <a:endParaRPr lang="en-US" sz="18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rPr>
              <a:t>In the event that the offices of Speaker of the House, Legislative Pro Tempore, </a:t>
            </a:r>
            <a:r>
              <a:rPr lang="en-US" sz="1800" dirty="0">
                <a:effectLst/>
                <a:highlight>
                  <a:srgbClr val="FFFF00"/>
                </a:highlight>
                <a:latin typeface="Calibri" panose="020F0502020204030204" pitchFamily="34" charset="0"/>
                <a:ea typeface="Calibri" panose="020F0502020204030204" pitchFamily="34" charset="0"/>
              </a:rPr>
              <a:t>Legislative Clerk or Parliamentarian </a:t>
            </a:r>
            <a:r>
              <a:rPr lang="en-US" sz="1800" dirty="0">
                <a:effectLst/>
                <a:latin typeface="Calibri" panose="020F0502020204030204" pitchFamily="34" charset="0"/>
                <a:ea typeface="Calibri" panose="020F0502020204030204" pitchFamily="34" charset="0"/>
              </a:rPr>
              <a:t>become vacant, a successor shall be elected at the next regularly scheduled Legislative meeting; and </a:t>
            </a:r>
            <a:endParaRPr lang="en-US" sz="18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rPr>
              <a:t>In the event that the office of Sergeant at Arms of the Legislature becomes vacant, a successor shall be appointed by the Speaker of the </a:t>
            </a:r>
            <a:r>
              <a:rPr lang="en-US" sz="1800" dirty="0">
                <a:effectLst/>
                <a:highlight>
                  <a:srgbClr val="FFFF00"/>
                </a:highlight>
                <a:latin typeface="Calibri" panose="020F0502020204030204" pitchFamily="34" charset="0"/>
                <a:ea typeface="Calibri" panose="020F0502020204030204" pitchFamily="34" charset="0"/>
              </a:rPr>
              <a:t>House</a:t>
            </a:r>
            <a:r>
              <a:rPr lang="en-US" sz="1800" dirty="0">
                <a:effectLst/>
                <a:latin typeface="Calibri" panose="020F0502020204030204" pitchFamily="34" charset="0"/>
                <a:ea typeface="Calibri" panose="020F0502020204030204" pitchFamily="34" charset="0"/>
              </a:rPr>
              <a:t> at the next regularly scheduled Legislative meeting, subject to a majority vote of approval by the Legislature. </a:t>
            </a:r>
            <a:endParaRPr lang="en-US" sz="1800" dirty="0">
              <a:effectLst/>
              <a:latin typeface="Times New Roman" panose="02020603050405020304" pitchFamily="18" charset="0"/>
              <a:ea typeface="Calibri" panose="020F0502020204030204" pitchFamily="34" charset="0"/>
            </a:endParaRPr>
          </a:p>
          <a:p>
            <a:pPr marL="0" indent="0">
              <a:buNone/>
            </a:pPr>
            <a:endParaRPr lang="en-US" sz="1800" dirty="0"/>
          </a:p>
          <a:p>
            <a:pPr marL="0" indent="0">
              <a:buNone/>
            </a:pPr>
            <a:endParaRPr lang="en-US" dirty="0"/>
          </a:p>
        </p:txBody>
      </p:sp>
      <p:sp>
        <p:nvSpPr>
          <p:cNvPr id="5" name="Text Placeholder 4">
            <a:extLst>
              <a:ext uri="{FF2B5EF4-FFF2-40B4-BE49-F238E27FC236}">
                <a16:creationId xmlns:a16="http://schemas.microsoft.com/office/drawing/2014/main" id="{41160F19-CA93-4D5A-9A07-D7C584AF5F77}"/>
              </a:ext>
            </a:extLst>
          </p:cNvPr>
          <p:cNvSpPr>
            <a:spLocks noGrp="1"/>
          </p:cNvSpPr>
          <p:nvPr>
            <p:ph type="body" sz="quarter" idx="3"/>
          </p:nvPr>
        </p:nvSpPr>
        <p:spPr>
          <a:xfrm>
            <a:off x="6238242" y="29091"/>
            <a:ext cx="5183188" cy="534036"/>
          </a:xfrm>
        </p:spPr>
        <p:txBody>
          <a:bodyPr/>
          <a:lstStyle/>
          <a:p>
            <a:r>
              <a:rPr lang="en-US" dirty="0"/>
              <a:t>New</a:t>
            </a:r>
          </a:p>
        </p:txBody>
      </p:sp>
      <p:sp>
        <p:nvSpPr>
          <p:cNvPr id="6" name="Content Placeholder 5">
            <a:extLst>
              <a:ext uri="{FF2B5EF4-FFF2-40B4-BE49-F238E27FC236}">
                <a16:creationId xmlns:a16="http://schemas.microsoft.com/office/drawing/2014/main" id="{D716666A-689F-47F4-8BE6-F99ECD0EBD01}"/>
              </a:ext>
            </a:extLst>
          </p:cNvPr>
          <p:cNvSpPr>
            <a:spLocks noGrp="1"/>
          </p:cNvSpPr>
          <p:nvPr>
            <p:ph sz="quarter" idx="4"/>
          </p:nvPr>
        </p:nvSpPr>
        <p:spPr>
          <a:xfrm>
            <a:off x="6238242" y="534035"/>
            <a:ext cx="5836917" cy="6200139"/>
          </a:xfrm>
        </p:spPr>
        <p:txBody>
          <a:bodyPr>
            <a:normAutofit fontScale="92500" lnSpcReduction="20000"/>
          </a:bodyPr>
          <a:lstStyle/>
          <a:p>
            <a:pPr marL="0" marR="0" indent="0">
              <a:lnSpc>
                <a:spcPct val="107000"/>
              </a:lnSpc>
              <a:spcBef>
                <a:spcPts val="0"/>
              </a:spcBef>
              <a:spcAft>
                <a:spcPts val="0"/>
              </a:spcAft>
              <a:buNone/>
            </a:pPr>
            <a:r>
              <a:rPr lang="en-US" sz="1700" b="1" dirty="0">
                <a:solidFill>
                  <a:srgbClr val="3B3838"/>
                </a:solidFill>
                <a:effectLst/>
                <a:latin typeface="Times New Roman" panose="02020603050405020304" pitchFamily="18" charset="0"/>
                <a:ea typeface="Calibri" panose="020F0502020204030204" pitchFamily="34" charset="0"/>
              </a:rPr>
              <a:t>SECTION 12 – </a:t>
            </a:r>
            <a:r>
              <a:rPr lang="en-US" sz="1700" b="1" dirty="0">
                <a:solidFill>
                  <a:srgbClr val="3B3838"/>
                </a:solidFill>
                <a:effectLst/>
                <a:latin typeface="Calibri" panose="020F0502020204030204" pitchFamily="34" charset="0"/>
                <a:ea typeface="Calibri" panose="020F0502020204030204" pitchFamily="34" charset="0"/>
              </a:rPr>
              <a:t>LEGISLATIVE OFFICER APPOINTMENTS AND ELECTIONS</a:t>
            </a:r>
            <a:endParaRPr lang="en-US" sz="17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700" dirty="0">
                <a:solidFill>
                  <a:srgbClr val="3B3838"/>
                </a:solidFill>
                <a:effectLst/>
                <a:latin typeface="Calibri" panose="020F0502020204030204" pitchFamily="34" charset="0"/>
                <a:ea typeface="Calibri" panose="020F0502020204030204" pitchFamily="34" charset="0"/>
              </a:rPr>
              <a:t>The officers shall be elected or appointed in the following manner: </a:t>
            </a:r>
            <a:endParaRPr lang="en-US" sz="17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700" dirty="0">
                <a:solidFill>
                  <a:srgbClr val="3B3838"/>
                </a:solidFill>
                <a:effectLst/>
                <a:latin typeface="Calibri" panose="020F0502020204030204" pitchFamily="34" charset="0"/>
                <a:ea typeface="Calibri" panose="020F0502020204030204" pitchFamily="34" charset="0"/>
              </a:rPr>
              <a:t> </a:t>
            </a:r>
            <a:endParaRPr lang="en-US" sz="17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700" dirty="0">
                <a:solidFill>
                  <a:srgbClr val="3B3838"/>
                </a:solidFill>
                <a:effectLst/>
                <a:latin typeface="Calibri" panose="020F0502020204030204" pitchFamily="34" charset="0"/>
                <a:ea typeface="Calibri" panose="020F0502020204030204" pitchFamily="34" charset="0"/>
              </a:rPr>
              <a:t>Candidates seeking the position of Speaker of the </a:t>
            </a:r>
            <a:r>
              <a:rPr lang="en-US" sz="1700" dirty="0">
                <a:solidFill>
                  <a:srgbClr val="FF0000"/>
                </a:solidFill>
                <a:effectLst/>
                <a:latin typeface="Calibri" panose="020F0502020204030204" pitchFamily="34" charset="0"/>
                <a:ea typeface="Calibri" panose="020F0502020204030204" pitchFamily="34" charset="0"/>
              </a:rPr>
              <a:t>Senate </a:t>
            </a:r>
            <a:r>
              <a:rPr lang="en-US" sz="1700" dirty="0">
                <a:solidFill>
                  <a:srgbClr val="3B3838"/>
                </a:solidFill>
                <a:effectLst/>
                <a:latin typeface="Calibri" panose="020F0502020204030204" pitchFamily="34" charset="0"/>
                <a:ea typeface="Calibri" panose="020F0502020204030204" pitchFamily="34" charset="0"/>
              </a:rPr>
              <a:t>shall be solicited at the third to last regularly scheduled Legislative meeting of the Spring Semester, vetted, and then elected by a majority vote of those present; </a:t>
            </a:r>
            <a:endParaRPr lang="en-US" sz="17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700" dirty="0">
                <a:solidFill>
                  <a:srgbClr val="3B3838"/>
                </a:solidFill>
                <a:effectLst/>
                <a:latin typeface="Calibri" panose="020F0502020204030204" pitchFamily="34" charset="0"/>
                <a:ea typeface="Calibri" panose="020F0502020204030204" pitchFamily="34" charset="0"/>
              </a:rPr>
              <a:t>The Speaker Pro Tempore shall be elected at by a majority vote of those present in the </a:t>
            </a:r>
            <a:r>
              <a:rPr lang="en-US" sz="1700" b="1" dirty="0">
                <a:solidFill>
                  <a:srgbClr val="3B3838"/>
                </a:solidFill>
                <a:effectLst/>
                <a:latin typeface="Calibri" panose="020F0502020204030204" pitchFamily="34" charset="0"/>
                <a:ea typeface="Calibri" panose="020F0502020204030204" pitchFamily="34" charset="0"/>
              </a:rPr>
              <a:t>Spring Semester</a:t>
            </a:r>
            <a:r>
              <a:rPr lang="en-US" sz="1700" dirty="0">
                <a:solidFill>
                  <a:srgbClr val="3B3838"/>
                </a:solidFill>
                <a:effectLst/>
                <a:latin typeface="Calibri" panose="020F0502020204030204" pitchFamily="34" charset="0"/>
                <a:ea typeface="Calibri" panose="020F0502020204030204" pitchFamily="34" charset="0"/>
              </a:rPr>
              <a:t>; and </a:t>
            </a:r>
            <a:endParaRPr lang="en-US" sz="17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700" dirty="0">
                <a:solidFill>
                  <a:srgbClr val="3B3838"/>
                </a:solidFill>
                <a:effectLst/>
                <a:latin typeface="Calibri" panose="020F0502020204030204" pitchFamily="34" charset="0"/>
                <a:ea typeface="Calibri" panose="020F0502020204030204" pitchFamily="34" charset="0"/>
              </a:rPr>
              <a:t>The Sergeant at Arms shall be appointed by the Speaker of the </a:t>
            </a:r>
            <a:r>
              <a:rPr lang="en-US" sz="1700" dirty="0">
                <a:solidFill>
                  <a:srgbClr val="FF0000"/>
                </a:solidFill>
                <a:effectLst/>
                <a:latin typeface="Calibri" panose="020F0502020204030204" pitchFamily="34" charset="0"/>
                <a:ea typeface="Calibri" panose="020F0502020204030204" pitchFamily="34" charset="0"/>
              </a:rPr>
              <a:t>Senate</a:t>
            </a:r>
            <a:r>
              <a:rPr lang="en-US" sz="1700" dirty="0">
                <a:solidFill>
                  <a:srgbClr val="3B3838"/>
                </a:solidFill>
                <a:effectLst/>
                <a:latin typeface="Calibri" panose="020F0502020204030204" pitchFamily="34" charset="0"/>
                <a:ea typeface="Calibri" panose="020F0502020204030204" pitchFamily="34" charset="0"/>
              </a:rPr>
              <a:t>, subject to a majority vote of approval of the Legislature at the first regularly scheduled Legislative meeting of the Fall Semester. </a:t>
            </a:r>
            <a:endParaRPr lang="en-US" sz="17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700" dirty="0">
                <a:solidFill>
                  <a:srgbClr val="3B3838"/>
                </a:solidFill>
                <a:effectLst/>
                <a:latin typeface="Calibri" panose="020F0502020204030204" pitchFamily="34" charset="0"/>
                <a:ea typeface="Calibri" panose="020F0502020204030204" pitchFamily="34" charset="0"/>
              </a:rPr>
              <a:t> </a:t>
            </a:r>
            <a:endParaRPr lang="en-US" sz="17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700" b="1">
                <a:solidFill>
                  <a:srgbClr val="3B3838"/>
                </a:solidFill>
                <a:effectLst/>
                <a:latin typeface="Times New Roman" panose="02020603050405020304" pitchFamily="18" charset="0"/>
                <a:ea typeface="Calibri" panose="020F0502020204030204" pitchFamily="34" charset="0"/>
              </a:rPr>
              <a:t>SECTION 13 </a:t>
            </a:r>
            <a:r>
              <a:rPr lang="en-US" sz="1700" b="1" dirty="0">
                <a:solidFill>
                  <a:srgbClr val="3B3838"/>
                </a:solidFill>
                <a:effectLst/>
                <a:latin typeface="Times New Roman" panose="02020603050405020304" pitchFamily="18" charset="0"/>
                <a:ea typeface="Calibri" panose="020F0502020204030204" pitchFamily="34" charset="0"/>
              </a:rPr>
              <a:t>– </a:t>
            </a:r>
            <a:r>
              <a:rPr lang="en-US" sz="1700" b="1" dirty="0">
                <a:solidFill>
                  <a:srgbClr val="3B3838"/>
                </a:solidFill>
                <a:effectLst/>
                <a:latin typeface="Calibri" panose="020F0502020204030204" pitchFamily="34" charset="0"/>
                <a:ea typeface="Calibri" panose="020F0502020204030204" pitchFamily="34" charset="0"/>
              </a:rPr>
              <a:t>LEGISLATIVE OFFICER VACANCIES </a:t>
            </a:r>
            <a:endParaRPr lang="en-US" sz="17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700" dirty="0">
                <a:solidFill>
                  <a:srgbClr val="3B3838"/>
                </a:solidFill>
                <a:effectLst/>
                <a:latin typeface="Calibri" panose="020F0502020204030204" pitchFamily="34" charset="0"/>
                <a:ea typeface="Calibri" panose="020F0502020204030204" pitchFamily="34" charset="0"/>
              </a:rPr>
              <a:t>Officer’s vacancies shall be handled as follows: </a:t>
            </a:r>
            <a:endParaRPr lang="en-US" sz="17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0"/>
              </a:spcAft>
              <a:buNone/>
            </a:pPr>
            <a:r>
              <a:rPr lang="en-US" sz="1700" dirty="0">
                <a:solidFill>
                  <a:srgbClr val="3B3838"/>
                </a:solidFill>
                <a:effectLst/>
                <a:latin typeface="Calibri" panose="020F0502020204030204" pitchFamily="34" charset="0"/>
                <a:ea typeface="Calibri" panose="020F0502020204030204" pitchFamily="34" charset="0"/>
              </a:rPr>
              <a:t> </a:t>
            </a:r>
            <a:endParaRPr lang="en-US" sz="1700" dirty="0">
              <a:effectLst/>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700" dirty="0">
                <a:solidFill>
                  <a:srgbClr val="3B3838"/>
                </a:solidFill>
                <a:effectLst/>
                <a:latin typeface="Calibri" panose="020F0502020204030204" pitchFamily="34" charset="0"/>
                <a:ea typeface="Calibri" panose="020F0502020204030204" pitchFamily="34" charset="0"/>
              </a:rPr>
              <a:t>In the event that the offices of Speaker of the House, Legislative Pro Tempore, or </a:t>
            </a:r>
            <a:r>
              <a:rPr lang="en-US" sz="1700" dirty="0">
                <a:solidFill>
                  <a:srgbClr val="FF0000"/>
                </a:solidFill>
                <a:effectLst/>
                <a:latin typeface="Calibri" panose="020F0502020204030204" pitchFamily="34" charset="0"/>
                <a:ea typeface="Calibri" panose="020F0502020204030204" pitchFamily="34" charset="0"/>
              </a:rPr>
              <a:t>Chief of Communications </a:t>
            </a:r>
            <a:r>
              <a:rPr lang="en-US" sz="1700" dirty="0">
                <a:solidFill>
                  <a:srgbClr val="3B3838"/>
                </a:solidFill>
                <a:effectLst/>
                <a:latin typeface="Calibri" panose="020F0502020204030204" pitchFamily="34" charset="0"/>
                <a:ea typeface="Calibri" panose="020F0502020204030204" pitchFamily="34" charset="0"/>
              </a:rPr>
              <a:t>become vacant, a successor shall be elected at the next regularly scheduled Legislative meeting; and </a:t>
            </a:r>
            <a:endParaRPr lang="en-US" sz="1700" dirty="0">
              <a:latin typeface="Times New Roman" panose="02020603050405020304" pitchFamily="18"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700" dirty="0">
                <a:solidFill>
                  <a:srgbClr val="3B3838"/>
                </a:solidFill>
                <a:effectLst/>
                <a:latin typeface="Calibri" panose="020F0502020204030204" pitchFamily="34" charset="0"/>
                <a:ea typeface="Calibri" panose="020F0502020204030204" pitchFamily="34" charset="0"/>
              </a:rPr>
              <a:t>In the event that the office of Sergeant at Arms of the Legislature becomes vacant, a successor shall be appointed by the Speaker of the </a:t>
            </a:r>
            <a:r>
              <a:rPr lang="en-US" sz="1700" dirty="0">
                <a:solidFill>
                  <a:srgbClr val="FF0000"/>
                </a:solidFill>
                <a:effectLst/>
                <a:latin typeface="Calibri" panose="020F0502020204030204" pitchFamily="34" charset="0"/>
                <a:ea typeface="Calibri" panose="020F0502020204030204" pitchFamily="34" charset="0"/>
              </a:rPr>
              <a:t>Senate </a:t>
            </a:r>
            <a:r>
              <a:rPr lang="en-US" sz="1700" dirty="0">
                <a:solidFill>
                  <a:srgbClr val="3B3838"/>
                </a:solidFill>
                <a:effectLst/>
                <a:latin typeface="Calibri" panose="020F0502020204030204" pitchFamily="34" charset="0"/>
                <a:ea typeface="Calibri" panose="020F0502020204030204" pitchFamily="34" charset="0"/>
              </a:rPr>
              <a:t>at the next regularly scheduled Legislative meeting, subject to a majority vote of approval by the Legislature </a:t>
            </a:r>
            <a:r>
              <a:rPr lang="en-US" sz="1700" dirty="0">
                <a:solidFill>
                  <a:srgbClr val="FF0000"/>
                </a:solidFill>
                <a:effectLst/>
                <a:latin typeface="Calibri" panose="020F0502020204030204" pitchFamily="34" charset="0"/>
                <a:ea typeface="Calibri" panose="020F0502020204030204" pitchFamily="34" charset="0"/>
              </a:rPr>
              <a:t>following the standard voti</a:t>
            </a:r>
            <a:r>
              <a:rPr lang="en-US" sz="1700" dirty="0">
                <a:solidFill>
                  <a:srgbClr val="FF0000"/>
                </a:solidFill>
                <a:latin typeface="Calibri" panose="020F0502020204030204" pitchFamily="34" charset="0"/>
                <a:ea typeface="Calibri" panose="020F0502020204030204" pitchFamily="34" charset="0"/>
              </a:rPr>
              <a:t>ng process</a:t>
            </a:r>
            <a:r>
              <a:rPr lang="en-US" sz="1700" dirty="0">
                <a:solidFill>
                  <a:srgbClr val="3B3838"/>
                </a:solidFill>
                <a:effectLst/>
                <a:latin typeface="Calibri" panose="020F0502020204030204" pitchFamily="34" charset="0"/>
                <a:ea typeface="Calibri" panose="020F0502020204030204" pitchFamily="34" charset="0"/>
              </a:rPr>
              <a:t>.</a:t>
            </a:r>
            <a:endParaRPr lang="en-US" sz="1700" dirty="0"/>
          </a:p>
          <a:p>
            <a:pPr marL="0" indent="0">
              <a:buNone/>
            </a:pPr>
            <a:endParaRPr lang="en-US" sz="1800" dirty="0"/>
          </a:p>
        </p:txBody>
      </p:sp>
    </p:spTree>
    <p:extLst>
      <p:ext uri="{BB962C8B-B14F-4D97-AF65-F5344CB8AC3E}">
        <p14:creationId xmlns:p14="http://schemas.microsoft.com/office/powerpoint/2010/main" val="3520204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2296</Words>
  <Application>Microsoft Office PowerPoint</Application>
  <PresentationFormat>Widescreen</PresentationFormat>
  <Paragraphs>141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Article IV Part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 IV</dc:title>
  <dc:creator>NaThya White</dc:creator>
  <cp:lastModifiedBy>NaThya White</cp:lastModifiedBy>
  <cp:revision>8</cp:revision>
  <dcterms:created xsi:type="dcterms:W3CDTF">2021-03-03T21:00:21Z</dcterms:created>
  <dcterms:modified xsi:type="dcterms:W3CDTF">2021-03-10T18:09:46Z</dcterms:modified>
</cp:coreProperties>
</file>