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303" r:id="rId3"/>
    <p:sldId id="285" r:id="rId4"/>
    <p:sldId id="286" r:id="rId5"/>
    <p:sldId id="290" r:id="rId6"/>
    <p:sldId id="292" r:id="rId7"/>
    <p:sldId id="304" r:id="rId8"/>
    <p:sldId id="294" r:id="rId9"/>
    <p:sldId id="295" r:id="rId10"/>
    <p:sldId id="296" r:id="rId11"/>
    <p:sldId id="302" r:id="rId12"/>
    <p:sldId id="297" r:id="rId13"/>
    <p:sldId id="298" r:id="rId14"/>
  </p:sldIdLst>
  <p:sldSz cx="9144000" cy="6858000" type="screen4x3"/>
  <p:notesSz cx="6858000" cy="367665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81" autoAdjust="0"/>
  </p:normalViewPr>
  <p:slideViewPr>
    <p:cSldViewPr>
      <p:cViewPr>
        <p:scale>
          <a:sx n="112" d="100"/>
          <a:sy n="112" d="100"/>
        </p:scale>
        <p:origin x="-8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ownloads:Overall%20Data%20for%20201860-201920%20(4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esktop:201860-201920%20Data%20Collection:Overall%20Data%20for%20201860-201920%20(4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esktop:201860-201920%20Data%20Collection:Overall%20Data%20for%20201860-201920%20(4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esktop:201860-201920%20Data%20Collection:Overall%20Data%20for%20201860-201920%20(4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broussard:Desktop:Overall%20Data%20for%20201860-201920%20(4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esktop:201860-201920%20Data%20Collection:Overall%20Data%20for%20201860-201920%20(4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esktop:201860-201920%20Data%20Collection:Overall%20Data%20for%20201860-201920%20(4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esktop:201860-201920%20Data%20Collection:Overall%20Data%20for%20201860-201920%20(4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broussard:Desktop:Overall%20Data%20for%20201860-201920%20(4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n:Downloads:candidate_self_reflection_professional_disposition_questionnaire_pdq-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Lesson Plan</a:t>
            </a:r>
            <a:r>
              <a:rPr lang="en-US" baseline="0" dirty="0">
                <a:solidFill>
                  <a:srgbClr val="FFFFFF"/>
                </a:solidFill>
              </a:rPr>
              <a:t> Overall Data</a:t>
            </a:r>
            <a:endParaRPr lang="en-US" dirty="0">
              <a:solidFill>
                <a:srgbClr val="FFFFFF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A3-47DD-B6FE-A0EE309CA837}"/>
              </c:ext>
            </c:extLst>
          </c:dPt>
          <c:dPt>
            <c:idx val="1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A3-47DD-B6FE-A0EE309CA837}"/>
              </c:ext>
            </c:extLst>
          </c:dPt>
          <c:dPt>
            <c:idx val="2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A3-47DD-B6FE-A0EE309CA83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A3-47DD-B6FE-A0EE309CA837}"/>
              </c:ext>
            </c:extLst>
          </c:dPt>
          <c:dPt>
            <c:idx val="4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6A3-47DD-B6FE-A0EE309CA837}"/>
              </c:ext>
            </c:extLst>
          </c:dPt>
          <c:dPt>
            <c:idx val="5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6A3-47DD-B6FE-A0EE309CA837}"/>
              </c:ext>
            </c:extLst>
          </c:dPt>
          <c:dPt>
            <c:idx val="6"/>
            <c:invertIfNegative val="0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6A3-47DD-B6FE-A0EE309CA837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6A3-47DD-B6FE-A0EE309CA837}"/>
              </c:ext>
            </c:extLst>
          </c:dPt>
          <c:dPt>
            <c:idx val="8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6A3-47DD-B6FE-A0EE309CA837}"/>
              </c:ext>
            </c:extLst>
          </c:dPt>
          <c:dPt>
            <c:idx val="9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6A3-47DD-B6FE-A0EE309CA837}"/>
              </c:ext>
            </c:extLst>
          </c:dPt>
          <c:dPt>
            <c:idx val="10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16A3-47DD-B6FE-A0EE309CA837}"/>
              </c:ext>
            </c:extLst>
          </c:dPt>
          <c:dPt>
            <c:idx val="11"/>
            <c:invertIfNegative val="0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16A3-47DD-B6FE-A0EE309CA837}"/>
              </c:ext>
            </c:extLst>
          </c:dPt>
          <c:dPt>
            <c:idx val="12"/>
            <c:invertIfNegative val="0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16A3-47DD-B6FE-A0EE309CA837}"/>
              </c:ext>
            </c:extLst>
          </c:dPt>
          <c:dPt>
            <c:idx val="13"/>
            <c:invertIfNegative val="0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16A3-47DD-B6FE-A0EE309CA837}"/>
              </c:ext>
            </c:extLst>
          </c:dPt>
          <c:dPt>
            <c:idx val="14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16A3-47DD-B6FE-A0EE309CA837}"/>
              </c:ext>
            </c:extLst>
          </c:dPt>
          <c:dPt>
            <c:idx val="15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16A3-47DD-B6FE-A0EE309CA837}"/>
              </c:ext>
            </c:extLst>
          </c:dPt>
          <c:dPt>
            <c:idx val="16"/>
            <c:invertIfNegative val="0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16A3-47DD-B6FE-A0EE309CA837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16A3-47DD-B6FE-A0EE309CA837}"/>
              </c:ext>
            </c:extLst>
          </c:dPt>
          <c:dPt>
            <c:idx val="18"/>
            <c:invertIfNegative val="0"/>
            <c:bubble3D val="0"/>
            <c:spPr>
              <a:solidFill>
                <a:srgbClr val="00009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16A3-47DD-B6FE-A0EE309CA837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16A3-47DD-B6FE-A0EE309CA837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16A3-47DD-B6FE-A0EE309CA837}"/>
              </c:ext>
            </c:extLst>
          </c:dPt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A3-47DD-B6FE-A0EE309CA837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6A3-47DD-B6FE-A0EE309CA837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6A3-47DD-B6FE-A0EE309CA837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6A3-47DD-B6FE-A0EE309CA837}"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6A3-47DD-B6FE-A0EE309CA837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6A3-47DD-B6FE-A0EE309CA837}"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6A3-47DD-B6FE-A0EE309CA837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6A3-47DD-B6FE-A0EE309CA837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16A3-47DD-B6FE-A0EE309CA837}"/>
                </c:ext>
              </c:extLst>
            </c:dLbl>
            <c:dLbl>
              <c:idx val="2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6A3-47DD-B6FE-A0EE309CA8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'Lesson Plan_Fixed'!$L$565:$AF$565</c:f>
              <c:strCache>
                <c:ptCount val="21"/>
                <c:pt idx="0">
                  <c:v>Differentiation by Content, Product, Process</c:v>
                </c:pt>
                <c:pt idx="1">
                  <c:v>Post-Instruction Response to Intervention</c:v>
                </c:pt>
                <c:pt idx="2">
                  <c:v>Differentiation by Learner</c:v>
                </c:pt>
                <c:pt idx="3">
                  <c:v>Closure</c:v>
                </c:pt>
                <c:pt idx="4">
                  <c:v>Relevance and rationale</c:v>
                </c:pt>
                <c:pt idx="5">
                  <c:v>Learning Environment</c:v>
                </c:pt>
                <c:pt idx="6">
                  <c:v>Lesson Introduction: Framing the lesson, relevance, hook</c:v>
                </c:pt>
                <c:pt idx="7">
                  <c:v>Student Misconceptions</c:v>
                </c:pt>
                <c:pt idx="8">
                  <c:v>Instructional Resources/ Materials</c:v>
                </c:pt>
                <c:pt idx="9">
                  <c:v>Teacher's use of technology</c:v>
                </c:pt>
                <c:pt idx="10">
                  <c:v>Assessments</c:v>
                </c:pt>
                <c:pt idx="11">
                  <c:v>Student outcomes and assessment</c:v>
                </c:pt>
                <c:pt idx="12">
                  <c:v>Lesson Progression</c:v>
                </c:pt>
                <c:pt idx="13">
                  <c:v>Content standards and outcomes</c:v>
                </c:pt>
                <c:pt idx="14">
                  <c:v>Additional Standards/ Cross-Disciplinary Commections with Content</c:v>
                </c:pt>
                <c:pt idx="15">
                  <c:v>Small Group/ Paired Instruction</c:v>
                </c:pt>
                <c:pt idx="16">
                  <c:v>Whole Group/ Guided Instruction</c:v>
                </c:pt>
                <c:pt idx="17">
                  <c:v>Pre-Planned SEED questions</c:v>
                </c:pt>
                <c:pt idx="18">
                  <c:v>Additional Standards/_x000d_Cross-disciplinary conneections with 6 ELA</c:v>
                </c:pt>
                <c:pt idx="19">
                  <c:v>Independent Practice</c:v>
                </c:pt>
                <c:pt idx="20">
                  <c:v>Student use of technology</c:v>
                </c:pt>
              </c:strCache>
            </c:strRef>
          </c:cat>
          <c:val>
            <c:numRef>
              <c:f>'Lesson Plan_Fixed'!$L$566:$AF$566</c:f>
              <c:numCache>
                <c:formatCode>0.00</c:formatCode>
                <c:ptCount val="21"/>
                <c:pt idx="0">
                  <c:v>3.367429175752655</c:v>
                </c:pt>
                <c:pt idx="1">
                  <c:v>3.310650887573963</c:v>
                </c:pt>
                <c:pt idx="2">
                  <c:v>3.243970592792058</c:v>
                </c:pt>
                <c:pt idx="3">
                  <c:v>3.170078957032684</c:v>
                </c:pt>
                <c:pt idx="4">
                  <c:v>3.255924170616113</c:v>
                </c:pt>
                <c:pt idx="5">
                  <c:v>3.341692789968651</c:v>
                </c:pt>
                <c:pt idx="6">
                  <c:v>3.550956570311409</c:v>
                </c:pt>
                <c:pt idx="7">
                  <c:v>3.20069936386276</c:v>
                </c:pt>
                <c:pt idx="8">
                  <c:v>3.48354430379747</c:v>
                </c:pt>
                <c:pt idx="9">
                  <c:v>3.535809018567639</c:v>
                </c:pt>
                <c:pt idx="10">
                  <c:v>3.490825688073394</c:v>
                </c:pt>
                <c:pt idx="11">
                  <c:v>3.591723376728913</c:v>
                </c:pt>
                <c:pt idx="12">
                  <c:v>3.706293706293706</c:v>
                </c:pt>
                <c:pt idx="13">
                  <c:v>3.634345852601196</c:v>
                </c:pt>
                <c:pt idx="14">
                  <c:v>3.212499999999999</c:v>
                </c:pt>
                <c:pt idx="15">
                  <c:v>3.486847396287112</c:v>
                </c:pt>
                <c:pt idx="16">
                  <c:v>3.56315894532455</c:v>
                </c:pt>
                <c:pt idx="17">
                  <c:v>3.153061224489796</c:v>
                </c:pt>
                <c:pt idx="18">
                  <c:v>3.309304027140157</c:v>
                </c:pt>
                <c:pt idx="19">
                  <c:v>3.116597413042022</c:v>
                </c:pt>
                <c:pt idx="20">
                  <c:v>3.058461538461538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16A3-47DD-B6FE-A0EE309CA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2161992"/>
        <c:axId val="-2101709656"/>
      </c:barChart>
      <c:catAx>
        <c:axId val="-2102161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 i="0">
                <a:solidFill>
                  <a:srgbClr val="FFFFFF"/>
                </a:solidFill>
              </a:defRPr>
            </a:pPr>
            <a:endParaRPr lang="en-US"/>
          </a:p>
        </c:txPr>
        <c:crossAx val="-2101709656"/>
        <c:crosses val="autoZero"/>
        <c:auto val="0"/>
        <c:lblAlgn val="ctr"/>
        <c:lblOffset val="100"/>
        <c:noMultiLvlLbl val="0"/>
      </c:catAx>
      <c:valAx>
        <c:axId val="-210170965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2161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Survey Data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'Completer Exit'!$AA$130</c:f>
              <c:strCache>
                <c:ptCount val="1"/>
                <c:pt idx="0">
                  <c:v>Completer Exit Survey</c:v>
                </c:pt>
              </c:strCache>
            </c:strRef>
          </c:tx>
          <c:invertIfNegative val="0"/>
          <c:cat>
            <c:strRef>
              <c:f>'Completer Exit'!$Z$131:$Z$136</c:f>
              <c:strCache>
                <c:ptCount val="6"/>
                <c:pt idx="0">
                  <c:v>Section VI: University Information</c:v>
                </c:pt>
                <c:pt idx="1">
                  <c:v>Section V: Professional Dispositions</c:v>
                </c:pt>
                <c:pt idx="2">
                  <c:v>Section IV: Student Assessment and Monitoring</c:v>
                </c:pt>
                <c:pt idx="3">
                  <c:v>Section III: Quality of Instructional Practices</c:v>
                </c:pt>
                <c:pt idx="4">
                  <c:v>Section II:Classroom Environment and Management</c:v>
                </c:pt>
                <c:pt idx="5">
                  <c:v>Section I: Curriculum Design and Implementation</c:v>
                </c:pt>
              </c:strCache>
            </c:strRef>
          </c:cat>
          <c:val>
            <c:numRef>
              <c:f>'Completer Exit'!$AA$131:$AA$136</c:f>
              <c:numCache>
                <c:formatCode>General</c:formatCode>
                <c:ptCount val="6"/>
                <c:pt idx="0">
                  <c:v>3.76</c:v>
                </c:pt>
                <c:pt idx="1">
                  <c:v>3.76</c:v>
                </c:pt>
                <c:pt idx="2">
                  <c:v>3.68</c:v>
                </c:pt>
                <c:pt idx="3">
                  <c:v>3.64</c:v>
                </c:pt>
                <c:pt idx="4">
                  <c:v>3.66</c:v>
                </c:pt>
                <c:pt idx="5">
                  <c:v>3.69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93-4545-BE67-54C6C63E6F12}"/>
            </c:ext>
          </c:extLst>
        </c:ser>
        <c:ser>
          <c:idx val="1"/>
          <c:order val="1"/>
          <c:tx>
            <c:strRef>
              <c:f>'Completer Exit'!$AB$130</c:f>
              <c:strCache>
                <c:ptCount val="1"/>
                <c:pt idx="0">
                  <c:v>Completer Follow-Up Survey</c:v>
                </c:pt>
              </c:strCache>
            </c:strRef>
          </c:tx>
          <c:invertIfNegative val="0"/>
          <c:cat>
            <c:strRef>
              <c:f>'Completer Exit'!$Z$131:$Z$136</c:f>
              <c:strCache>
                <c:ptCount val="6"/>
                <c:pt idx="0">
                  <c:v>Section VI: University Information</c:v>
                </c:pt>
                <c:pt idx="1">
                  <c:v>Section V: Professional Dispositions</c:v>
                </c:pt>
                <c:pt idx="2">
                  <c:v>Section IV: Student Assessment and Monitoring</c:v>
                </c:pt>
                <c:pt idx="3">
                  <c:v>Section III: Quality of Instructional Practices</c:v>
                </c:pt>
                <c:pt idx="4">
                  <c:v>Section II:Classroom Environment and Management</c:v>
                </c:pt>
                <c:pt idx="5">
                  <c:v>Section I: Curriculum Design and Implementation</c:v>
                </c:pt>
              </c:strCache>
            </c:strRef>
          </c:cat>
          <c:val>
            <c:numRef>
              <c:f>'Completer Exit'!$AB$131:$AB$136</c:f>
              <c:numCache>
                <c:formatCode>General</c:formatCode>
                <c:ptCount val="6"/>
                <c:pt idx="0">
                  <c:v>3.77</c:v>
                </c:pt>
                <c:pt idx="1">
                  <c:v>3.74</c:v>
                </c:pt>
                <c:pt idx="2">
                  <c:v>3.6</c:v>
                </c:pt>
                <c:pt idx="3">
                  <c:v>3.62</c:v>
                </c:pt>
                <c:pt idx="4">
                  <c:v>3.6</c:v>
                </c:pt>
                <c:pt idx="5">
                  <c:v>3.64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93-4545-BE67-54C6C63E6F12}"/>
            </c:ext>
          </c:extLst>
        </c:ser>
        <c:ser>
          <c:idx val="2"/>
          <c:order val="2"/>
          <c:tx>
            <c:strRef>
              <c:f>'Completer Exit'!$AC$130</c:f>
              <c:strCache>
                <c:ptCount val="1"/>
                <c:pt idx="0">
                  <c:v>Employer Satisfaction</c:v>
                </c:pt>
              </c:strCache>
            </c:strRef>
          </c:tx>
          <c:invertIfNegative val="0"/>
          <c:cat>
            <c:strRef>
              <c:f>'Completer Exit'!$Z$131:$Z$136</c:f>
              <c:strCache>
                <c:ptCount val="6"/>
                <c:pt idx="0">
                  <c:v>Section VI: University Information</c:v>
                </c:pt>
                <c:pt idx="1">
                  <c:v>Section V: Professional Dispositions</c:v>
                </c:pt>
                <c:pt idx="2">
                  <c:v>Section IV: Student Assessment and Monitoring</c:v>
                </c:pt>
                <c:pt idx="3">
                  <c:v>Section III: Quality of Instructional Practices</c:v>
                </c:pt>
                <c:pt idx="4">
                  <c:v>Section II:Classroom Environment and Management</c:v>
                </c:pt>
                <c:pt idx="5">
                  <c:v>Section I: Curriculum Design and Implementation</c:v>
                </c:pt>
              </c:strCache>
            </c:strRef>
          </c:cat>
          <c:val>
            <c:numRef>
              <c:f>'Completer Exit'!$AC$131:$AC$136</c:f>
              <c:numCache>
                <c:formatCode>General</c:formatCode>
                <c:ptCount val="6"/>
                <c:pt idx="1">
                  <c:v>3.71</c:v>
                </c:pt>
                <c:pt idx="2">
                  <c:v>3.64</c:v>
                </c:pt>
                <c:pt idx="3">
                  <c:v>3.6</c:v>
                </c:pt>
                <c:pt idx="4">
                  <c:v>3.64</c:v>
                </c:pt>
                <c:pt idx="5">
                  <c:v>3.58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893-4545-BE67-54C6C63E6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0715544"/>
        <c:axId val="-2110712488"/>
      </c:barChart>
      <c:catAx>
        <c:axId val="-21107155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10712488"/>
        <c:crosses val="autoZero"/>
        <c:auto val="1"/>
        <c:lblAlgn val="ctr"/>
        <c:lblOffset val="100"/>
        <c:noMultiLvlLbl val="0"/>
      </c:catAx>
      <c:valAx>
        <c:axId val="-21107124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107155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Lesson Plan Data by Course Level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'Lesson Plan_Fixed'!$J$750</c:f>
              <c:strCache>
                <c:ptCount val="1"/>
                <c:pt idx="0">
                  <c:v>200 Level</c:v>
                </c:pt>
              </c:strCache>
            </c:strRef>
          </c:tx>
          <c:invertIfNegative val="0"/>
          <c:cat>
            <c:strRef>
              <c:f>'Lesson Plan_Fixed'!$K$749:$AF$749</c:f>
              <c:strCache>
                <c:ptCount val="22"/>
                <c:pt idx="1">
                  <c:v>Differentiation by Content, Product, Process</c:v>
                </c:pt>
                <c:pt idx="2">
                  <c:v>Post-Instruction Response to Intervention</c:v>
                </c:pt>
                <c:pt idx="3">
                  <c:v>Differentiation by Learner</c:v>
                </c:pt>
                <c:pt idx="4">
                  <c:v>Closure</c:v>
                </c:pt>
                <c:pt idx="5">
                  <c:v>Relevance and rationale</c:v>
                </c:pt>
                <c:pt idx="6">
                  <c:v>Learning Environment</c:v>
                </c:pt>
                <c:pt idx="7">
                  <c:v>Lesson Introduction: Framing the lesson, relevance, hook</c:v>
                </c:pt>
                <c:pt idx="8">
                  <c:v>Student Misconceptions</c:v>
                </c:pt>
                <c:pt idx="9">
                  <c:v>Instructional Resources/ Materials</c:v>
                </c:pt>
                <c:pt idx="10">
                  <c:v>Teacher's use of technology</c:v>
                </c:pt>
                <c:pt idx="11">
                  <c:v>Assessments</c:v>
                </c:pt>
                <c:pt idx="12">
                  <c:v>Student outcomes and assessment</c:v>
                </c:pt>
                <c:pt idx="13">
                  <c:v>Lesson Progression</c:v>
                </c:pt>
                <c:pt idx="14">
                  <c:v>Content standards and outcomes</c:v>
                </c:pt>
                <c:pt idx="15">
                  <c:v>Additional Standards/ Cross-Disciplinary Connections with Content</c:v>
                </c:pt>
                <c:pt idx="16">
                  <c:v>Small Group/ Paired Instruction</c:v>
                </c:pt>
                <c:pt idx="17">
                  <c:v>Whole Group/ Guided Instruction</c:v>
                </c:pt>
                <c:pt idx="18">
                  <c:v>Pre-Planned SEED questions</c:v>
                </c:pt>
                <c:pt idx="19">
                  <c:v>Additional Standards/Cross-disciplinary conneections with 6 ELA</c:v>
                </c:pt>
                <c:pt idx="20">
                  <c:v>Independent Practice</c:v>
                </c:pt>
                <c:pt idx="21">
                  <c:v>Student use of technology</c:v>
                </c:pt>
              </c:strCache>
            </c:strRef>
          </c:cat>
          <c:val>
            <c:numRef>
              <c:f>'Lesson Plan_Fixed'!$K$750:$AF$750</c:f>
              <c:numCache>
                <c:formatCode>0.00</c:formatCode>
                <c:ptCount val="22"/>
                <c:pt idx="1">
                  <c:v>3.714285714285714</c:v>
                </c:pt>
                <c:pt idx="2">
                  <c:v>2.785714285714286</c:v>
                </c:pt>
                <c:pt idx="3">
                  <c:v>2.714285714285714</c:v>
                </c:pt>
                <c:pt idx="4">
                  <c:v>3.305882352941176</c:v>
                </c:pt>
                <c:pt idx="5">
                  <c:v>2.0</c:v>
                </c:pt>
                <c:pt idx="6">
                  <c:v>3.0</c:v>
                </c:pt>
                <c:pt idx="7">
                  <c:v>3.388235294117647</c:v>
                </c:pt>
                <c:pt idx="8">
                  <c:v>2.5</c:v>
                </c:pt>
                <c:pt idx="9">
                  <c:v>3.666666666666666</c:v>
                </c:pt>
                <c:pt idx="10">
                  <c:v>2.5</c:v>
                </c:pt>
                <c:pt idx="11">
                  <c:v>3.682539682539682</c:v>
                </c:pt>
                <c:pt idx="12">
                  <c:v>3.746031746031746</c:v>
                </c:pt>
                <c:pt idx="13">
                  <c:v>3.674418604651163</c:v>
                </c:pt>
                <c:pt idx="14">
                  <c:v>3.761904761904762</c:v>
                </c:pt>
                <c:pt idx="15">
                  <c:v>2.285714285714286</c:v>
                </c:pt>
                <c:pt idx="16">
                  <c:v>2.611111111111111</c:v>
                </c:pt>
                <c:pt idx="17">
                  <c:v>3.423529411764706</c:v>
                </c:pt>
                <c:pt idx="18">
                  <c:v>3.038461538461538</c:v>
                </c:pt>
                <c:pt idx="19">
                  <c:v>2.571428571428572</c:v>
                </c:pt>
                <c:pt idx="20">
                  <c:v>2.444444444444445</c:v>
                </c:pt>
                <c:pt idx="21">
                  <c:v>2.285714285714286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16-47A4-8407-86E6328E1011}"/>
            </c:ext>
          </c:extLst>
        </c:ser>
        <c:ser>
          <c:idx val="1"/>
          <c:order val="1"/>
          <c:tx>
            <c:strRef>
              <c:f>'Lesson Plan_Fixed'!$J$751</c:f>
              <c:strCache>
                <c:ptCount val="1"/>
                <c:pt idx="0">
                  <c:v>300 Level</c:v>
                </c:pt>
              </c:strCache>
            </c:strRef>
          </c:tx>
          <c:invertIfNegative val="0"/>
          <c:cat>
            <c:strRef>
              <c:f>'Lesson Plan_Fixed'!$K$749:$AF$749</c:f>
              <c:strCache>
                <c:ptCount val="22"/>
                <c:pt idx="1">
                  <c:v>Differentiation by Content, Product, Process</c:v>
                </c:pt>
                <c:pt idx="2">
                  <c:v>Post-Instruction Response to Intervention</c:v>
                </c:pt>
                <c:pt idx="3">
                  <c:v>Differentiation by Learner</c:v>
                </c:pt>
                <c:pt idx="4">
                  <c:v>Closure</c:v>
                </c:pt>
                <c:pt idx="5">
                  <c:v>Relevance and rationale</c:v>
                </c:pt>
                <c:pt idx="6">
                  <c:v>Learning Environment</c:v>
                </c:pt>
                <c:pt idx="7">
                  <c:v>Lesson Introduction: Framing the lesson, relevance, hook</c:v>
                </c:pt>
                <c:pt idx="8">
                  <c:v>Student Misconceptions</c:v>
                </c:pt>
                <c:pt idx="9">
                  <c:v>Instructional Resources/ Materials</c:v>
                </c:pt>
                <c:pt idx="10">
                  <c:v>Teacher's use of technology</c:v>
                </c:pt>
                <c:pt idx="11">
                  <c:v>Assessments</c:v>
                </c:pt>
                <c:pt idx="12">
                  <c:v>Student outcomes and assessment</c:v>
                </c:pt>
                <c:pt idx="13">
                  <c:v>Lesson Progression</c:v>
                </c:pt>
                <c:pt idx="14">
                  <c:v>Content standards and outcomes</c:v>
                </c:pt>
                <c:pt idx="15">
                  <c:v>Additional Standards/ Cross-Disciplinary Connections with Content</c:v>
                </c:pt>
                <c:pt idx="16">
                  <c:v>Small Group/ Paired Instruction</c:v>
                </c:pt>
                <c:pt idx="17">
                  <c:v>Whole Group/ Guided Instruction</c:v>
                </c:pt>
                <c:pt idx="18">
                  <c:v>Pre-Planned SEED questions</c:v>
                </c:pt>
                <c:pt idx="19">
                  <c:v>Additional Standards/Cross-disciplinary conneections with 6 ELA</c:v>
                </c:pt>
                <c:pt idx="20">
                  <c:v>Independent Practice</c:v>
                </c:pt>
                <c:pt idx="21">
                  <c:v>Student use of technology</c:v>
                </c:pt>
              </c:strCache>
            </c:strRef>
          </c:cat>
          <c:val>
            <c:numRef>
              <c:f>'Lesson Plan_Fixed'!$K$751:$AF$751</c:f>
              <c:numCache>
                <c:formatCode>0.00</c:formatCode>
                <c:ptCount val="22"/>
                <c:pt idx="1">
                  <c:v>3.216417910447761</c:v>
                </c:pt>
                <c:pt idx="2">
                  <c:v>3.396825396825397</c:v>
                </c:pt>
                <c:pt idx="3">
                  <c:v>3.205223880597015</c:v>
                </c:pt>
                <c:pt idx="4">
                  <c:v>3.077922077922077</c:v>
                </c:pt>
                <c:pt idx="5">
                  <c:v>3.425373134328358</c:v>
                </c:pt>
                <c:pt idx="6">
                  <c:v>3.362549800796813</c:v>
                </c:pt>
                <c:pt idx="7">
                  <c:v>3.526119402985075</c:v>
                </c:pt>
                <c:pt idx="8">
                  <c:v>3.230158730158729</c:v>
                </c:pt>
                <c:pt idx="9">
                  <c:v>3.371999999999999</c:v>
                </c:pt>
                <c:pt idx="10">
                  <c:v>3.533582089552239</c:v>
                </c:pt>
                <c:pt idx="11">
                  <c:v>3.399253731343282</c:v>
                </c:pt>
                <c:pt idx="12">
                  <c:v>3.492307692307692</c:v>
                </c:pt>
                <c:pt idx="13">
                  <c:v>3.649253731343283</c:v>
                </c:pt>
                <c:pt idx="14">
                  <c:v>3.569230769230769</c:v>
                </c:pt>
                <c:pt idx="15">
                  <c:v>3.206349206349206</c:v>
                </c:pt>
                <c:pt idx="16">
                  <c:v>3.563492063492064</c:v>
                </c:pt>
                <c:pt idx="17">
                  <c:v>3.533582089552239</c:v>
                </c:pt>
                <c:pt idx="18">
                  <c:v>3.097014925373134</c:v>
                </c:pt>
                <c:pt idx="19">
                  <c:v>3.265873015873016</c:v>
                </c:pt>
                <c:pt idx="20">
                  <c:v>3.238095238095238</c:v>
                </c:pt>
                <c:pt idx="21">
                  <c:v>3.119047619047619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16-47A4-8407-86E6328E1011}"/>
            </c:ext>
          </c:extLst>
        </c:ser>
        <c:ser>
          <c:idx val="2"/>
          <c:order val="2"/>
          <c:tx>
            <c:strRef>
              <c:f>'Lesson Plan_Fixed'!$J$752</c:f>
              <c:strCache>
                <c:ptCount val="1"/>
                <c:pt idx="0">
                  <c:v>400 Level</c:v>
                </c:pt>
              </c:strCache>
            </c:strRef>
          </c:tx>
          <c:invertIfNegative val="0"/>
          <c:cat>
            <c:strRef>
              <c:f>'Lesson Plan_Fixed'!$K$749:$AF$749</c:f>
              <c:strCache>
                <c:ptCount val="22"/>
                <c:pt idx="1">
                  <c:v>Differentiation by Content, Product, Process</c:v>
                </c:pt>
                <c:pt idx="2">
                  <c:v>Post-Instruction Response to Intervention</c:v>
                </c:pt>
                <c:pt idx="3">
                  <c:v>Differentiation by Learner</c:v>
                </c:pt>
                <c:pt idx="4">
                  <c:v>Closure</c:v>
                </c:pt>
                <c:pt idx="5">
                  <c:v>Relevance and rationale</c:v>
                </c:pt>
                <c:pt idx="6">
                  <c:v>Learning Environment</c:v>
                </c:pt>
                <c:pt idx="7">
                  <c:v>Lesson Introduction: Framing the lesson, relevance, hook</c:v>
                </c:pt>
                <c:pt idx="8">
                  <c:v>Student Misconceptions</c:v>
                </c:pt>
                <c:pt idx="9">
                  <c:v>Instructional Resources/ Materials</c:v>
                </c:pt>
                <c:pt idx="10">
                  <c:v>Teacher's use of technology</c:v>
                </c:pt>
                <c:pt idx="11">
                  <c:v>Assessments</c:v>
                </c:pt>
                <c:pt idx="12">
                  <c:v>Student outcomes and assessment</c:v>
                </c:pt>
                <c:pt idx="13">
                  <c:v>Lesson Progression</c:v>
                </c:pt>
                <c:pt idx="14">
                  <c:v>Content standards and outcomes</c:v>
                </c:pt>
                <c:pt idx="15">
                  <c:v>Additional Standards/ Cross-Disciplinary Connections with Content</c:v>
                </c:pt>
                <c:pt idx="16">
                  <c:v>Small Group/ Paired Instruction</c:v>
                </c:pt>
                <c:pt idx="17">
                  <c:v>Whole Group/ Guided Instruction</c:v>
                </c:pt>
                <c:pt idx="18">
                  <c:v>Pre-Planned SEED questions</c:v>
                </c:pt>
                <c:pt idx="19">
                  <c:v>Additional Standards/Cross-disciplinary conneections with 6 ELA</c:v>
                </c:pt>
                <c:pt idx="20">
                  <c:v>Independent Practice</c:v>
                </c:pt>
                <c:pt idx="21">
                  <c:v>Student use of technology</c:v>
                </c:pt>
              </c:strCache>
            </c:strRef>
          </c:cat>
          <c:val>
            <c:numRef>
              <c:f>'Lesson Plan_Fixed'!$K$752:$AF$752</c:f>
              <c:numCache>
                <c:formatCode>0.00</c:formatCode>
                <c:ptCount val="22"/>
                <c:pt idx="1">
                  <c:v>3.594594594594595</c:v>
                </c:pt>
                <c:pt idx="2">
                  <c:v>3.41025641025641</c:v>
                </c:pt>
                <c:pt idx="3">
                  <c:v>3.549019607843137</c:v>
                </c:pt>
                <c:pt idx="4">
                  <c:v>3.32258064516129</c:v>
                </c:pt>
                <c:pt idx="5">
                  <c:v>3.568627450980392</c:v>
                </c:pt>
                <c:pt idx="6">
                  <c:v>3.264705882352941</c:v>
                </c:pt>
                <c:pt idx="7">
                  <c:v>3.652173913043478</c:v>
                </c:pt>
                <c:pt idx="8">
                  <c:v>3.230769230769231</c:v>
                </c:pt>
                <c:pt idx="9">
                  <c:v>3.774193548387097</c:v>
                </c:pt>
                <c:pt idx="10">
                  <c:v>3.823529411764706</c:v>
                </c:pt>
                <c:pt idx="11">
                  <c:v>3.648648648648649</c:v>
                </c:pt>
                <c:pt idx="12">
                  <c:v>3.675675675675675</c:v>
                </c:pt>
                <c:pt idx="13">
                  <c:v>3.878378378378378</c:v>
                </c:pt>
                <c:pt idx="14">
                  <c:v>3.693548387096774</c:v>
                </c:pt>
                <c:pt idx="15">
                  <c:v>3.441176470588235</c:v>
                </c:pt>
                <c:pt idx="16">
                  <c:v>3.615384615384615</c:v>
                </c:pt>
                <c:pt idx="17">
                  <c:v>3.756756756756756</c:v>
                </c:pt>
                <c:pt idx="18">
                  <c:v>3.243243243243243</c:v>
                </c:pt>
                <c:pt idx="19">
                  <c:v>3.73529411764706</c:v>
                </c:pt>
                <c:pt idx="20">
                  <c:v>3.025641025641026</c:v>
                </c:pt>
                <c:pt idx="21">
                  <c:v>2.76923076923077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216-47A4-8407-86E6328E1011}"/>
            </c:ext>
          </c:extLst>
        </c:ser>
        <c:ser>
          <c:idx val="3"/>
          <c:order val="3"/>
          <c:tx>
            <c:strRef>
              <c:f>'Lesson Plan_Fixed'!$J$753</c:f>
              <c:strCache>
                <c:ptCount val="1"/>
                <c:pt idx="0">
                  <c:v>Graduate Level</c:v>
                </c:pt>
              </c:strCache>
            </c:strRef>
          </c:tx>
          <c:invertIfNegative val="0"/>
          <c:cat>
            <c:strRef>
              <c:f>'Lesson Plan_Fixed'!$K$749:$AF$749</c:f>
              <c:strCache>
                <c:ptCount val="22"/>
                <c:pt idx="1">
                  <c:v>Differentiation by Content, Product, Process</c:v>
                </c:pt>
                <c:pt idx="2">
                  <c:v>Post-Instruction Response to Intervention</c:v>
                </c:pt>
                <c:pt idx="3">
                  <c:v>Differentiation by Learner</c:v>
                </c:pt>
                <c:pt idx="4">
                  <c:v>Closure</c:v>
                </c:pt>
                <c:pt idx="5">
                  <c:v>Relevance and rationale</c:v>
                </c:pt>
                <c:pt idx="6">
                  <c:v>Learning Environment</c:v>
                </c:pt>
                <c:pt idx="7">
                  <c:v>Lesson Introduction: Framing the lesson, relevance, hook</c:v>
                </c:pt>
                <c:pt idx="8">
                  <c:v>Student Misconceptions</c:v>
                </c:pt>
                <c:pt idx="9">
                  <c:v>Instructional Resources/ Materials</c:v>
                </c:pt>
                <c:pt idx="10">
                  <c:v>Teacher's use of technology</c:v>
                </c:pt>
                <c:pt idx="11">
                  <c:v>Assessments</c:v>
                </c:pt>
                <c:pt idx="12">
                  <c:v>Student outcomes and assessment</c:v>
                </c:pt>
                <c:pt idx="13">
                  <c:v>Lesson Progression</c:v>
                </c:pt>
                <c:pt idx="14">
                  <c:v>Content standards and outcomes</c:v>
                </c:pt>
                <c:pt idx="15">
                  <c:v>Additional Standards/ Cross-Disciplinary Connections with Content</c:v>
                </c:pt>
                <c:pt idx="16">
                  <c:v>Small Group/ Paired Instruction</c:v>
                </c:pt>
                <c:pt idx="17">
                  <c:v>Whole Group/ Guided Instruction</c:v>
                </c:pt>
                <c:pt idx="18">
                  <c:v>Pre-Planned SEED questions</c:v>
                </c:pt>
                <c:pt idx="19">
                  <c:v>Additional Standards/Cross-disciplinary conneections with 6 ELA</c:v>
                </c:pt>
                <c:pt idx="20">
                  <c:v>Independent Practice</c:v>
                </c:pt>
                <c:pt idx="21">
                  <c:v>Student use of technology</c:v>
                </c:pt>
              </c:strCache>
            </c:strRef>
          </c:cat>
          <c:val>
            <c:numRef>
              <c:f>'Lesson Plan_Fixed'!$K$753:$AF$753</c:f>
              <c:numCache>
                <c:formatCode>0.00</c:formatCode>
                <c:ptCount val="22"/>
                <c:pt idx="1">
                  <c:v>3.41</c:v>
                </c:pt>
                <c:pt idx="2">
                  <c:v>2.76</c:v>
                </c:pt>
                <c:pt idx="3">
                  <c:v>3.3</c:v>
                </c:pt>
                <c:pt idx="4">
                  <c:v>2.93</c:v>
                </c:pt>
                <c:pt idx="5">
                  <c:v>3.55</c:v>
                </c:pt>
                <c:pt idx="6">
                  <c:v>3.45</c:v>
                </c:pt>
                <c:pt idx="7">
                  <c:v>3.77</c:v>
                </c:pt>
                <c:pt idx="8">
                  <c:v>3.25</c:v>
                </c:pt>
                <c:pt idx="9">
                  <c:v>3.4</c:v>
                </c:pt>
                <c:pt idx="10">
                  <c:v>3.55</c:v>
                </c:pt>
                <c:pt idx="11">
                  <c:v>3.52</c:v>
                </c:pt>
                <c:pt idx="12">
                  <c:v>3.82</c:v>
                </c:pt>
                <c:pt idx="13">
                  <c:v>3.8</c:v>
                </c:pt>
                <c:pt idx="14">
                  <c:v>3.9</c:v>
                </c:pt>
                <c:pt idx="15">
                  <c:v>3.55</c:v>
                </c:pt>
                <c:pt idx="16">
                  <c:v>3.65</c:v>
                </c:pt>
                <c:pt idx="17">
                  <c:v>3.64</c:v>
                </c:pt>
                <c:pt idx="18">
                  <c:v>3.61</c:v>
                </c:pt>
                <c:pt idx="19">
                  <c:v>3.65</c:v>
                </c:pt>
                <c:pt idx="20">
                  <c:v>2.85</c:v>
                </c:pt>
                <c:pt idx="21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16-47A4-8407-86E6328E1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1652488"/>
        <c:axId val="-2102302872"/>
      </c:barChart>
      <c:catAx>
        <c:axId val="-2101652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FFFFFF"/>
                </a:solidFill>
              </a:defRPr>
            </a:pPr>
            <a:endParaRPr lang="en-US"/>
          </a:p>
        </c:txPr>
        <c:crossAx val="-2102302872"/>
        <c:crosses val="autoZero"/>
        <c:auto val="1"/>
        <c:lblAlgn val="ctr"/>
        <c:lblOffset val="100"/>
        <c:noMultiLvlLbl val="0"/>
      </c:catAx>
      <c:valAx>
        <c:axId val="-2102302872"/>
        <c:scaling>
          <c:orientation val="minMax"/>
          <c:max val="4.0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16524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Lesson Plan by Degree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'Lesson Plan Degree'!$K$458</c:f>
              <c:strCache>
                <c:ptCount val="1"/>
                <c:pt idx="0">
                  <c:v>BACH</c:v>
                </c:pt>
              </c:strCache>
            </c:strRef>
          </c:tx>
          <c:invertIfNegative val="0"/>
          <c:cat>
            <c:strRef>
              <c:f>'Lesson Plan Degree'!$L$457:$AF$457</c:f>
              <c:strCache>
                <c:ptCount val="21"/>
                <c:pt idx="0">
                  <c:v>Differentiation by Content, Product, Process</c:v>
                </c:pt>
                <c:pt idx="1">
                  <c:v>Post-Instruction Response to Intervention</c:v>
                </c:pt>
                <c:pt idx="2">
                  <c:v>Differentiation by Learner</c:v>
                </c:pt>
                <c:pt idx="3">
                  <c:v>Closure</c:v>
                </c:pt>
                <c:pt idx="4">
                  <c:v>Relevance and rationale</c:v>
                </c:pt>
                <c:pt idx="5">
                  <c:v>Learning Environment</c:v>
                </c:pt>
                <c:pt idx="6">
                  <c:v>Lesson Introduction: Framing the lesson, relevance, hook</c:v>
                </c:pt>
                <c:pt idx="7">
                  <c:v>Student Misconceptions</c:v>
                </c:pt>
                <c:pt idx="8">
                  <c:v>Instructional Resources/ Materials</c:v>
                </c:pt>
                <c:pt idx="9">
                  <c:v>Teacher's use of technology</c:v>
                </c:pt>
                <c:pt idx="10">
                  <c:v>Assessments</c:v>
                </c:pt>
                <c:pt idx="11">
                  <c:v>Student outcomes and assessment</c:v>
                </c:pt>
                <c:pt idx="12">
                  <c:v>Lesson Progression</c:v>
                </c:pt>
                <c:pt idx="13">
                  <c:v>Content standards and outcomes</c:v>
                </c:pt>
                <c:pt idx="14">
                  <c:v>Additional Standards/ Cross-Disciplinary Connections with Content</c:v>
                </c:pt>
                <c:pt idx="15">
                  <c:v>Small Group/ Paired Instruction</c:v>
                </c:pt>
                <c:pt idx="16">
                  <c:v>Whole Group/ Guided Instruction</c:v>
                </c:pt>
                <c:pt idx="17">
                  <c:v>Pre-Planned SEED questions</c:v>
                </c:pt>
                <c:pt idx="18">
                  <c:v>Additional Standards/_x000d_Cross-disciplinary conneections with 6 ELA</c:v>
                </c:pt>
                <c:pt idx="19">
                  <c:v>Independent Practice</c:v>
                </c:pt>
                <c:pt idx="20">
                  <c:v>Student use of technology</c:v>
                </c:pt>
              </c:strCache>
            </c:strRef>
          </c:cat>
          <c:val>
            <c:numRef>
              <c:f>'Lesson Plan Degree'!$L$458:$AF$458</c:f>
              <c:numCache>
                <c:formatCode>0.00</c:formatCode>
                <c:ptCount val="21"/>
                <c:pt idx="0">
                  <c:v>3.456395348837209</c:v>
                </c:pt>
                <c:pt idx="1">
                  <c:v>3.492125984251968</c:v>
                </c:pt>
                <c:pt idx="2">
                  <c:v>3.295620437956205</c:v>
                </c:pt>
                <c:pt idx="3">
                  <c:v>3.240572979378094</c:v>
                </c:pt>
                <c:pt idx="4">
                  <c:v>3.245283018867924</c:v>
                </c:pt>
                <c:pt idx="5">
                  <c:v>3.433734939759036</c:v>
                </c:pt>
                <c:pt idx="6">
                  <c:v>3.550513022888713</c:v>
                </c:pt>
                <c:pt idx="7">
                  <c:v>3.267716535433071</c:v>
                </c:pt>
                <c:pt idx="8">
                  <c:v>3.527950310559006</c:v>
                </c:pt>
                <c:pt idx="9">
                  <c:v>3.536496350364963</c:v>
                </c:pt>
                <c:pt idx="10">
                  <c:v>3.534883720930233</c:v>
                </c:pt>
                <c:pt idx="11">
                  <c:v>3.648809523809524</c:v>
                </c:pt>
                <c:pt idx="12">
                  <c:v>3.747692307692307</c:v>
                </c:pt>
                <c:pt idx="13">
                  <c:v>3.716867469879518</c:v>
                </c:pt>
                <c:pt idx="14">
                  <c:v>3.348</c:v>
                </c:pt>
                <c:pt idx="15">
                  <c:v>3.525830258302582</c:v>
                </c:pt>
                <c:pt idx="16">
                  <c:v>3.636074656010172</c:v>
                </c:pt>
                <c:pt idx="17">
                  <c:v>3.185378590078329</c:v>
                </c:pt>
                <c:pt idx="18">
                  <c:v>3.34</c:v>
                </c:pt>
                <c:pt idx="19">
                  <c:v>3.218460880260976</c:v>
                </c:pt>
                <c:pt idx="20">
                  <c:v>3.118110236220472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5B-4467-AC01-FA2CC04DA7D5}"/>
            </c:ext>
          </c:extLst>
        </c:ser>
        <c:ser>
          <c:idx val="1"/>
          <c:order val="1"/>
          <c:tx>
            <c:strRef>
              <c:f>'Lesson Plan Degree'!$K$459</c:f>
              <c:strCache>
                <c:ptCount val="1"/>
                <c:pt idx="0">
                  <c:v>MAT</c:v>
                </c:pt>
              </c:strCache>
            </c:strRef>
          </c:tx>
          <c:invertIfNegative val="0"/>
          <c:cat>
            <c:strRef>
              <c:f>'Lesson Plan Degree'!$L$457:$AF$457</c:f>
              <c:strCache>
                <c:ptCount val="21"/>
                <c:pt idx="0">
                  <c:v>Differentiation by Content, Product, Process</c:v>
                </c:pt>
                <c:pt idx="1">
                  <c:v>Post-Instruction Response to Intervention</c:v>
                </c:pt>
                <c:pt idx="2">
                  <c:v>Differentiation by Learner</c:v>
                </c:pt>
                <c:pt idx="3">
                  <c:v>Closure</c:v>
                </c:pt>
                <c:pt idx="4">
                  <c:v>Relevance and rationale</c:v>
                </c:pt>
                <c:pt idx="5">
                  <c:v>Learning Environment</c:v>
                </c:pt>
                <c:pt idx="6">
                  <c:v>Lesson Introduction: Framing the lesson, relevance, hook</c:v>
                </c:pt>
                <c:pt idx="7">
                  <c:v>Student Misconceptions</c:v>
                </c:pt>
                <c:pt idx="8">
                  <c:v>Instructional Resources/ Materials</c:v>
                </c:pt>
                <c:pt idx="9">
                  <c:v>Teacher's use of technology</c:v>
                </c:pt>
                <c:pt idx="10">
                  <c:v>Assessments</c:v>
                </c:pt>
                <c:pt idx="11">
                  <c:v>Student outcomes and assessment</c:v>
                </c:pt>
                <c:pt idx="12">
                  <c:v>Lesson Progression</c:v>
                </c:pt>
                <c:pt idx="13">
                  <c:v>Content standards and outcomes</c:v>
                </c:pt>
                <c:pt idx="14">
                  <c:v>Additional Standards/ Cross-Disciplinary Connections with Content</c:v>
                </c:pt>
                <c:pt idx="15">
                  <c:v>Small Group/ Paired Instruction</c:v>
                </c:pt>
                <c:pt idx="16">
                  <c:v>Whole Group/ Guided Instruction</c:v>
                </c:pt>
                <c:pt idx="17">
                  <c:v>Pre-Planned SEED questions</c:v>
                </c:pt>
                <c:pt idx="18">
                  <c:v>Additional Standards/_x000d_Cross-disciplinary conneections with 6 ELA</c:v>
                </c:pt>
                <c:pt idx="19">
                  <c:v>Independent Practice</c:v>
                </c:pt>
                <c:pt idx="20">
                  <c:v>Student use of technology</c:v>
                </c:pt>
              </c:strCache>
            </c:strRef>
          </c:cat>
          <c:val>
            <c:numRef>
              <c:f>'Lesson Plan Degree'!$L$459:$AF$459</c:f>
              <c:numCache>
                <c:formatCode>0.00</c:formatCode>
                <c:ptCount val="21"/>
                <c:pt idx="0">
                  <c:v>3.369549418604651</c:v>
                </c:pt>
                <c:pt idx="1">
                  <c:v>3.88713910761155</c:v>
                </c:pt>
                <c:pt idx="2">
                  <c:v>3.276249298147108</c:v>
                </c:pt>
                <c:pt idx="3">
                  <c:v>3.372041613312182</c:v>
                </c:pt>
                <c:pt idx="4">
                  <c:v>3.422351233671988</c:v>
                </c:pt>
                <c:pt idx="5">
                  <c:v>2.874163319946452</c:v>
                </c:pt>
                <c:pt idx="6">
                  <c:v>3.255228887134965</c:v>
                </c:pt>
                <c:pt idx="7">
                  <c:v>2.83727034120735</c:v>
                </c:pt>
                <c:pt idx="8">
                  <c:v>3.671325051759834</c:v>
                </c:pt>
                <c:pt idx="9">
                  <c:v>3.620999438517686</c:v>
                </c:pt>
                <c:pt idx="10">
                  <c:v>3.504360465116279</c:v>
                </c:pt>
                <c:pt idx="11">
                  <c:v>3.706101190476191</c:v>
                </c:pt>
                <c:pt idx="12">
                  <c:v>3.843461538461538</c:v>
                </c:pt>
                <c:pt idx="13">
                  <c:v>3.619477911646586</c:v>
                </c:pt>
                <c:pt idx="14">
                  <c:v>3.744</c:v>
                </c:pt>
                <c:pt idx="15">
                  <c:v>3.891758917589176</c:v>
                </c:pt>
                <c:pt idx="16">
                  <c:v>3.828689092230144</c:v>
                </c:pt>
                <c:pt idx="17">
                  <c:v>3.21067232375979</c:v>
                </c:pt>
                <c:pt idx="18">
                  <c:v>3.631111111111111</c:v>
                </c:pt>
                <c:pt idx="19">
                  <c:v>2.824595492331735</c:v>
                </c:pt>
                <c:pt idx="20">
                  <c:v>2.915135608048994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65B-4467-AC01-FA2CC04DA7D5}"/>
            </c:ext>
          </c:extLst>
        </c:ser>
        <c:ser>
          <c:idx val="2"/>
          <c:order val="2"/>
          <c:tx>
            <c:strRef>
              <c:f>'Lesson Plan Degree'!$K$460</c:f>
              <c:strCache>
                <c:ptCount val="1"/>
                <c:pt idx="0">
                  <c:v>PBC</c:v>
                </c:pt>
              </c:strCache>
            </c:strRef>
          </c:tx>
          <c:invertIfNegative val="0"/>
          <c:cat>
            <c:strRef>
              <c:f>'Lesson Plan Degree'!$L$457:$AF$457</c:f>
              <c:strCache>
                <c:ptCount val="21"/>
                <c:pt idx="0">
                  <c:v>Differentiation by Content, Product, Process</c:v>
                </c:pt>
                <c:pt idx="1">
                  <c:v>Post-Instruction Response to Intervention</c:v>
                </c:pt>
                <c:pt idx="2">
                  <c:v>Differentiation by Learner</c:v>
                </c:pt>
                <c:pt idx="3">
                  <c:v>Closure</c:v>
                </c:pt>
                <c:pt idx="4">
                  <c:v>Relevance and rationale</c:v>
                </c:pt>
                <c:pt idx="5">
                  <c:v>Learning Environment</c:v>
                </c:pt>
                <c:pt idx="6">
                  <c:v>Lesson Introduction: Framing the lesson, relevance, hook</c:v>
                </c:pt>
                <c:pt idx="7">
                  <c:v>Student Misconceptions</c:v>
                </c:pt>
                <c:pt idx="8">
                  <c:v>Instructional Resources/ Materials</c:v>
                </c:pt>
                <c:pt idx="9">
                  <c:v>Teacher's use of technology</c:v>
                </c:pt>
                <c:pt idx="10">
                  <c:v>Assessments</c:v>
                </c:pt>
                <c:pt idx="11">
                  <c:v>Student outcomes and assessment</c:v>
                </c:pt>
                <c:pt idx="12">
                  <c:v>Lesson Progression</c:v>
                </c:pt>
                <c:pt idx="13">
                  <c:v>Content standards and outcomes</c:v>
                </c:pt>
                <c:pt idx="14">
                  <c:v>Additional Standards/ Cross-Disciplinary Connections with Content</c:v>
                </c:pt>
                <c:pt idx="15">
                  <c:v>Small Group/ Paired Instruction</c:v>
                </c:pt>
                <c:pt idx="16">
                  <c:v>Whole Group/ Guided Instruction</c:v>
                </c:pt>
                <c:pt idx="17">
                  <c:v>Pre-Planned SEED questions</c:v>
                </c:pt>
                <c:pt idx="18">
                  <c:v>Additional Standards/_x000d_Cross-disciplinary conneections with 6 ELA</c:v>
                </c:pt>
                <c:pt idx="19">
                  <c:v>Independent Practice</c:v>
                </c:pt>
                <c:pt idx="20">
                  <c:v>Student use of technology</c:v>
                </c:pt>
              </c:strCache>
            </c:strRef>
          </c:cat>
          <c:val>
            <c:numRef>
              <c:f>'Lesson Plan Degree'!$L$460:$AF$460</c:f>
              <c:numCache>
                <c:formatCode>0.00</c:formatCode>
                <c:ptCount val="21"/>
                <c:pt idx="0">
                  <c:v>3.35257312863372</c:v>
                </c:pt>
                <c:pt idx="1">
                  <c:v>3.202974628171478</c:v>
                </c:pt>
                <c:pt idx="2">
                  <c:v>3.388124649073554</c:v>
                </c:pt>
                <c:pt idx="3">
                  <c:v>2.851305034752083</c:v>
                </c:pt>
                <c:pt idx="4">
                  <c:v>3.354032759693137</c:v>
                </c:pt>
                <c:pt idx="5">
                  <c:v>3.030901383311022</c:v>
                </c:pt>
                <c:pt idx="6">
                  <c:v>3.26059034629045</c:v>
                </c:pt>
                <c:pt idx="7">
                  <c:v>2.890529308836395</c:v>
                </c:pt>
                <c:pt idx="8">
                  <c:v>3.597400916888495</c:v>
                </c:pt>
                <c:pt idx="9">
                  <c:v>3.524785433544557</c:v>
                </c:pt>
                <c:pt idx="10">
                  <c:v>3.455441497093023</c:v>
                </c:pt>
                <c:pt idx="11">
                  <c:v>3.500116257440475</c:v>
                </c:pt>
                <c:pt idx="12">
                  <c:v>3.604338942307692</c:v>
                </c:pt>
                <c:pt idx="13">
                  <c:v>3.359043316121628</c:v>
                </c:pt>
                <c:pt idx="14">
                  <c:v>3.435</c:v>
                </c:pt>
                <c:pt idx="15">
                  <c:v>3.413232882328823</c:v>
                </c:pt>
                <c:pt idx="16">
                  <c:v>3.440241080247264</c:v>
                </c:pt>
                <c:pt idx="17">
                  <c:v>2.64316967199739</c:v>
                </c:pt>
                <c:pt idx="18">
                  <c:v>3.17962962962963</c:v>
                </c:pt>
                <c:pt idx="19">
                  <c:v>2.760248121804889</c:v>
                </c:pt>
                <c:pt idx="20">
                  <c:v>3.006306503353747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65B-4467-AC01-FA2CC04DA7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9162584"/>
        <c:axId val="-2108891880"/>
      </c:barChart>
      <c:catAx>
        <c:axId val="-21091625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891880"/>
        <c:crosses val="autoZero"/>
        <c:auto val="1"/>
        <c:lblAlgn val="ctr"/>
        <c:lblOffset val="100"/>
        <c:noMultiLvlLbl val="0"/>
      </c:catAx>
      <c:valAx>
        <c:axId val="-2108891880"/>
        <c:scaling>
          <c:orientation val="minMax"/>
          <c:max val="4.0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9162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'Lesson Plan Degree'!$L$533</c:f>
              <c:strCache>
                <c:ptCount val="1"/>
                <c:pt idx="0">
                  <c:v>BACH</c:v>
                </c:pt>
              </c:strCache>
            </c:strRef>
          </c:tx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'Lesson Plan Degree'!$M$532:$N$532</c:f>
              <c:strCache>
                <c:ptCount val="2"/>
                <c:pt idx="0">
                  <c:v>Student Misconceptions</c:v>
                </c:pt>
                <c:pt idx="1">
                  <c:v>Independent Practice</c:v>
                </c:pt>
              </c:strCache>
            </c:strRef>
          </c:cat>
          <c:val>
            <c:numRef>
              <c:f>'Lesson Plan Degree'!$M$533:$N$533</c:f>
              <c:numCache>
                <c:formatCode>0.00</c:formatCode>
                <c:ptCount val="2"/>
                <c:pt idx="0">
                  <c:v>3.267716535433071</c:v>
                </c:pt>
                <c:pt idx="1">
                  <c:v>3.218460880260976</c:v>
                </c:pt>
              </c:numCache>
            </c:numRef>
          </c:val>
        </c:ser>
        <c:ser>
          <c:idx val="1"/>
          <c:order val="1"/>
          <c:tx>
            <c:strRef>
              <c:f>'Lesson Plan Degree'!$L$534</c:f>
              <c:strCache>
                <c:ptCount val="1"/>
                <c:pt idx="0">
                  <c:v>MAT</c:v>
                </c:pt>
              </c:strCache>
            </c:strRef>
          </c:tx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'Lesson Plan Degree'!$M$532:$N$532</c:f>
              <c:strCache>
                <c:ptCount val="2"/>
                <c:pt idx="0">
                  <c:v>Student Misconceptions</c:v>
                </c:pt>
                <c:pt idx="1">
                  <c:v>Independent Practice</c:v>
                </c:pt>
              </c:strCache>
            </c:strRef>
          </c:cat>
          <c:val>
            <c:numRef>
              <c:f>'Lesson Plan Degree'!$M$534:$N$534</c:f>
              <c:numCache>
                <c:formatCode>0.00</c:formatCode>
                <c:ptCount val="2"/>
                <c:pt idx="0">
                  <c:v>2.837270341207349</c:v>
                </c:pt>
                <c:pt idx="1">
                  <c:v>2.824595492331735</c:v>
                </c:pt>
              </c:numCache>
            </c:numRef>
          </c:val>
        </c:ser>
        <c:ser>
          <c:idx val="2"/>
          <c:order val="2"/>
          <c:tx>
            <c:strRef>
              <c:f>'Lesson Plan Degree'!$L$535</c:f>
              <c:strCache>
                <c:ptCount val="1"/>
                <c:pt idx="0">
                  <c:v>PBC</c:v>
                </c:pt>
              </c:strCache>
            </c:strRef>
          </c:tx>
          <c:invertIfNegative val="0"/>
          <c:dLbls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'Lesson Plan Degree'!$M$532:$N$532</c:f>
              <c:strCache>
                <c:ptCount val="2"/>
                <c:pt idx="0">
                  <c:v>Student Misconceptions</c:v>
                </c:pt>
                <c:pt idx="1">
                  <c:v>Independent Practice</c:v>
                </c:pt>
              </c:strCache>
            </c:strRef>
          </c:cat>
          <c:val>
            <c:numRef>
              <c:f>'Lesson Plan Degree'!$M$535:$N$535</c:f>
              <c:numCache>
                <c:formatCode>0.00</c:formatCode>
                <c:ptCount val="2"/>
                <c:pt idx="0">
                  <c:v>2.890529308836395</c:v>
                </c:pt>
                <c:pt idx="1">
                  <c:v>2.76024812180489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3359656"/>
        <c:axId val="-2101763256"/>
      </c:barChart>
      <c:catAx>
        <c:axId val="-21133596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FFFFFF"/>
                </a:solidFill>
              </a:defRPr>
            </a:pPr>
            <a:endParaRPr lang="en-US"/>
          </a:p>
        </c:txPr>
        <c:crossAx val="-2101763256"/>
        <c:crosses val="autoZero"/>
        <c:auto val="1"/>
        <c:lblAlgn val="ctr"/>
        <c:lblOffset val="100"/>
        <c:noMultiLvlLbl val="0"/>
      </c:catAx>
      <c:valAx>
        <c:axId val="-210176325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13359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FEE Overall by Component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FEE_Fixed!$J$459:$J$465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FEE_Fixed!$K$459:$K$465</c:f>
              <c:numCache>
                <c:formatCode>0.00</c:formatCode>
                <c:ptCount val="7"/>
                <c:pt idx="0">
                  <c:v>3.335778781038375</c:v>
                </c:pt>
                <c:pt idx="1">
                  <c:v>3.220872051465332</c:v>
                </c:pt>
                <c:pt idx="2">
                  <c:v>3.052252252252252</c:v>
                </c:pt>
                <c:pt idx="3">
                  <c:v>2.832281334535617</c:v>
                </c:pt>
                <c:pt idx="4">
                  <c:v>3.2465564738292</c:v>
                </c:pt>
                <c:pt idx="5">
                  <c:v>3.087586206896551</c:v>
                </c:pt>
                <c:pt idx="6">
                  <c:v>3.842592592592592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58-4E9D-8646-D8FFA4787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8810248"/>
        <c:axId val="-2108807096"/>
      </c:barChart>
      <c:catAx>
        <c:axId val="-21088102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807096"/>
        <c:crosses val="autoZero"/>
        <c:auto val="1"/>
        <c:lblAlgn val="ctr"/>
        <c:lblOffset val="100"/>
        <c:noMultiLvlLbl val="0"/>
      </c:catAx>
      <c:valAx>
        <c:axId val="-2108807096"/>
        <c:scaling>
          <c:orientation val="minMax"/>
          <c:max val="4.0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810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FEE by Course</a:t>
            </a:r>
            <a:r>
              <a:rPr lang="en-US" baseline="0">
                <a:solidFill>
                  <a:srgbClr val="FFFFFF"/>
                </a:solidFill>
              </a:rPr>
              <a:t> Level</a:t>
            </a:r>
            <a:endParaRPr lang="en-US">
              <a:solidFill>
                <a:srgbClr val="FFFFFF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'FEE by COurse Level'!$B$76</c:f>
              <c:strCache>
                <c:ptCount val="1"/>
                <c:pt idx="0">
                  <c:v>200 Level Courses</c:v>
                </c:pt>
              </c:strCache>
            </c:strRef>
          </c:tx>
          <c:invertIfNegative val="0"/>
          <c:cat>
            <c:strRef>
              <c:f>'FEE by COurse Level'!$A$77:$A$83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by COurse Level'!$B$77:$B$83</c:f>
              <c:numCache>
                <c:formatCode>General</c:formatCode>
                <c:ptCount val="7"/>
                <c:pt idx="0" formatCode="0.00">
                  <c:v>2.48972602739726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FE-4145-B60E-228E17A6DCC7}"/>
            </c:ext>
          </c:extLst>
        </c:ser>
        <c:ser>
          <c:idx val="1"/>
          <c:order val="1"/>
          <c:tx>
            <c:strRef>
              <c:f>'FEE by COurse Level'!$C$76</c:f>
              <c:strCache>
                <c:ptCount val="1"/>
                <c:pt idx="0">
                  <c:v>300 Level Courses</c:v>
                </c:pt>
              </c:strCache>
            </c:strRef>
          </c:tx>
          <c:invertIfNegative val="0"/>
          <c:cat>
            <c:strRef>
              <c:f>'FEE by COurse Level'!$A$77:$A$83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by COurse Level'!$C$77:$C$83</c:f>
              <c:numCache>
                <c:formatCode>0.00</c:formatCode>
                <c:ptCount val="7"/>
                <c:pt idx="0">
                  <c:v>3.430434782608696</c:v>
                </c:pt>
                <c:pt idx="1">
                  <c:v>3.092059838895282</c:v>
                </c:pt>
                <c:pt idx="2">
                  <c:v>2.892753623188405</c:v>
                </c:pt>
                <c:pt idx="3">
                  <c:v>2.65312046444122</c:v>
                </c:pt>
                <c:pt idx="4">
                  <c:v>3.130820399113082</c:v>
                </c:pt>
                <c:pt idx="5">
                  <c:v>2.898888888888888</c:v>
                </c:pt>
                <c:pt idx="6">
                  <c:v>3.786567164179104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1FE-4145-B60E-228E17A6DCC7}"/>
            </c:ext>
          </c:extLst>
        </c:ser>
        <c:ser>
          <c:idx val="2"/>
          <c:order val="2"/>
          <c:tx>
            <c:strRef>
              <c:f>'FEE by COurse Level'!$D$76</c:f>
              <c:strCache>
                <c:ptCount val="1"/>
                <c:pt idx="0">
                  <c:v>400 Level Courses</c:v>
                </c:pt>
              </c:strCache>
            </c:strRef>
          </c:tx>
          <c:invertIfNegative val="0"/>
          <c:cat>
            <c:strRef>
              <c:f>'FEE by COurse Level'!$A$77:$A$83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by COurse Level'!$D$77:$D$83</c:f>
              <c:numCache>
                <c:formatCode>0.00</c:formatCode>
                <c:ptCount val="7"/>
                <c:pt idx="0">
                  <c:v>3.596698113207546</c:v>
                </c:pt>
                <c:pt idx="1">
                  <c:v>3.385</c:v>
                </c:pt>
                <c:pt idx="2">
                  <c:v>3.242138364779874</c:v>
                </c:pt>
                <c:pt idx="3">
                  <c:v>3.050314465408805</c:v>
                </c:pt>
                <c:pt idx="4">
                  <c:v>3.411057692307692</c:v>
                </c:pt>
                <c:pt idx="5">
                  <c:v>3.360576923076923</c:v>
                </c:pt>
                <c:pt idx="6">
                  <c:v>3.945161290322581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1FE-4145-B60E-228E17A6DCC7}"/>
            </c:ext>
          </c:extLst>
        </c:ser>
        <c:ser>
          <c:idx val="3"/>
          <c:order val="3"/>
          <c:tx>
            <c:strRef>
              <c:f>'FEE by COurse Level'!$E$76</c:f>
              <c:strCache>
                <c:ptCount val="1"/>
                <c:pt idx="0">
                  <c:v>Graduate Courses</c:v>
                </c:pt>
              </c:strCache>
            </c:strRef>
          </c:tx>
          <c:invertIfNegative val="0"/>
          <c:cat>
            <c:strRef>
              <c:f>'FEE by COurse Level'!$A$77:$A$83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by COurse Level'!$E$77:$E$83</c:f>
              <c:numCache>
                <c:formatCode>0.00</c:formatCode>
                <c:ptCount val="7"/>
                <c:pt idx="0">
                  <c:v>3.698529411764706</c:v>
                </c:pt>
                <c:pt idx="1">
                  <c:v>3.576923076923077</c:v>
                </c:pt>
                <c:pt idx="2">
                  <c:v>3.53921568627451</c:v>
                </c:pt>
                <c:pt idx="3">
                  <c:v>3.362745098039216</c:v>
                </c:pt>
                <c:pt idx="4">
                  <c:v>3.514925373134328</c:v>
                </c:pt>
                <c:pt idx="5">
                  <c:v>3.507462686567164</c:v>
                </c:pt>
                <c:pt idx="6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1FE-4145-B60E-228E17A6DC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8745800"/>
        <c:axId val="-2108742568"/>
      </c:barChart>
      <c:catAx>
        <c:axId val="-21087458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742568"/>
        <c:crosses val="autoZero"/>
        <c:auto val="1"/>
        <c:lblAlgn val="ctr"/>
        <c:lblOffset val="100"/>
        <c:noMultiLvlLbl val="0"/>
      </c:catAx>
      <c:valAx>
        <c:axId val="-2108742568"/>
        <c:scaling>
          <c:orientation val="minMax"/>
          <c:max val="4.0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7458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FEE by Degree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'FEE Data by Degree'!$B$364</c:f>
              <c:strCache>
                <c:ptCount val="1"/>
                <c:pt idx="0">
                  <c:v>BACH</c:v>
                </c:pt>
              </c:strCache>
            </c:strRef>
          </c:tx>
          <c:invertIfNegative val="0"/>
          <c:cat>
            <c:strRef>
              <c:f>'FEE Data by Degree'!$A$365:$A$371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Data by Degree'!$B$365:$B$371</c:f>
              <c:numCache>
                <c:formatCode>0.00</c:formatCode>
                <c:ptCount val="7"/>
                <c:pt idx="0">
                  <c:v>3.354748603351954</c:v>
                </c:pt>
                <c:pt idx="1">
                  <c:v>3.232342007434944</c:v>
                </c:pt>
                <c:pt idx="2">
                  <c:v>3.045296167247386</c:v>
                </c:pt>
                <c:pt idx="3">
                  <c:v>2.813953488372093</c:v>
                </c:pt>
                <c:pt idx="4">
                  <c:v>3.267141585040071</c:v>
                </c:pt>
                <c:pt idx="5">
                  <c:v>3.086529884032114</c:v>
                </c:pt>
                <c:pt idx="6">
                  <c:v>3.911270983213428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84-45B1-ABA0-148A0A72717E}"/>
            </c:ext>
          </c:extLst>
        </c:ser>
        <c:ser>
          <c:idx val="1"/>
          <c:order val="1"/>
          <c:tx>
            <c:strRef>
              <c:f>'FEE Data by Degree'!$C$364</c:f>
              <c:strCache>
                <c:ptCount val="1"/>
                <c:pt idx="0">
                  <c:v>MAT</c:v>
                </c:pt>
              </c:strCache>
            </c:strRef>
          </c:tx>
          <c:invertIfNegative val="0"/>
          <c:cat>
            <c:strRef>
              <c:f>'FEE Data by Degree'!$A$365:$A$371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Data by Degree'!$C$365:$C$371</c:f>
              <c:numCache>
                <c:formatCode>0.00</c:formatCode>
                <c:ptCount val="7"/>
                <c:pt idx="0">
                  <c:v>3.698529411764706</c:v>
                </c:pt>
                <c:pt idx="1">
                  <c:v>3.576923076923077</c:v>
                </c:pt>
                <c:pt idx="2">
                  <c:v>3.53921568627451</c:v>
                </c:pt>
                <c:pt idx="3">
                  <c:v>3.362745098039216</c:v>
                </c:pt>
                <c:pt idx="4">
                  <c:v>3.514925373134328</c:v>
                </c:pt>
                <c:pt idx="5">
                  <c:v>3.507462686567164</c:v>
                </c:pt>
                <c:pt idx="6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84-45B1-ABA0-148A0A72717E}"/>
            </c:ext>
          </c:extLst>
        </c:ser>
        <c:ser>
          <c:idx val="2"/>
          <c:order val="2"/>
          <c:tx>
            <c:strRef>
              <c:f>'FEE Data by Degree'!$D$364</c:f>
              <c:strCache>
                <c:ptCount val="1"/>
                <c:pt idx="0">
                  <c:v>PBC</c:v>
                </c:pt>
              </c:strCache>
            </c:strRef>
          </c:tx>
          <c:invertIfNegative val="0"/>
          <c:cat>
            <c:strRef>
              <c:f>'FEE Data by Degree'!$A$365:$A$371</c:f>
              <c:strCache>
                <c:ptCount val="7"/>
                <c:pt idx="0">
                  <c:v>Component 1.1 Setting Instructional Goals</c:v>
                </c:pt>
                <c:pt idx="1">
                  <c:v>Component 2.1 Managing Classroom Procedures</c:v>
                </c:pt>
                <c:pt idx="2">
                  <c:v>Component 2.2 Managing Student Behavior</c:v>
                </c:pt>
                <c:pt idx="3">
                  <c:v>Component 3.1 Using Questioning and Discussion Techniques</c:v>
                </c:pt>
                <c:pt idx="4">
                  <c:v>Component 3.2 Engaging Students in Learning</c:v>
                </c:pt>
                <c:pt idx="5">
                  <c:v>Component 3.3 Using Assessment in Instruction</c:v>
                </c:pt>
                <c:pt idx="6">
                  <c:v>Component 4.1 Modeling Professional Knowledge, Skills, and Dispositions</c:v>
                </c:pt>
              </c:strCache>
            </c:strRef>
          </c:cat>
          <c:val>
            <c:numRef>
              <c:f>'FEE Data by Degree'!$D$365:$D$371</c:f>
              <c:numCache>
                <c:formatCode>0.00</c:formatCode>
                <c:ptCount val="7"/>
                <c:pt idx="0">
                  <c:v>3.057692307692307</c:v>
                </c:pt>
                <c:pt idx="1">
                  <c:v>3.021505376344086</c:v>
                </c:pt>
                <c:pt idx="2">
                  <c:v>2.930555555555555</c:v>
                </c:pt>
                <c:pt idx="3">
                  <c:v>2.652777777777777</c:v>
                </c:pt>
                <c:pt idx="4">
                  <c:v>3.052631578947368</c:v>
                </c:pt>
                <c:pt idx="5">
                  <c:v>3.0</c:v>
                </c:pt>
                <c:pt idx="6">
                  <c:v>3.845070422535211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E84-45B1-ABA0-148A0A727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8871912"/>
        <c:axId val="-2108868792"/>
      </c:barChart>
      <c:catAx>
        <c:axId val="-2108871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868792"/>
        <c:crosses val="autoZero"/>
        <c:auto val="1"/>
        <c:lblAlgn val="ctr"/>
        <c:lblOffset val="100"/>
        <c:noMultiLvlLbl val="0"/>
      </c:catAx>
      <c:valAx>
        <c:axId val="-2108868792"/>
        <c:scaling>
          <c:orientation val="minMax"/>
          <c:max val="4.0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088719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Teacher Candidate Work Sample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TCWS_Fixed!$Q$104</c:f>
              <c:strCache>
                <c:ptCount val="1"/>
                <c:pt idx="0">
                  <c:v>Overall</c:v>
                </c:pt>
              </c:strCache>
            </c:strRef>
          </c:tx>
          <c:invertIfNegative val="0"/>
          <c:cat>
            <c:strRef>
              <c:f>TCWS_Fixed!$P$105:$P$111</c:f>
              <c:strCache>
                <c:ptCount val="7"/>
                <c:pt idx="0">
                  <c:v>Response to Intervention</c:v>
                </c:pt>
                <c:pt idx="1">
                  <c:v>Data to Determine Patterns &amp; Gaps</c:v>
                </c:pt>
                <c:pt idx="2">
                  <c:v>Student Level of Mastery &amp; Evaluation of Factors</c:v>
                </c:pt>
                <c:pt idx="3">
                  <c:v>Alignment of Lesson Evidence</c:v>
                </c:pt>
                <c:pt idx="4">
                  <c:v>Post-Assessment</c:v>
                </c:pt>
                <c:pt idx="5">
                  <c:v>Pre-Assessment</c:v>
                </c:pt>
                <c:pt idx="6">
                  <c:v>Choice of Assessment</c:v>
                </c:pt>
              </c:strCache>
            </c:strRef>
          </c:cat>
          <c:val>
            <c:numRef>
              <c:f>TCWS_Fixed!$Q$105:$Q$111</c:f>
              <c:numCache>
                <c:formatCode>General</c:formatCode>
                <c:ptCount val="7"/>
                <c:pt idx="0">
                  <c:v>3.58</c:v>
                </c:pt>
                <c:pt idx="1">
                  <c:v>3.76</c:v>
                </c:pt>
                <c:pt idx="2">
                  <c:v>3.44</c:v>
                </c:pt>
                <c:pt idx="3">
                  <c:v>3.5</c:v>
                </c:pt>
                <c:pt idx="4">
                  <c:v>3.44</c:v>
                </c:pt>
                <c:pt idx="5">
                  <c:v>3.52</c:v>
                </c:pt>
                <c:pt idx="6">
                  <c:v>3.88</c:v>
                </c:pt>
              </c:numCache>
            </c:numRef>
          </c:val>
        </c:ser>
        <c:ser>
          <c:idx val="1"/>
          <c:order val="1"/>
          <c:tx>
            <c:strRef>
              <c:f>TCWS_Fixed!$R$104</c:f>
              <c:strCache>
                <c:ptCount val="1"/>
                <c:pt idx="0">
                  <c:v>BACH</c:v>
                </c:pt>
              </c:strCache>
            </c:strRef>
          </c:tx>
          <c:invertIfNegative val="0"/>
          <c:cat>
            <c:strRef>
              <c:f>TCWS_Fixed!$P$105:$P$111</c:f>
              <c:strCache>
                <c:ptCount val="7"/>
                <c:pt idx="0">
                  <c:v>Response to Intervention</c:v>
                </c:pt>
                <c:pt idx="1">
                  <c:v>Data to Determine Patterns &amp; Gaps</c:v>
                </c:pt>
                <c:pt idx="2">
                  <c:v>Student Level of Mastery &amp; Evaluation of Factors</c:v>
                </c:pt>
                <c:pt idx="3">
                  <c:v>Alignment of Lesson Evidence</c:v>
                </c:pt>
                <c:pt idx="4">
                  <c:v>Post-Assessment</c:v>
                </c:pt>
                <c:pt idx="5">
                  <c:v>Pre-Assessment</c:v>
                </c:pt>
                <c:pt idx="6">
                  <c:v>Choice of Assessment</c:v>
                </c:pt>
              </c:strCache>
            </c:strRef>
          </c:cat>
          <c:val>
            <c:numRef>
              <c:f>TCWS_Fixed!$R$105:$R$111</c:f>
              <c:numCache>
                <c:formatCode>0.00</c:formatCode>
                <c:ptCount val="7"/>
                <c:pt idx="0">
                  <c:v>3.612244897959183</c:v>
                </c:pt>
                <c:pt idx="1">
                  <c:v>3.888888888888889</c:v>
                </c:pt>
                <c:pt idx="2">
                  <c:v>3.407407407407407</c:v>
                </c:pt>
                <c:pt idx="3">
                  <c:v>3.378048780487805</c:v>
                </c:pt>
                <c:pt idx="4">
                  <c:v>3.463414634146341</c:v>
                </c:pt>
                <c:pt idx="5">
                  <c:v>3.609756097560976</c:v>
                </c:pt>
                <c:pt idx="6">
                  <c:v>3.902439024390244</c:v>
                </c:pt>
              </c:numCache>
            </c:numRef>
          </c:val>
        </c:ser>
        <c:ser>
          <c:idx val="2"/>
          <c:order val="2"/>
          <c:tx>
            <c:strRef>
              <c:f>TCWS_Fixed!$S$104</c:f>
              <c:strCache>
                <c:ptCount val="1"/>
                <c:pt idx="0">
                  <c:v>MAT</c:v>
                </c:pt>
              </c:strCache>
            </c:strRef>
          </c:tx>
          <c:invertIfNegative val="0"/>
          <c:cat>
            <c:strRef>
              <c:f>TCWS_Fixed!$P$105:$P$111</c:f>
              <c:strCache>
                <c:ptCount val="7"/>
                <c:pt idx="0">
                  <c:v>Response to Intervention</c:v>
                </c:pt>
                <c:pt idx="1">
                  <c:v>Data to Determine Patterns &amp; Gaps</c:v>
                </c:pt>
                <c:pt idx="2">
                  <c:v>Student Level of Mastery &amp; Evaluation of Factors</c:v>
                </c:pt>
                <c:pt idx="3">
                  <c:v>Alignment of Lesson Evidence</c:v>
                </c:pt>
                <c:pt idx="4">
                  <c:v>Post-Assessment</c:v>
                </c:pt>
                <c:pt idx="5">
                  <c:v>Pre-Assessment</c:v>
                </c:pt>
                <c:pt idx="6">
                  <c:v>Choice of Assessment</c:v>
                </c:pt>
              </c:strCache>
            </c:strRef>
          </c:cat>
          <c:val>
            <c:numRef>
              <c:f>TCWS_Fixed!$S$105:$S$111</c:f>
              <c:numCache>
                <c:formatCode>0.00</c:formatCode>
                <c:ptCount val="7"/>
                <c:pt idx="0">
                  <c:v>3.833333333333333</c:v>
                </c:pt>
                <c:pt idx="1">
                  <c:v>3.666666666666666</c:v>
                </c:pt>
                <c:pt idx="2">
                  <c:v>3.666666666666666</c:v>
                </c:pt>
                <c:pt idx="3">
                  <c:v>3.907894736842105</c:v>
                </c:pt>
                <c:pt idx="4">
                  <c:v>3.692307692307692</c:v>
                </c:pt>
                <c:pt idx="5">
                  <c:v>3.692307692307692</c:v>
                </c:pt>
                <c:pt idx="6">
                  <c:v>4.0</c:v>
                </c:pt>
              </c:numCache>
            </c:numRef>
          </c:val>
        </c:ser>
        <c:ser>
          <c:idx val="3"/>
          <c:order val="3"/>
          <c:tx>
            <c:strRef>
              <c:f>TCWS_Fixed!$T$104</c:f>
              <c:strCache>
                <c:ptCount val="1"/>
                <c:pt idx="0">
                  <c:v>PBC</c:v>
                </c:pt>
              </c:strCache>
            </c:strRef>
          </c:tx>
          <c:invertIfNegative val="0"/>
          <c:cat>
            <c:strRef>
              <c:f>TCWS_Fixed!$P$105:$P$111</c:f>
              <c:strCache>
                <c:ptCount val="7"/>
                <c:pt idx="0">
                  <c:v>Response to Intervention</c:v>
                </c:pt>
                <c:pt idx="1">
                  <c:v>Data to Determine Patterns &amp; Gaps</c:v>
                </c:pt>
                <c:pt idx="2">
                  <c:v>Student Level of Mastery &amp; Evaluation of Factors</c:v>
                </c:pt>
                <c:pt idx="3">
                  <c:v>Alignment of Lesson Evidence</c:v>
                </c:pt>
                <c:pt idx="4">
                  <c:v>Post-Assessment</c:v>
                </c:pt>
                <c:pt idx="5">
                  <c:v>Pre-Assessment</c:v>
                </c:pt>
                <c:pt idx="6">
                  <c:v>Choice of Assessment</c:v>
                </c:pt>
              </c:strCache>
            </c:strRef>
          </c:cat>
          <c:val>
            <c:numRef>
              <c:f>TCWS_Fixed!$T$105:$T$111</c:f>
              <c:numCache>
                <c:formatCode>0.00</c:formatCode>
                <c:ptCount val="7"/>
                <c:pt idx="0">
                  <c:v>3.272727272727272</c:v>
                </c:pt>
                <c:pt idx="1">
                  <c:v>3.375</c:v>
                </c:pt>
                <c:pt idx="2">
                  <c:v>3.375</c:v>
                </c:pt>
                <c:pt idx="3">
                  <c:v>3.611111111111111</c:v>
                </c:pt>
                <c:pt idx="4">
                  <c:v>3.083333333333333</c:v>
                </c:pt>
                <c:pt idx="5">
                  <c:v>3.0</c:v>
                </c:pt>
                <c:pt idx="6">
                  <c:v>3.666666666666666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7392088"/>
        <c:axId val="-2117388968"/>
      </c:barChart>
      <c:catAx>
        <c:axId val="-2117392088"/>
        <c:scaling>
          <c:orientation val="minMax"/>
        </c:scaling>
        <c:delete val="0"/>
        <c:axPos val="l"/>
        <c:majorTickMark val="out"/>
        <c:minorTickMark val="none"/>
        <c:tickLblPos val="nextTo"/>
        <c:crossAx val="-2117388968"/>
        <c:crosses val="autoZero"/>
        <c:auto val="1"/>
        <c:lblAlgn val="ctr"/>
        <c:lblOffset val="100"/>
        <c:noMultiLvlLbl val="0"/>
      </c:catAx>
      <c:valAx>
        <c:axId val="-2117388968"/>
        <c:scaling>
          <c:orientation val="minMax"/>
          <c:max val="4.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17392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solidFill>
            <a:srgbClr val="FFFFFF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>
                <a:solidFill>
                  <a:srgbClr val="FFFFFF"/>
                </a:solidFill>
              </a:rPr>
              <a:t>Self vs. Supervisor PDQ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Sheet1!$N$270</c:f>
              <c:strCache>
                <c:ptCount val="1"/>
                <c:pt idx="0">
                  <c:v>Self-PDQ</c:v>
                </c:pt>
              </c:strCache>
            </c:strRef>
          </c:tx>
          <c:invertIfNegative val="0"/>
          <c:cat>
            <c:strRef>
              <c:f>Sheet1!$M$271:$M$273</c:f>
              <c:strCache>
                <c:ptCount val="3"/>
                <c:pt idx="0">
                  <c:v>Professional Commitment and Responsibility</c:v>
                </c:pt>
                <c:pt idx="1">
                  <c:v>Intra/Interpersonal Skills</c:v>
                </c:pt>
                <c:pt idx="2">
                  <c:v>Attitudes Toward Learners</c:v>
                </c:pt>
              </c:strCache>
            </c:strRef>
          </c:cat>
          <c:val>
            <c:numRef>
              <c:f>Sheet1!$N$271:$N$273</c:f>
              <c:numCache>
                <c:formatCode>0.00</c:formatCode>
                <c:ptCount val="3"/>
                <c:pt idx="0">
                  <c:v>4.43138442896092</c:v>
                </c:pt>
                <c:pt idx="1">
                  <c:v>4.467788117394416</c:v>
                </c:pt>
                <c:pt idx="2">
                  <c:v>4.415354330708661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19-4CD3-A13E-F09912E75C24}"/>
            </c:ext>
          </c:extLst>
        </c:ser>
        <c:ser>
          <c:idx val="1"/>
          <c:order val="1"/>
          <c:tx>
            <c:strRef>
              <c:f>Sheet1!$O$270</c:f>
              <c:strCache>
                <c:ptCount val="1"/>
                <c:pt idx="0">
                  <c:v>Supervisor PDQ</c:v>
                </c:pt>
              </c:strCache>
            </c:strRef>
          </c:tx>
          <c:invertIfNegative val="0"/>
          <c:cat>
            <c:strRef>
              <c:f>Sheet1!$M$271:$M$273</c:f>
              <c:strCache>
                <c:ptCount val="3"/>
                <c:pt idx="0">
                  <c:v>Professional Commitment and Responsibility</c:v>
                </c:pt>
                <c:pt idx="1">
                  <c:v>Intra/Interpersonal Skills</c:v>
                </c:pt>
                <c:pt idx="2">
                  <c:v>Attitudes Toward Learners</c:v>
                </c:pt>
              </c:strCache>
            </c:strRef>
          </c:cat>
          <c:val>
            <c:numRef>
              <c:f>Sheet1!$O$271:$O$273</c:f>
              <c:numCache>
                <c:formatCode>0.00</c:formatCode>
                <c:ptCount val="3"/>
                <c:pt idx="0">
                  <c:v>4.856054836252855</c:v>
                </c:pt>
                <c:pt idx="1">
                  <c:v>4.885851607089215</c:v>
                </c:pt>
                <c:pt idx="2">
                  <c:v>4.858085808580856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19-4CD3-A13E-F09912E75C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0573080"/>
        <c:axId val="-2110569960"/>
      </c:barChart>
      <c:catAx>
        <c:axId val="-2110573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10569960"/>
        <c:crosses val="autoZero"/>
        <c:auto val="1"/>
        <c:lblAlgn val="ctr"/>
        <c:lblOffset val="100"/>
        <c:noMultiLvlLbl val="0"/>
      </c:catAx>
      <c:valAx>
        <c:axId val="-2110569960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FFFFFF"/>
                </a:solidFill>
              </a:defRPr>
            </a:pPr>
            <a:endParaRPr lang="en-US"/>
          </a:p>
        </c:txPr>
        <c:crossAx val="-21105730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FFFFFF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E5DD6-9CAE-5248-B9FE-713836B7A13A}" type="datetimeFigureOut">
              <a:rPr lang="en-US" smtClean="0"/>
              <a:t>6/3/19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B3E31-2FD5-0841-8254-F26A0BE5A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9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Welcome to the Shared Governance Meeting.</a:t>
            </a:r>
          </a:p>
          <a:p>
            <a:r>
              <a:rPr lang="en-US" dirty="0">
                <a:cs typeface="Calibri"/>
              </a:rPr>
              <a:t>My name is Jan Robichaux and I currently serve as the Director of Assessment for the Burton College of Education.</a:t>
            </a:r>
          </a:p>
          <a:p>
            <a:r>
              <a:rPr lang="en-US" dirty="0">
                <a:cs typeface="Calibri"/>
              </a:rPr>
              <a:t>We wanted to start today off by giving you a brief overview of </a:t>
            </a:r>
            <a:r>
              <a:rPr lang="en-US" dirty="0" smtClean="0">
                <a:cs typeface="Calibri"/>
              </a:rPr>
              <a:t>some</a:t>
            </a:r>
            <a:r>
              <a:rPr lang="en-US" baseline="0" dirty="0" smtClean="0">
                <a:cs typeface="Calibri"/>
              </a:rPr>
              <a:t> of the major assessment data that is collected across the education programs.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82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Component</a:t>
            </a:r>
            <a:r>
              <a:rPr lang="en-US" baseline="0" dirty="0" smtClean="0"/>
              <a:t> 3.1- Using Questioning and Discussion Techniques below benchmark in BACH and PBC</a:t>
            </a:r>
          </a:p>
          <a:p>
            <a:r>
              <a:rPr lang="en-US" baseline="0" dirty="0" smtClean="0"/>
              <a:t>Component 2.2- Managing Student Behavior is below benchmark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25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categories meeting benchmark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10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Supervisor Professional Disposition evaluation</a:t>
            </a:r>
            <a:r>
              <a:rPr lang="en-US" baseline="0" dirty="0" smtClean="0"/>
              <a:t> of candidates was higher than self- PDQs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81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Everyone who completed the exit survey,</a:t>
            </a:r>
            <a:r>
              <a:rPr lang="en-US" baseline="0" dirty="0" smtClean="0"/>
              <a:t> follow-up survey, and employer satisfaction survey met benchmark</a:t>
            </a:r>
          </a:p>
          <a:p>
            <a:r>
              <a:rPr lang="en-US" dirty="0" smtClean="0"/>
              <a:t>Scores</a:t>
            </a:r>
            <a:r>
              <a:rPr lang="en-US" baseline="0" dirty="0" smtClean="0"/>
              <a:t> did drop minimally from exit to follow-up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8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major assessments</a:t>
            </a:r>
            <a:r>
              <a:rPr lang="en-US" baseline="0" dirty="0" smtClean="0"/>
              <a:t> that we will discuss briefly today include the following:</a:t>
            </a:r>
          </a:p>
          <a:p>
            <a:r>
              <a:rPr lang="en-US" baseline="0" dirty="0" smtClean="0"/>
              <a:t>Lesson Plan</a:t>
            </a:r>
          </a:p>
          <a:p>
            <a:r>
              <a:rPr lang="en-US" baseline="0" dirty="0" smtClean="0"/>
              <a:t>FEE</a:t>
            </a:r>
            <a:br>
              <a:rPr lang="en-US" baseline="0" dirty="0" smtClean="0"/>
            </a:br>
            <a:r>
              <a:rPr lang="en-US" baseline="0" dirty="0" smtClean="0"/>
              <a:t>TCWS</a:t>
            </a:r>
          </a:p>
          <a:p>
            <a:r>
              <a:rPr lang="en-US" baseline="0" dirty="0" smtClean="0"/>
              <a:t>Self and Supervisor Professional Disposition Questionnaire</a:t>
            </a:r>
          </a:p>
          <a:p>
            <a:r>
              <a:rPr lang="en-US" baseline="0" dirty="0" smtClean="0"/>
              <a:t>Completer Exit Survey</a:t>
            </a:r>
          </a:p>
          <a:p>
            <a:r>
              <a:rPr lang="en-US" baseline="0" dirty="0" smtClean="0"/>
              <a:t>Completer Follow-Up Survey</a:t>
            </a:r>
          </a:p>
          <a:p>
            <a:r>
              <a:rPr lang="en-US" baseline="0" dirty="0" smtClean="0"/>
              <a:t>Employer Satisfaction Survey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of these assessments are administered across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Lesson Plan template used for MSU education courses contains a number of elements. </a:t>
            </a:r>
          </a:p>
          <a:p>
            <a:r>
              <a:rPr lang="en-US" baseline="0" dirty="0" smtClean="0"/>
              <a:t>The template used has been revised over the last two semesters.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All candidates in all programs Lesson plan data </a:t>
            </a:r>
          </a:p>
          <a:p>
            <a:r>
              <a:rPr lang="en-US" baseline="0" dirty="0"/>
              <a:t>Data collected throughout program from 200</a:t>
            </a:r>
            <a:r>
              <a:rPr lang="en-US" baseline="0" dirty="0" smtClean="0"/>
              <a:t>-600 </a:t>
            </a:r>
            <a:r>
              <a:rPr lang="en-US" baseline="0" dirty="0"/>
              <a:t>level </a:t>
            </a:r>
            <a:r>
              <a:rPr lang="en-US" baseline="0" dirty="0" smtClean="0"/>
              <a:t>courses across all programs </a:t>
            </a:r>
          </a:p>
          <a:p>
            <a:r>
              <a:rPr lang="en-US" baseline="0" dirty="0" smtClean="0"/>
              <a:t>The benchmark for the lesson plan assessment is a 3 on a scale of 1-4</a:t>
            </a:r>
          </a:p>
          <a:p>
            <a:r>
              <a:rPr lang="en-US" baseline="0" dirty="0" smtClean="0"/>
              <a:t>1- Ineffective, 2- Effective: Emerging, 3- Effective Proficient, 4- Highly Effective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red categories have the lowest overall means: 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Student use of technology 3.06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Independent Practice 3.12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Pre-Planned SEED Questions 3.15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Closure 3.17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Student misconceptions 3.20</a:t>
            </a:r>
          </a:p>
          <a:p>
            <a:pPr marL="285750" indent="-285750">
              <a:buFont typeface="Arial"/>
              <a:buChar char="•"/>
            </a:pPr>
            <a:endParaRPr lang="en-US" baseline="0" dirty="0" smtClean="0"/>
          </a:p>
          <a:p>
            <a:pPr marL="285750" indent="-285750">
              <a:buFont typeface="Arial"/>
              <a:buChar char="•"/>
            </a:pPr>
            <a:endParaRPr lang="en-US" baseline="0" dirty="0" smtClean="0"/>
          </a:p>
          <a:p>
            <a:pPr marL="0" indent="0">
              <a:buFont typeface="Arial"/>
              <a:buNone/>
            </a:pPr>
            <a:r>
              <a:rPr lang="en-US" baseline="0" dirty="0" smtClean="0"/>
              <a:t>The green categories have the highest overall mean:</a:t>
            </a:r>
          </a:p>
          <a:p>
            <a:pPr marL="285750" marR="0" indent="-28575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baseline="0" dirty="0" smtClean="0"/>
              <a:t>Lesson Progression 3.71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Content Standards and Outcomes 3.63</a:t>
            </a:r>
          </a:p>
          <a:p>
            <a:pPr marL="285750" marR="0" indent="-28575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baseline="0" dirty="0" smtClean="0"/>
              <a:t>Student outcomes and assessment 3.59</a:t>
            </a:r>
          </a:p>
          <a:p>
            <a:pPr marL="285750" marR="0" indent="-28575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baseline="0" dirty="0" smtClean="0"/>
              <a:t>Whole group/Guided Instruction 3.56</a:t>
            </a:r>
          </a:p>
          <a:p>
            <a:pPr marL="285750" indent="-285750">
              <a:buFont typeface="Arial"/>
              <a:buChar char="•"/>
            </a:pPr>
            <a:r>
              <a:rPr lang="en-US" baseline="0" dirty="0" smtClean="0"/>
              <a:t>Lesson Introduction: Framing the lesson, relevance, hook 3.55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0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Looking at the various course levels in which lesson plan data is collected, we</a:t>
            </a:r>
            <a:r>
              <a:rPr lang="en-US" baseline="0" dirty="0" smtClean="0"/>
              <a:t> expect to see an improvement in overall mean scores as the course levels increase.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Student use of technology, Independent practice, Learning Environment- experienced a lower score in the 400 level courses than 300 level, but overall the general trend across categories showed progression in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17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 the benchmark</a:t>
            </a:r>
            <a:r>
              <a:rPr lang="en-US" baseline="0" dirty="0" smtClean="0"/>
              <a:t> for the lesson plan was a 3.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Overall, BACH candidates met benchmark in in all areas.</a:t>
            </a:r>
          </a:p>
          <a:p>
            <a:r>
              <a:rPr lang="en-US" baseline="0" dirty="0" smtClean="0"/>
              <a:t>MAT candidates met benchmark in all categories except: Learning Environment (2.87), Student Misconceptions (2.84), Independent Practice (2.82) and Student Use of Technology (2.92)</a:t>
            </a:r>
          </a:p>
          <a:p>
            <a:r>
              <a:rPr lang="en-US" baseline="0" dirty="0" smtClean="0"/>
              <a:t>PBC candidates met benchmark in all categories except: Independent Practice (2.76), Pre-Planned SEED Questions (2.64), Student Misconceptions (2.89), Closure (2.85),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95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elements</a:t>
            </a:r>
            <a:r>
              <a:rPr lang="en-US" baseline="0" dirty="0" smtClean="0"/>
              <a:t> fell below benchmark in more than one degree plan. </a:t>
            </a:r>
          </a:p>
          <a:p>
            <a:r>
              <a:rPr lang="en-US" baseline="0" dirty="0" smtClean="0"/>
              <a:t>Student misconceptions and Independent practice both fell below benchmark in the PBC and MAT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00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</a:t>
            </a:r>
            <a:r>
              <a:rPr lang="en-US" baseline="0" dirty="0"/>
              <a:t> candidates</a:t>
            </a:r>
          </a:p>
          <a:p>
            <a:endParaRPr lang="en-US" baseline="0" dirty="0"/>
          </a:p>
          <a:p>
            <a:r>
              <a:rPr lang="en-US" baseline="0" dirty="0" smtClean="0"/>
              <a:t>Below benchmark in Component 3.1: Using Questioning and Discussion Techniques (2.83)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0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300 level courses had three below benchmark:</a:t>
            </a:r>
          </a:p>
          <a:p>
            <a:pPr marL="285750" indent="-285750">
              <a:buFontTx/>
              <a:buChar char="-"/>
            </a:pPr>
            <a:r>
              <a:rPr lang="en-US" dirty="0"/>
              <a:t>Managing Student Behavior (</a:t>
            </a:r>
            <a:r>
              <a:rPr lang="en-US" dirty="0" smtClean="0"/>
              <a:t>2.89)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Using Questioning and Discussion Techniques</a:t>
            </a:r>
            <a:r>
              <a:rPr lang="en-US" baseline="0" dirty="0"/>
              <a:t> (</a:t>
            </a:r>
            <a:r>
              <a:rPr lang="en-US" baseline="0" dirty="0" smtClean="0"/>
              <a:t>2.65)</a:t>
            </a:r>
            <a:endParaRPr lang="en-US" baseline="0" dirty="0"/>
          </a:p>
          <a:p>
            <a:pPr marL="285750" indent="-285750">
              <a:buFontTx/>
              <a:buChar char="-"/>
            </a:pPr>
            <a:r>
              <a:rPr lang="en-US" baseline="0" dirty="0"/>
              <a:t>Using Assessment in Instruction (</a:t>
            </a:r>
            <a:r>
              <a:rPr lang="en-US" baseline="0" dirty="0" smtClean="0"/>
              <a:t>2.90)</a:t>
            </a:r>
            <a:endParaRPr lang="en-US" baseline="0" dirty="0"/>
          </a:p>
          <a:p>
            <a:pPr marL="285750" indent="-285750">
              <a:buFontTx/>
              <a:buChar char="-"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400 level courses all above </a:t>
            </a:r>
            <a:r>
              <a:rPr lang="en-US" baseline="0" dirty="0" smtClean="0"/>
              <a:t>benchmark</a:t>
            </a: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Graduate level courses met benchmark in all areas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5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13663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91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6530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530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16530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09940" y="6608110"/>
            <a:ext cx="752469" cy="27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bg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bg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7444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Fall 2018-Spring 2019</a:t>
            </a:r>
            <a:br>
              <a:rPr lang="en-US" sz="5400" dirty="0"/>
            </a:br>
            <a:r>
              <a:rPr lang="en-US" sz="5400" dirty="0"/>
              <a:t> Data Overview</a:t>
            </a:r>
            <a:br>
              <a:rPr lang="en-US" sz="5400" dirty="0"/>
            </a:br>
            <a:r>
              <a:rPr lang="en-US" sz="5400" dirty="0"/>
              <a:t>for the </a:t>
            </a:r>
            <a:br>
              <a:rPr lang="en-US" sz="5400" dirty="0"/>
            </a:br>
            <a:r>
              <a:rPr lang="en-US" sz="5400" dirty="0"/>
              <a:t>Burton College of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100811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Presented by</a:t>
            </a:r>
          </a:p>
          <a:p>
            <a:r>
              <a:rPr lang="en-US" sz="2000" dirty="0"/>
              <a:t>Jan Robichaux</a:t>
            </a:r>
          </a:p>
          <a:p>
            <a:r>
              <a:rPr lang="en-US" sz="2000" dirty="0"/>
              <a:t>June 4-5, 2019</a:t>
            </a:r>
          </a:p>
        </p:txBody>
      </p:sp>
    </p:spTree>
    <p:extLst>
      <p:ext uri="{BB962C8B-B14F-4D97-AF65-F5344CB8AC3E}">
        <p14:creationId xmlns:p14="http://schemas.microsoft.com/office/powerpoint/2010/main" val="884904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74576"/>
              </p:ext>
            </p:extLst>
          </p:nvPr>
        </p:nvGraphicFramePr>
        <p:xfrm>
          <a:off x="282114" y="188640"/>
          <a:ext cx="8579771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486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55184"/>
              </p:ext>
            </p:extLst>
          </p:nvPr>
        </p:nvGraphicFramePr>
        <p:xfrm>
          <a:off x="289686" y="260648"/>
          <a:ext cx="856462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0788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72961"/>
              </p:ext>
            </p:extLst>
          </p:nvPr>
        </p:nvGraphicFramePr>
        <p:xfrm>
          <a:off x="285750" y="260648"/>
          <a:ext cx="857250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9045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206044"/>
              </p:ext>
            </p:extLst>
          </p:nvPr>
        </p:nvGraphicFramePr>
        <p:xfrm>
          <a:off x="289127" y="188640"/>
          <a:ext cx="8565745" cy="640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368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Assessments Across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 Plan</a:t>
            </a:r>
          </a:p>
          <a:p>
            <a:r>
              <a:rPr lang="en-US" dirty="0" smtClean="0"/>
              <a:t>Field Experience Evaluation (FEE)</a:t>
            </a:r>
          </a:p>
          <a:p>
            <a:r>
              <a:rPr lang="en-US" dirty="0" smtClean="0"/>
              <a:t>Teacher Candidate Work Sample</a:t>
            </a:r>
          </a:p>
          <a:p>
            <a:r>
              <a:rPr lang="en-US" dirty="0" smtClean="0"/>
              <a:t>Self- and Supervisor Professional Disposition Questionnaire</a:t>
            </a:r>
          </a:p>
          <a:p>
            <a:r>
              <a:rPr lang="en-US" dirty="0" smtClean="0"/>
              <a:t>Surveys (Exit, Follow-Up, and Employer Satisfaction)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2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Plan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Content Standards and Outcomes</a:t>
            </a:r>
          </a:p>
          <a:p>
            <a:r>
              <a:rPr lang="en-US" dirty="0"/>
              <a:t>Student Outcomes and Assessment</a:t>
            </a:r>
          </a:p>
          <a:p>
            <a:r>
              <a:rPr lang="en-US" dirty="0"/>
              <a:t>Additional Standards including 6 ELA and Cross-disciplinary Content</a:t>
            </a:r>
          </a:p>
          <a:p>
            <a:r>
              <a:rPr lang="en-US" dirty="0"/>
              <a:t>Explanation for Inclusion of Cross-Disciplinary Content and 6 ELA Standards</a:t>
            </a:r>
          </a:p>
          <a:p>
            <a:r>
              <a:rPr lang="en-US" dirty="0"/>
              <a:t>Relevance and Rationale</a:t>
            </a:r>
          </a:p>
          <a:p>
            <a:r>
              <a:rPr lang="en-US" dirty="0"/>
              <a:t>Student Misconceptions</a:t>
            </a:r>
          </a:p>
          <a:p>
            <a:r>
              <a:rPr lang="en-US" dirty="0"/>
              <a:t>Lesson Progression</a:t>
            </a:r>
          </a:p>
          <a:p>
            <a:r>
              <a:rPr lang="en-US" dirty="0"/>
              <a:t>Learning Environment</a:t>
            </a:r>
          </a:p>
          <a:p>
            <a:r>
              <a:rPr lang="en-US" dirty="0"/>
              <a:t>Pre-Planned SEED Questions</a:t>
            </a:r>
          </a:p>
          <a:p>
            <a:r>
              <a:rPr lang="en-US" dirty="0"/>
              <a:t>Lesson Introduction</a:t>
            </a:r>
          </a:p>
          <a:p>
            <a:r>
              <a:rPr lang="en-US" dirty="0"/>
              <a:t>Whole Group/Guided Instruction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Small Group/Paired Instruction</a:t>
            </a:r>
          </a:p>
          <a:p>
            <a:r>
              <a:rPr lang="en-US" dirty="0"/>
              <a:t>Independent Practice</a:t>
            </a:r>
          </a:p>
          <a:p>
            <a:r>
              <a:rPr lang="en-US" dirty="0"/>
              <a:t>Closure</a:t>
            </a:r>
          </a:p>
          <a:p>
            <a:r>
              <a:rPr lang="en-US" dirty="0"/>
              <a:t>Instructional Resources/Materials</a:t>
            </a:r>
          </a:p>
          <a:p>
            <a:r>
              <a:rPr lang="en-US" dirty="0"/>
              <a:t>Teacher’s Use of Technology</a:t>
            </a:r>
          </a:p>
          <a:p>
            <a:r>
              <a:rPr lang="en-US" dirty="0"/>
              <a:t>Student Use of Technology</a:t>
            </a:r>
          </a:p>
          <a:p>
            <a:r>
              <a:rPr lang="en-US" dirty="0"/>
              <a:t>Assessments</a:t>
            </a:r>
          </a:p>
          <a:p>
            <a:r>
              <a:rPr lang="en-US" dirty="0"/>
              <a:t>Differentiation by Content, Product, and Process</a:t>
            </a:r>
          </a:p>
          <a:p>
            <a:r>
              <a:rPr lang="en-US" dirty="0"/>
              <a:t>Differentiation by  Learner</a:t>
            </a:r>
          </a:p>
          <a:p>
            <a:r>
              <a:rPr lang="en-US" dirty="0"/>
              <a:t>Post-Lesson Scaffolding</a:t>
            </a:r>
          </a:p>
          <a:p>
            <a:r>
              <a:rPr lang="en-US" dirty="0"/>
              <a:t>Reflection of Instructional Strategies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85624"/>
              </p:ext>
            </p:extLst>
          </p:nvPr>
        </p:nvGraphicFramePr>
        <p:xfrm>
          <a:off x="323528" y="260648"/>
          <a:ext cx="856462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3116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33432"/>
              </p:ext>
            </p:extLst>
          </p:nvPr>
        </p:nvGraphicFramePr>
        <p:xfrm>
          <a:off x="289127" y="188640"/>
          <a:ext cx="8565745" cy="640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848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73297"/>
              </p:ext>
            </p:extLst>
          </p:nvPr>
        </p:nvGraphicFramePr>
        <p:xfrm>
          <a:off x="282114" y="188640"/>
          <a:ext cx="8579771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197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62533"/>
              </p:ext>
            </p:extLst>
          </p:nvPr>
        </p:nvGraphicFramePr>
        <p:xfrm>
          <a:off x="289686" y="516396"/>
          <a:ext cx="8564628" cy="5825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807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549467"/>
              </p:ext>
            </p:extLst>
          </p:nvPr>
        </p:nvGraphicFramePr>
        <p:xfrm>
          <a:off x="282114" y="260648"/>
          <a:ext cx="8579771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3137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013477"/>
              </p:ext>
            </p:extLst>
          </p:nvPr>
        </p:nvGraphicFramePr>
        <p:xfrm>
          <a:off x="282114" y="260648"/>
          <a:ext cx="8579771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7876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735</Words>
  <Application>Microsoft Macintosh PowerPoint</Application>
  <PresentationFormat>On-screen Show (4:3)</PresentationFormat>
  <Paragraphs>124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Fall 2018-Spring 2019  Data Overview for the  Burton College of Education</vt:lpstr>
      <vt:lpstr>Major Assessments Across Programs</vt:lpstr>
      <vt:lpstr>Lesson Plan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2018-Spring 2019  Data Overview for the  Burton College of Education</dc:title>
  <dc:creator/>
  <cp:lastModifiedBy/>
  <cp:revision>28</cp:revision>
  <dcterms:created xsi:type="dcterms:W3CDTF">2014-02-21T02:04:43Z</dcterms:created>
  <dcterms:modified xsi:type="dcterms:W3CDTF">2019-06-04T03:15:59Z</dcterms:modified>
</cp:coreProperties>
</file>