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Lst>
  <p:notesMasterIdLst>
    <p:notesMasterId r:id="rId46"/>
  </p:notesMasterIdLst>
  <p:handoutMasterIdLst>
    <p:handoutMasterId r:id="rId47"/>
  </p:handoutMasterIdLst>
  <p:sldIdLst>
    <p:sldId id="256" r:id="rId3"/>
    <p:sldId id="320" r:id="rId4"/>
    <p:sldId id="280" r:id="rId5"/>
    <p:sldId id="292" r:id="rId6"/>
    <p:sldId id="309" r:id="rId7"/>
    <p:sldId id="340" r:id="rId8"/>
    <p:sldId id="342" r:id="rId9"/>
    <p:sldId id="301" r:id="rId10"/>
    <p:sldId id="302" r:id="rId11"/>
    <p:sldId id="303" r:id="rId12"/>
    <p:sldId id="300" r:id="rId13"/>
    <p:sldId id="313" r:id="rId14"/>
    <p:sldId id="298" r:id="rId15"/>
    <p:sldId id="305" r:id="rId16"/>
    <p:sldId id="304" r:id="rId17"/>
    <p:sldId id="327" r:id="rId18"/>
    <p:sldId id="328" r:id="rId19"/>
    <p:sldId id="314" r:id="rId20"/>
    <p:sldId id="299" r:id="rId21"/>
    <p:sldId id="315" r:id="rId22"/>
    <p:sldId id="329" r:id="rId23"/>
    <p:sldId id="326" r:id="rId24"/>
    <p:sldId id="330" r:id="rId25"/>
    <p:sldId id="325" r:id="rId26"/>
    <p:sldId id="331" r:id="rId27"/>
    <p:sldId id="310" r:id="rId28"/>
    <p:sldId id="286" r:id="rId29"/>
    <p:sldId id="306" r:id="rId30"/>
    <p:sldId id="343" r:id="rId31"/>
    <p:sldId id="311" r:id="rId32"/>
    <p:sldId id="337" r:id="rId33"/>
    <p:sldId id="307" r:id="rId34"/>
    <p:sldId id="308" r:id="rId35"/>
    <p:sldId id="335" r:id="rId36"/>
    <p:sldId id="312" r:id="rId37"/>
    <p:sldId id="339" r:id="rId38"/>
    <p:sldId id="321" r:id="rId39"/>
    <p:sldId id="333" r:id="rId40"/>
    <p:sldId id="334" r:id="rId41"/>
    <p:sldId id="332" r:id="rId42"/>
    <p:sldId id="338" r:id="rId43"/>
    <p:sldId id="323" r:id="rId44"/>
    <p:sldId id="319" r:id="rId4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A22106-D38B-354C-9BC7-04D5DB2A3725}">
          <p14:sldIdLst/>
        </p14:section>
        <p14:section name="Presentation" id="{878927BE-881D-1646-BD14-190AA82038FC}">
          <p14:sldIdLst>
            <p14:sldId id="256"/>
            <p14:sldId id="320"/>
            <p14:sldId id="280"/>
            <p14:sldId id="292"/>
            <p14:sldId id="309"/>
            <p14:sldId id="340"/>
            <p14:sldId id="342"/>
            <p14:sldId id="301"/>
            <p14:sldId id="302"/>
            <p14:sldId id="303"/>
            <p14:sldId id="300"/>
            <p14:sldId id="313"/>
            <p14:sldId id="298"/>
            <p14:sldId id="305"/>
            <p14:sldId id="304"/>
            <p14:sldId id="327"/>
            <p14:sldId id="328"/>
            <p14:sldId id="314"/>
            <p14:sldId id="299"/>
            <p14:sldId id="315"/>
            <p14:sldId id="329"/>
            <p14:sldId id="326"/>
            <p14:sldId id="330"/>
            <p14:sldId id="325"/>
            <p14:sldId id="331"/>
            <p14:sldId id="310"/>
            <p14:sldId id="286"/>
            <p14:sldId id="306"/>
            <p14:sldId id="343"/>
            <p14:sldId id="311"/>
            <p14:sldId id="337"/>
            <p14:sldId id="307"/>
            <p14:sldId id="308"/>
            <p14:sldId id="335"/>
            <p14:sldId id="312"/>
            <p14:sldId id="339"/>
            <p14:sldId id="321"/>
            <p14:sldId id="333"/>
            <p14:sldId id="334"/>
            <p14:sldId id="332"/>
            <p14:sldId id="338"/>
            <p14:sldId id="323"/>
            <p14:sldId id="31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Broussa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95" autoAdjust="0"/>
    <p:restoredTop sz="70796" autoAdjust="0"/>
  </p:normalViewPr>
  <p:slideViewPr>
    <p:cSldViewPr snapToGrid="0" snapToObjects="1">
      <p:cViewPr varScale="1">
        <p:scale>
          <a:sx n="78" d="100"/>
          <a:sy n="78" d="100"/>
        </p:scale>
        <p:origin x="-240"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4133512-4E84-4FE3-BBA8-5B39988312E1}" type="datetimeFigureOut">
              <a:rPr lang="en-US" smtClean="0"/>
              <a:t>4/30/20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FEF4FD6-9BE1-4B2D-9C9C-8DA1A8A3FD15}" type="slidenum">
              <a:rPr lang="en-US" smtClean="0"/>
              <a:t>‹#›</a:t>
            </a:fld>
            <a:endParaRPr lang="en-US"/>
          </a:p>
        </p:txBody>
      </p:sp>
    </p:spTree>
    <p:extLst>
      <p:ext uri="{BB962C8B-B14F-4D97-AF65-F5344CB8AC3E}">
        <p14:creationId xmlns:p14="http://schemas.microsoft.com/office/powerpoint/2010/main" val="618465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90086D4-3A16-5347-AE03-D80C404CF1FC}" type="datetimeFigureOut">
              <a:rPr lang="en-US" smtClean="0"/>
              <a:t>4/30/20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147F6FC-E76C-BB4D-A0FE-D8942B9D6BA9}" type="slidenum">
              <a:rPr lang="en-US" smtClean="0"/>
              <a:t>‹#›</a:t>
            </a:fld>
            <a:endParaRPr lang="en-US"/>
          </a:p>
        </p:txBody>
      </p:sp>
    </p:spTree>
    <p:extLst>
      <p:ext uri="{BB962C8B-B14F-4D97-AF65-F5344CB8AC3E}">
        <p14:creationId xmlns:p14="http://schemas.microsoft.com/office/powerpoint/2010/main" val="5570837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 Id="rId3" Type="http://schemas.openxmlformats.org/officeDocument/2006/relationships/hyperlink" Target="https://nces.ed.gov/collegenavigator/?q=mcneese+state+university&amp;s=all&amp;id=159717%23fedloans"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1</a:t>
            </a:fld>
            <a:endParaRPr lang="en-US"/>
          </a:p>
        </p:txBody>
      </p:sp>
    </p:spTree>
    <p:extLst>
      <p:ext uri="{BB962C8B-B14F-4D97-AF65-F5344CB8AC3E}">
        <p14:creationId xmlns:p14="http://schemas.microsoft.com/office/powerpoint/2010/main" val="381008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When reviewing this previously reported data, it is noted that there has been an increase in mean score in undergraduate, MAT, and PBC programs for both CAEP 4.1 and 4.2 from 2016-2018.</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12</a:t>
            </a:fld>
            <a:endParaRPr lang="en-US"/>
          </a:p>
        </p:txBody>
      </p:sp>
    </p:spTree>
    <p:extLst>
      <p:ext uri="{BB962C8B-B14F-4D97-AF65-F5344CB8AC3E}">
        <p14:creationId xmlns:p14="http://schemas.microsoft.com/office/powerpoint/2010/main" val="391466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Previously reported program completers teaching in Grades 4-8 in Math, Science, Social Studies, and ELA have a combined mean score for Student Learning Targets (SLT) and Value-Added Model (VAM) that show the majority of our completers score in the Effective: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Proficient and Highly Effective range with high mean scores between 3.4-3.6.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47F6FC-E76C-BB4D-A0FE-D8942B9D6BA9}" type="slidenum">
              <a:rPr lang="en-US" smtClean="0"/>
              <a:t>13</a:t>
            </a:fld>
            <a:endParaRPr lang="en-US"/>
          </a:p>
        </p:txBody>
      </p:sp>
    </p:spTree>
    <p:extLst>
      <p:ext uri="{BB962C8B-B14F-4D97-AF65-F5344CB8AC3E}">
        <p14:creationId xmlns:p14="http://schemas.microsoft.com/office/powerpoint/2010/main" val="278110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Impact on P-12 Learning and Development (CAEP 4.1) using Value-Added Model (VAM) Data Only</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Previously reported program completers teaching in Grades 4-8 an in Math, Science, Social Studies, and ELA have a combined score of Student Learning Targets (SLT) and Value-Added Model (VAM) as discussed earlier in this report. When examining data specific to student growth in these particular content areas and grade levels, the following is an analysis of program completers’ data specific to VAM scores only. These scores are only calculated if our program has 25 or more completers within the grade level and content area.</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Undergraduate Program Completers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Trend data indicates a growing strength for MSU undergraduate program completers who teach in grades 4-8 in the content area of ELA moving from 27% scoring Ineffective (1.0-1.49) for the 2016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report to 18% scoring Ineffective for the 2018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report which is a 9% decrease. Meaning 82% of our undergraduate completers met the state benchmark of 1.5 or higher.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trend data is indicated within undergraduate program completers who teach in grades 4-8 for Math or Science as fluctuating percentages are found within the three years of reporting data (2016- 2018)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Our highest percentage of undergraduate completers scoring within the Ineffective range (1.0-1.49) can be found within the math content. Forty-one to sixty-four percent (41-64%) of completers are not having a positive impact on student growth in Math grades 4-8.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examining MSU undergraduate VAM scores with other 11 public universities within Louisiana, it was determined that MSU candidates ranked last in math,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in science, and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in ELA.</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14</a:t>
            </a:fld>
            <a:endParaRPr lang="en-US"/>
          </a:p>
        </p:txBody>
      </p:sp>
    </p:spTree>
    <p:extLst>
      <p:ext uri="{BB962C8B-B14F-4D97-AF65-F5344CB8AC3E}">
        <p14:creationId xmlns:p14="http://schemas.microsoft.com/office/powerpoint/2010/main" val="982432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Impact on P-12 Learning and Development (CAEP 4.1) using Value-Added Model (VAM) Data Only</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MAT Program Completers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Previously reported trend data indicates a growing strength for MSU MAT program completers who teach in grades 4-8 in the content area of ELA moving from 21% scoring Ineffective (1.0-1.49) for the 2016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report to 0% scoring Ineffective for the 2018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report which is a 21% decrease. Meaning 100% of our MAT program completers met the state benchmark of 1.5 or higher in 2018.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trend data is indicated within MAT program completers who teach in grades 4-8 for Science as fluctuating percentages are found within the three years of reporting data (2016- 2018)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Also, Math VAM data for MAT program completers was only given for the 2016 reporting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examining MSU MAT VAM scores with other 6 public universities within Louisiana who had data reported for the content area of Science, it was determined that MSU completers ranked higher than 2 universities pertaining to the percentage of completers scoring Ineffective. When examining MSU MAT VAM scores with the other 7 public universities within Louisiana who had data reported for the content area of ELA, it was determined that MSU completers ranked higher than 5 universities pertaining to the percentage of completers scoring Ineffective.</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15</a:t>
            </a:fld>
            <a:endParaRPr lang="en-US"/>
          </a:p>
        </p:txBody>
      </p:sp>
    </p:spTree>
    <p:extLst>
      <p:ext uri="{BB962C8B-B14F-4D97-AF65-F5344CB8AC3E}">
        <p14:creationId xmlns:p14="http://schemas.microsoft.com/office/powerpoint/2010/main" val="982432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Impact on P-12 Learning and Development (CAEP 4.1) using Value-Added Model (VAM) Data Only</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PBC Program Completers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Previously reported data indicates an increase in MSU PBC program completers scoring Ineffective (1.0-1.5) in the content area of ELA for grades 4-8. Meaning 70% of our PBC completers scored higher than the state benchmark of 1.5. When examining MSU PBC VAM scores with other 6 public universities within Louisiana who had data reported for the content area of ELA, it was determined that MSU completers ranked last pertaining to the percentage of completers scoring Ineffective. </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16</a:t>
            </a:fld>
            <a:endParaRPr lang="en-US"/>
          </a:p>
        </p:txBody>
      </p:sp>
    </p:spTree>
    <p:extLst>
      <p:ext uri="{BB962C8B-B14F-4D97-AF65-F5344CB8AC3E}">
        <p14:creationId xmlns:p14="http://schemas.microsoft.com/office/powerpoint/2010/main" val="104273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17</a:t>
            </a:fld>
            <a:endParaRPr lang="en-US"/>
          </a:p>
        </p:txBody>
      </p:sp>
    </p:spTree>
    <p:extLst>
      <p:ext uri="{BB962C8B-B14F-4D97-AF65-F5344CB8AC3E}">
        <p14:creationId xmlns:p14="http://schemas.microsoft.com/office/powerpoint/2010/main" val="419739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reviewing the previously reported CAEP 4.1 and 4.2 data, several new collaborations and additions were made with our redesigned initial certification programs. For completers, using data to drive instruction is a skill that needs to be practiced as shown by data when VAM scores are disaggregated out from our VAM/SLT scores. Completers must be able to use summative data, beginning of the year testing data, and progress monitoring to determine student level of mastery of the standards. The redesigned Assessment Course and Teaching Cycle portfolio incorporate the analysis of summative data and student inventories in order to create a lesson plan tied to the assigned field placement within each methodology course. Candidates then analyze student artifact data from the lesson to determine areas of strengths and weaknesses and what post-lesson scaffolding should look like as a next step for supporting student mastering the content.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was noted that MSU had a high percentage of completers scoring at the Ineffective range according to our VAM data for Math grades 4-8. Due to this, MSU participated in the Deans for Impact Collaborative during the 2018-2019 academic year with a strategic focus on Math preparation. We have realigned four Math courses (two in content and two in methods) to include a coherent sequence of content, instructional activities, Tier 1 curriculum and instructional practice in the field.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LDoE</a:t>
            </a:r>
            <a:r>
              <a:rPr lang="en-US" sz="1200" kern="1200" dirty="0">
                <a:solidFill>
                  <a:schemeClr val="tx1"/>
                </a:solidFill>
                <a:effectLst/>
                <a:latin typeface="+mn-lt"/>
                <a:ea typeface="+mn-ea"/>
                <a:cs typeface="+mn-cs"/>
              </a:rPr>
              <a:t> has mandated all EPP’s to include the Louisiana Teacher Preparation Competencies so that completers can develop them with quality experiences embedded throughout their certification programs. MSU has chosen to do this through several ways. First, within our redesigned programs, we have included work within the state approved Tier 1 curriculum. Second, we will be realigning the last portion of our field experience evaluation instrument to include a final section (Domain 5) that is specific to the content area focus and grade band of the lesson. For instance, within the Mathematics Teacher Competencies are both Content Knowledge Competencies and Content Pedagogy Competencies. These competencies were strategically placed within our new four-course math sequence and will be measured by a university instructor and host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teacher in the field on multiple occasions. Third, MSU has implemented a performance-based portfolio that is included within the first semester of residency (Senior-Year Residency Performance Portfolio). This portfolio builds upon the data analysis practiced with the Teaching Cycle in the methodology coursework mentioned earlier. Fourth, MSU is redesigning our assessment course that is a co-requisite to the performance portfolio to include strategies for academic feedback for P-12 students. </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18</a:t>
            </a:fld>
            <a:endParaRPr lang="en-US"/>
          </a:p>
        </p:txBody>
      </p:sp>
    </p:spTree>
    <p:extLst>
      <p:ext uri="{BB962C8B-B14F-4D97-AF65-F5344CB8AC3E}">
        <p14:creationId xmlns:p14="http://schemas.microsoft.com/office/powerpoint/2010/main" val="363571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endParaRPr lang="en-US" dirty="0"/>
          </a:p>
          <a:p>
            <a:r>
              <a:rPr lang="en-US" dirty="0"/>
              <a:t>Undergraduates had the highest percentage of I/EE completers at 7%.</a:t>
            </a:r>
          </a:p>
        </p:txBody>
      </p:sp>
      <p:sp>
        <p:nvSpPr>
          <p:cNvPr id="4" name="Slide Number Placeholder 3"/>
          <p:cNvSpPr>
            <a:spLocks noGrp="1"/>
          </p:cNvSpPr>
          <p:nvPr>
            <p:ph type="sldNum" sz="quarter" idx="10"/>
          </p:nvPr>
        </p:nvSpPr>
        <p:spPr/>
        <p:txBody>
          <a:bodyPr/>
          <a:lstStyle/>
          <a:p>
            <a:fld id="{C147F6FC-E76C-BB4D-A0FE-D8942B9D6BA9}" type="slidenum">
              <a:rPr lang="en-US" smtClean="0"/>
              <a:t>19</a:t>
            </a:fld>
            <a:endParaRPr lang="en-US"/>
          </a:p>
        </p:txBody>
      </p:sp>
    </p:spTree>
    <p:extLst>
      <p:ext uri="{BB962C8B-B14F-4D97-AF65-F5344CB8AC3E}">
        <p14:creationId xmlns:p14="http://schemas.microsoft.com/office/powerpoint/2010/main" val="2781100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endParaRPr lang="en-US" dirty="0"/>
          </a:p>
          <a:p>
            <a:r>
              <a:rPr lang="en-US" dirty="0"/>
              <a:t>Undergraduate and MAT mean score was 3.3 and PBC mean score was 3.7.</a:t>
            </a:r>
          </a:p>
        </p:txBody>
      </p:sp>
      <p:sp>
        <p:nvSpPr>
          <p:cNvPr id="4" name="Slide Number Placeholder 3"/>
          <p:cNvSpPr>
            <a:spLocks noGrp="1"/>
          </p:cNvSpPr>
          <p:nvPr>
            <p:ph type="sldNum" sz="quarter" idx="10"/>
          </p:nvPr>
        </p:nvSpPr>
        <p:spPr/>
        <p:txBody>
          <a:bodyPr/>
          <a:lstStyle/>
          <a:p>
            <a:fld id="{C147F6FC-E76C-BB4D-A0FE-D8942B9D6BA9}" type="slidenum">
              <a:rPr lang="en-US" smtClean="0"/>
              <a:t>20</a:t>
            </a:fld>
            <a:endParaRPr lang="en-US"/>
          </a:p>
        </p:txBody>
      </p:sp>
    </p:spTree>
    <p:extLst>
      <p:ext uri="{BB962C8B-B14F-4D97-AF65-F5344CB8AC3E}">
        <p14:creationId xmlns:p14="http://schemas.microsoft.com/office/powerpoint/2010/main" val="3527061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CAEP 4.2 Next Steps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Previously reported mean data for all three types of programs (undergraduate, MAT, and PBC) indicate that our completers are scoring at the Effective: Proficient (2.5-3.40) and Highly Effective (3.50-4.0) levels at 3.3, 3.3, and 3.7, respectively, concerning observations of their teaching effectiveness. Even so, MSU is examining better ways to train, norm, and conduct inter-rater reliability sessions with faculty, university supervisors, and mentor teachers. Moving forward we will determine the best method of moving from our current Field Experience Evaluation (FEE) form which is based on the same components as the Louisiana Danielson Model to the actual Compass model used by the state department (Compass). This will allow for better communication of look-</a:t>
            </a:r>
            <a:r>
              <a:rPr lang="en-US" sz="1200" kern="1200" dirty="0" err="1">
                <a:solidFill>
                  <a:schemeClr val="tx1"/>
                </a:solidFill>
                <a:effectLst/>
                <a:latin typeface="+mn-lt"/>
                <a:ea typeface="+mn-ea"/>
                <a:cs typeface="+mn-cs"/>
              </a:rPr>
              <a:t>fors</a:t>
            </a:r>
            <a:r>
              <a:rPr lang="en-US" sz="1200" kern="1200" dirty="0">
                <a:solidFill>
                  <a:schemeClr val="tx1"/>
                </a:solidFill>
                <a:effectLst/>
                <a:latin typeface="+mn-lt"/>
                <a:ea typeface="+mn-ea"/>
                <a:cs typeface="+mn-cs"/>
              </a:rPr>
              <a:t> and yearly training as the LDoE already has a Compass library and electronic training</a:t>
            </a:r>
            <a:r>
              <a:rPr lang="en-US" sz="1200" kern="1200" baseline="0" dirty="0">
                <a:solidFill>
                  <a:schemeClr val="tx1"/>
                </a:solidFill>
                <a:effectLst/>
                <a:latin typeface="+mn-lt"/>
                <a:ea typeface="+mn-ea"/>
                <a:cs typeface="+mn-cs"/>
              </a:rPr>
              <a:t> modules</a:t>
            </a:r>
            <a:r>
              <a:rPr lang="en-US" sz="1200" kern="1200" dirty="0">
                <a:solidFill>
                  <a:schemeClr val="tx1"/>
                </a:solidFill>
                <a:effectLst/>
                <a:latin typeface="+mn-lt"/>
                <a:ea typeface="+mn-ea"/>
                <a:cs typeface="+mn-cs"/>
              </a:rPr>
              <a:t>. We will spend two days in the month of July norming the instrument as well as conducting professional development with our faculty, university supervisors, and mentor teachers as we shift instruments.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a shortage of qualified mentors in the field, MSU has written and received a grant from Louisiana Believes to pilot a </a:t>
            </a:r>
            <a:r>
              <a:rPr lang="en-US" sz="1200" b="0" i="1" kern="1200" dirty="0">
                <a:solidFill>
                  <a:schemeClr val="tx1"/>
                </a:solidFill>
                <a:effectLst/>
                <a:latin typeface="+mn-lt"/>
                <a:ea typeface="+mn-ea"/>
                <a:cs typeface="+mn-cs"/>
              </a:rPr>
              <a:t>state</a:t>
            </a:r>
            <a:r>
              <a:rPr lang="en-US" sz="1200" b="0" i="1" kern="1200" baseline="0" dirty="0">
                <a:solidFill>
                  <a:schemeClr val="tx1"/>
                </a:solidFill>
                <a:effectLst/>
                <a:latin typeface="+mn-lt"/>
                <a:ea typeface="+mn-ea"/>
                <a:cs typeface="+mn-cs"/>
              </a:rPr>
              <a:t> approved</a:t>
            </a:r>
            <a:r>
              <a:rPr lang="en-US" sz="1200" b="0" i="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Mentor </a:t>
            </a:r>
            <a:r>
              <a:rPr lang="en-US" sz="1200" b="0" i="1" kern="1200" dirty="0">
                <a:solidFill>
                  <a:schemeClr val="tx1"/>
                </a:solidFill>
                <a:effectLst/>
                <a:latin typeface="+mn-lt"/>
                <a:ea typeface="+mn-ea"/>
                <a:cs typeface="+mn-cs"/>
              </a:rPr>
              <a:t>Teacher</a:t>
            </a:r>
            <a:r>
              <a:rPr lang="en-US" sz="1200" b="0" kern="1200" dirty="0">
                <a:solidFill>
                  <a:schemeClr val="tx1"/>
                </a:solidFill>
                <a:effectLst/>
                <a:latin typeface="+mn-lt"/>
                <a:ea typeface="+mn-ea"/>
                <a:cs typeface="+mn-cs"/>
              </a:rPr>
              <a:t> Training </a:t>
            </a:r>
            <a:r>
              <a:rPr lang="en-US" sz="1200" kern="1200" dirty="0">
                <a:solidFill>
                  <a:schemeClr val="tx1"/>
                </a:solidFill>
                <a:effectLst/>
                <a:latin typeface="+mn-lt"/>
                <a:ea typeface="+mn-ea"/>
                <a:cs typeface="+mn-cs"/>
              </a:rPr>
              <a:t>Program during the 2019-2020 academic year. This opportunity will also allow us to support new mentors with understanding the elements of the Compass, look-</a:t>
            </a:r>
            <a:r>
              <a:rPr lang="en-US" sz="1200" kern="1200" dirty="0" err="1">
                <a:solidFill>
                  <a:schemeClr val="tx1"/>
                </a:solidFill>
                <a:effectLst/>
                <a:latin typeface="+mn-lt"/>
                <a:ea typeface="+mn-ea"/>
                <a:cs typeface="+mn-cs"/>
              </a:rPr>
              <a:t>fors</a:t>
            </a:r>
            <a:r>
              <a:rPr lang="en-US" sz="1200" kern="1200" dirty="0">
                <a:solidFill>
                  <a:schemeClr val="tx1"/>
                </a:solidFill>
                <a:effectLst/>
                <a:latin typeface="+mn-lt"/>
                <a:ea typeface="+mn-ea"/>
                <a:cs typeface="+mn-cs"/>
              </a:rPr>
              <a:t> with descriptors, and practice providing feedback in the field within the POP (pre-observation, observation, and post-observation) cycle.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new to the residency model is the procedure of a formalized POP cycle. MSU will continue to work with university faculty and supervisors on implementing the POP cycle to include feedback conversations and adjusting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feedback to identified areas of challenge for individual candidates. In addition to using the POP cycle during residency, we will scaffold components of</a:t>
            </a:r>
            <a:r>
              <a:rPr lang="en-US" sz="1200" kern="1200" baseline="0" dirty="0">
                <a:solidFill>
                  <a:schemeClr val="tx1"/>
                </a:solidFill>
                <a:effectLst/>
                <a:latin typeface="+mn-lt"/>
                <a:ea typeface="+mn-ea"/>
                <a:cs typeface="+mn-cs"/>
              </a:rPr>
              <a:t> the POP</a:t>
            </a:r>
            <a:r>
              <a:rPr lang="en-US" sz="1200" kern="1200" dirty="0">
                <a:solidFill>
                  <a:schemeClr val="tx1"/>
                </a:solidFill>
                <a:effectLst/>
                <a:latin typeface="+mn-lt"/>
                <a:ea typeface="+mn-ea"/>
                <a:cs typeface="+mn-cs"/>
              </a:rPr>
              <a:t> throughout methodology coursework as well. </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21</a:t>
            </a:fld>
            <a:endParaRPr lang="en-US"/>
          </a:p>
        </p:txBody>
      </p:sp>
    </p:spTree>
    <p:extLst>
      <p:ext uri="{BB962C8B-B14F-4D97-AF65-F5344CB8AC3E}">
        <p14:creationId xmlns:p14="http://schemas.microsoft.com/office/powerpoint/2010/main" val="341109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2</a:t>
            </a:fld>
            <a:endParaRPr lang="en-US"/>
          </a:p>
        </p:txBody>
      </p:sp>
    </p:spTree>
    <p:extLst>
      <p:ext uri="{BB962C8B-B14F-4D97-AF65-F5344CB8AC3E}">
        <p14:creationId xmlns:p14="http://schemas.microsoft.com/office/powerpoint/2010/main" val="2301410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Enrollment and Completer Numbers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previously reported data collected from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for the 2016-2018 reporting periods shows there is no trend as our enrollment numbers for both types of programs (undergraduate and alternative certification) have fluctuated during this time. In comparison to the other 14 public universities within Louisiana, MSU ranked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for undergraduate and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for alternative certification in terms of numbers of enrolled candidates. </a:t>
            </a:r>
          </a:p>
        </p:txBody>
      </p:sp>
      <p:sp>
        <p:nvSpPr>
          <p:cNvPr id="4" name="Slide Number Placeholder 3"/>
          <p:cNvSpPr>
            <a:spLocks noGrp="1"/>
          </p:cNvSpPr>
          <p:nvPr>
            <p:ph type="sldNum" sz="quarter" idx="5"/>
          </p:nvPr>
        </p:nvSpPr>
        <p:spPr/>
        <p:txBody>
          <a:bodyPr/>
          <a:lstStyle/>
          <a:p>
            <a:fld id="{C147F6FC-E76C-BB4D-A0FE-D8942B9D6BA9}" type="slidenum">
              <a:rPr lang="en-US" smtClean="0"/>
              <a:t>22</a:t>
            </a:fld>
            <a:endParaRPr lang="en-US"/>
          </a:p>
        </p:txBody>
      </p:sp>
    </p:spTree>
    <p:extLst>
      <p:ext uri="{BB962C8B-B14F-4D97-AF65-F5344CB8AC3E}">
        <p14:creationId xmlns:p14="http://schemas.microsoft.com/office/powerpoint/2010/main" val="2638068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Enrollment and Completer Numbers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Steps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further support an increase in future enrollment, MSU is working with high school </a:t>
            </a:r>
            <a:r>
              <a:rPr lang="en-US" sz="1200" kern="1200" dirty="0" err="1">
                <a:solidFill>
                  <a:schemeClr val="tx1"/>
                </a:solidFill>
                <a:effectLst/>
                <a:latin typeface="+mn-lt"/>
                <a:ea typeface="+mn-ea"/>
                <a:cs typeface="+mn-cs"/>
              </a:rPr>
              <a:t>EdRising</a:t>
            </a:r>
            <a:r>
              <a:rPr lang="en-US" sz="1200" kern="1200" dirty="0">
                <a:solidFill>
                  <a:schemeClr val="tx1"/>
                </a:solidFill>
                <a:effectLst/>
                <a:latin typeface="+mn-lt"/>
                <a:ea typeface="+mn-ea"/>
                <a:cs typeface="+mn-cs"/>
              </a:rPr>
              <a:t> teachers to create dual enrollment courses. McNeese also hosted its first </a:t>
            </a:r>
            <a:r>
              <a:rPr lang="en-US" sz="1200" kern="1200" dirty="0" err="1">
                <a:solidFill>
                  <a:schemeClr val="tx1"/>
                </a:solidFill>
                <a:effectLst/>
                <a:latin typeface="+mn-lt"/>
                <a:ea typeface="+mn-ea"/>
                <a:cs typeface="+mn-cs"/>
              </a:rPr>
              <a:t>EdRising</a:t>
            </a:r>
            <a:r>
              <a:rPr lang="en-US" sz="1200" kern="1200" dirty="0">
                <a:solidFill>
                  <a:schemeClr val="tx1"/>
                </a:solidFill>
                <a:effectLst/>
                <a:latin typeface="+mn-lt"/>
                <a:ea typeface="+mn-ea"/>
                <a:cs typeface="+mn-cs"/>
              </a:rPr>
              <a:t> Regional Conference and plans to use this opportunity to recruit students specific to education. Minors in Elementary Education, Secondary Education, and Special</a:t>
            </a:r>
            <a:r>
              <a:rPr lang="en-US" sz="1200" kern="1200" baseline="0" dirty="0">
                <a:solidFill>
                  <a:schemeClr val="tx1"/>
                </a:solidFill>
                <a:effectLst/>
                <a:latin typeface="+mn-lt"/>
                <a:ea typeface="+mn-ea"/>
                <a:cs typeface="+mn-cs"/>
              </a:rPr>
              <a:t> Education</a:t>
            </a:r>
            <a:r>
              <a:rPr lang="en-US" sz="1200" kern="1200" dirty="0">
                <a:solidFill>
                  <a:schemeClr val="tx1"/>
                </a:solidFill>
                <a:effectLst/>
                <a:latin typeface="+mn-lt"/>
                <a:ea typeface="+mn-ea"/>
                <a:cs typeface="+mn-cs"/>
              </a:rPr>
              <a:t> will be implemented in the 2020-2021 Academic Year to allow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students to earn 19 of the 33 credits for a PBC initial-certification program while completing their chosen undergraduate degree. A contract has been made with </a:t>
            </a:r>
            <a:r>
              <a:rPr lang="en-US" sz="1200" kern="1200" dirty="0" err="1">
                <a:solidFill>
                  <a:schemeClr val="tx1"/>
                </a:solidFill>
                <a:effectLst/>
                <a:latin typeface="+mn-lt"/>
                <a:ea typeface="+mn-ea"/>
                <a:cs typeface="+mn-cs"/>
              </a:rPr>
              <a:t>Hubspot</a:t>
            </a:r>
            <a:r>
              <a:rPr lang="en-US" sz="1200" kern="1200" dirty="0">
                <a:solidFill>
                  <a:schemeClr val="tx1"/>
                </a:solidFill>
                <a:effectLst/>
                <a:latin typeface="+mn-lt"/>
                <a:ea typeface="+mn-ea"/>
                <a:cs typeface="+mn-cs"/>
              </a:rPr>
              <a:t> to help recruit through electronic measures for our alternative certification programs.</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23</a:t>
            </a:fld>
            <a:endParaRPr lang="en-US"/>
          </a:p>
        </p:txBody>
      </p:sp>
    </p:spTree>
    <p:extLst>
      <p:ext uri="{BB962C8B-B14F-4D97-AF65-F5344CB8AC3E}">
        <p14:creationId xmlns:p14="http://schemas.microsoft.com/office/powerpoint/2010/main" val="2935608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Persistence Data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previously reported data collected from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for the 2016-2018 reporting periods shows there is a slight decrease in our persistence percentages for both types of programs (undergraduate and alternative certification). In comparison to the other 14 public universities within Louisiana, MSU ranked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for undergraduate with 69% persistence rate after year 5 of service. MSU ranked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for alternative certification programs when including only those with 100 or more completers (total of 5) with a persistence rate of 66%. </a:t>
            </a:r>
          </a:p>
        </p:txBody>
      </p:sp>
      <p:sp>
        <p:nvSpPr>
          <p:cNvPr id="4" name="Slide Number Placeholder 3"/>
          <p:cNvSpPr>
            <a:spLocks noGrp="1"/>
          </p:cNvSpPr>
          <p:nvPr>
            <p:ph type="sldNum" sz="quarter" idx="5"/>
          </p:nvPr>
        </p:nvSpPr>
        <p:spPr/>
        <p:txBody>
          <a:bodyPr/>
          <a:lstStyle/>
          <a:p>
            <a:fld id="{C147F6FC-E76C-BB4D-A0FE-D8942B9D6BA9}" type="slidenum">
              <a:rPr lang="en-US" smtClean="0"/>
              <a:t>24</a:t>
            </a:fld>
            <a:endParaRPr lang="en-US"/>
          </a:p>
        </p:txBody>
      </p:sp>
    </p:spTree>
    <p:extLst>
      <p:ext uri="{BB962C8B-B14F-4D97-AF65-F5344CB8AC3E}">
        <p14:creationId xmlns:p14="http://schemas.microsoft.com/office/powerpoint/2010/main" val="791056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Persistence Data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Steps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better prepare our completers for Day 1 teaching, we have redesigned all initial-certification programs with full implementation occurring during the 2019-2020 academic year. We are now members of the US PREP Coalition Cohort III which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offers additional support for residents during their two-semester residency. Also, with the inclusion of state-approved Tier 1 curriculum, completers will be knowledgeable about Louisiana Student Standards, Content and Pedagogy specific to those standards and the Tier 1 curriculum. In addition, when examining the Completer Follow-up Survey and Employer Satisfaction Survey data, the need for better classroom management was identified. Each redesigned program includes embedded texts for supporting social-emotional learning, additional special education coursework, and a course on Motivation and Engagement. The Louisiana Department of Education has mandated all initial-certification programs to include a one-year residency. Each of our programs (undergraduate and alternative certification) have been redesigned, and we have full implementation as of the 2019-2020 academic year.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25</a:t>
            </a:fld>
            <a:endParaRPr lang="en-US"/>
          </a:p>
        </p:txBody>
      </p:sp>
    </p:spTree>
    <p:extLst>
      <p:ext uri="{BB962C8B-B14F-4D97-AF65-F5344CB8AC3E}">
        <p14:creationId xmlns:p14="http://schemas.microsoft.com/office/powerpoint/2010/main" val="2397309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4-well-prepared;            3- sufficiently prepared;           2- not sufficiently prepared;           1- not at all prepared</a:t>
            </a:r>
          </a:p>
          <a:p>
            <a:endParaRPr lang="en-US" dirty="0"/>
          </a:p>
          <a:p>
            <a:r>
              <a:rPr lang="en-US" dirty="0"/>
              <a:t>Benchmark</a:t>
            </a:r>
            <a:r>
              <a:rPr lang="en-US" baseline="0" dirty="0"/>
              <a:t> is a 3.</a:t>
            </a:r>
          </a:p>
          <a:p>
            <a:endParaRPr lang="en-US" baseline="0" dirty="0"/>
          </a:p>
          <a:p>
            <a:r>
              <a:rPr lang="en-US" baseline="0" dirty="0"/>
              <a:t>5 sections that match the MSU FEE. 4 sections that match Compass evaluation (exclusion of professional dispositions)</a:t>
            </a:r>
          </a:p>
          <a:p>
            <a:endParaRPr lang="en-US" baseline="0" dirty="0"/>
          </a:p>
          <a:p>
            <a:r>
              <a:rPr lang="en-US" sz="1200" b="1" kern="1200" dirty="0">
                <a:solidFill>
                  <a:schemeClr val="tx1"/>
                </a:solidFill>
                <a:effectLst/>
                <a:latin typeface="+mn-lt"/>
                <a:ea typeface="+mn-ea"/>
                <a:cs typeface="+mn-cs"/>
              </a:rPr>
              <a:t>Candidate Follow-up Survey Prompt: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were the three (3) toughest transitions for you moving from your college experience to a P-12 classroom?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Employer Satisfaction Survey Prompt: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are two (2) recommendations you have for improving </a:t>
            </a:r>
            <a:r>
              <a:rPr lang="en-US" sz="1200" b="1" i="1" u="sng" kern="1200" dirty="0">
                <a:solidFill>
                  <a:schemeClr val="tx1"/>
                </a:solidFill>
                <a:effectLst/>
                <a:latin typeface="+mn-lt"/>
                <a:ea typeface="+mn-ea"/>
                <a:cs typeface="+mn-cs"/>
              </a:rPr>
              <a:t>THIS</a:t>
            </a:r>
            <a:r>
              <a:rPr lang="en-US" sz="1200" b="1" kern="1200" dirty="0">
                <a:solidFill>
                  <a:schemeClr val="tx1"/>
                </a:solidFill>
                <a:effectLst/>
                <a:latin typeface="+mn-lt"/>
                <a:ea typeface="+mn-ea"/>
                <a:cs typeface="+mn-cs"/>
              </a:rPr>
              <a:t> candidate’s development and readiness for the P-12 classroom?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26</a:t>
            </a:fld>
            <a:endParaRPr lang="en-US"/>
          </a:p>
        </p:txBody>
      </p:sp>
    </p:spTree>
    <p:extLst>
      <p:ext uri="{BB962C8B-B14F-4D97-AF65-F5344CB8AC3E}">
        <p14:creationId xmlns:p14="http://schemas.microsoft.com/office/powerpoint/2010/main" val="2653783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Employer Satisfaction Survey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both iterations of the ESS, overall undergraduate employers indicated their satisfaction with the EPP completers as measured by ‘well prepared’ mean scores on each InTASC standard as well as the cross-cutting themes of technology and diversity with mean range scores of 3.5-4.0. A mean score of 3.5 for spring 2018 concerning InTASC Standard 2 was the lowest rated score. Undergraduate completers in English (n=1) had a rating of 2.5 for ‘not sufficiently prepared’.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both iterations of the ESS, overall PBC employers indicated their satisfaction with the EPP completers as measured by ‘well prepared’ mean scores on each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as well as the cross-cutting themes of technology and diversity.</a:t>
            </a:r>
          </a:p>
        </p:txBody>
      </p:sp>
      <p:sp>
        <p:nvSpPr>
          <p:cNvPr id="4" name="Slide Number Placeholder 3"/>
          <p:cNvSpPr>
            <a:spLocks noGrp="1"/>
          </p:cNvSpPr>
          <p:nvPr>
            <p:ph type="sldNum" sz="quarter" idx="10"/>
          </p:nvPr>
        </p:nvSpPr>
        <p:spPr/>
        <p:txBody>
          <a:bodyPr/>
          <a:lstStyle/>
          <a:p>
            <a:fld id="{C147F6FC-E76C-BB4D-A0FE-D8942B9D6BA9}" type="slidenum">
              <a:rPr lang="en-US" smtClean="0"/>
              <a:t>27</a:t>
            </a:fld>
            <a:endParaRPr lang="en-US"/>
          </a:p>
        </p:txBody>
      </p:sp>
    </p:spTree>
    <p:extLst>
      <p:ext uri="{BB962C8B-B14F-4D97-AF65-F5344CB8AC3E}">
        <p14:creationId xmlns:p14="http://schemas.microsoft.com/office/powerpoint/2010/main" val="2337490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aggregating the answers within the portion of the ESS where employers list two recommendations specific to spring and fall 2018 completers, only Curriculum Design and Implementation was listed consistently as the second place at (20% and 25%, respectively). Classroom Environment and Management was listed as the most recommended for spring 2018 completers at 40% but only 25% for fall 218 completers. Student assessment was listed at the top recommendation for Fall 2018 completers at (50%).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28</a:t>
            </a:fld>
            <a:endParaRPr lang="en-US"/>
          </a:p>
        </p:txBody>
      </p:sp>
    </p:spTree>
    <p:extLst>
      <p:ext uri="{BB962C8B-B14F-4D97-AF65-F5344CB8AC3E}">
        <p14:creationId xmlns:p14="http://schemas.microsoft.com/office/powerpoint/2010/main" val="2337490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30</a:t>
            </a:fld>
            <a:endParaRPr lang="en-US"/>
          </a:p>
        </p:txBody>
      </p:sp>
    </p:spTree>
    <p:extLst>
      <p:ext uri="{BB962C8B-B14F-4D97-AF65-F5344CB8AC3E}">
        <p14:creationId xmlns:p14="http://schemas.microsoft.com/office/powerpoint/2010/main" val="295606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31</a:t>
            </a:fld>
            <a:endParaRPr lang="en-US"/>
          </a:p>
        </p:txBody>
      </p:sp>
    </p:spTree>
    <p:extLst>
      <p:ext uri="{BB962C8B-B14F-4D97-AF65-F5344CB8AC3E}">
        <p14:creationId xmlns:p14="http://schemas.microsoft.com/office/powerpoint/2010/main" val="1947192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Completer Follow-up Survey</a:t>
            </a:r>
            <a:endParaRPr lang="en-US" sz="1200" kern="1200" dirty="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1-10 had range scores of 3.0-4.0 for both semesters scoring overall mean scores for all programs at the ‘sufficiently prepared’ or ‘well prepared’ levels.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overall undergraduate scores indicated satisfaction with their preparation,  only Standard 1 with a mean score of 2.5 (n=2) was scored low in Social Studies undergraduate program according to Fall 2018 respondents.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both iterations of the CFS, mean scores were calculated at the ‘well prepared’ level (3.5-4.0) for all programs for the following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Standard 4, 7, and 9.</a:t>
            </a:r>
          </a:p>
        </p:txBody>
      </p:sp>
      <p:sp>
        <p:nvSpPr>
          <p:cNvPr id="4" name="Slide Number Placeholder 3"/>
          <p:cNvSpPr>
            <a:spLocks noGrp="1"/>
          </p:cNvSpPr>
          <p:nvPr>
            <p:ph type="sldNum" sz="quarter" idx="10"/>
          </p:nvPr>
        </p:nvSpPr>
        <p:spPr/>
        <p:txBody>
          <a:bodyPr/>
          <a:lstStyle/>
          <a:p>
            <a:fld id="{C147F6FC-E76C-BB4D-A0FE-D8942B9D6BA9}" type="slidenum">
              <a:rPr lang="en-US" smtClean="0"/>
              <a:t>32</a:t>
            </a:fld>
            <a:endParaRPr lang="en-US"/>
          </a:p>
        </p:txBody>
      </p:sp>
    </p:spTree>
    <p:extLst>
      <p:ext uri="{BB962C8B-B14F-4D97-AF65-F5344CB8AC3E}">
        <p14:creationId xmlns:p14="http://schemas.microsoft.com/office/powerpoint/2010/main" val="233749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3</a:t>
            </a:fld>
            <a:endParaRPr lang="en-US"/>
          </a:p>
        </p:txBody>
      </p:sp>
    </p:spTree>
    <p:extLst>
      <p:ext uri="{BB962C8B-B14F-4D97-AF65-F5344CB8AC3E}">
        <p14:creationId xmlns:p14="http://schemas.microsoft.com/office/powerpoint/2010/main" val="3364419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aggregating the answers within the open-ended portion of the CFS where completers list two of their toughest transitions moving from college to the classroom, spring and fall 2018 completers listed Classroom Environment and Management (44% and 44%, respectively) as their top choice. Spring 2018 completers then had Professional Dispositions (33%) listed as their second choice. Fall 2018 completers had multiple transitions with the same score of 17% which were: Curriculum Design and Implementation, Student Assessment and Monitoring, and Professional Dispositions.</a:t>
            </a:r>
          </a:p>
        </p:txBody>
      </p:sp>
      <p:sp>
        <p:nvSpPr>
          <p:cNvPr id="4" name="Slide Number Placeholder 3"/>
          <p:cNvSpPr>
            <a:spLocks noGrp="1"/>
          </p:cNvSpPr>
          <p:nvPr>
            <p:ph type="sldNum" sz="quarter" idx="10"/>
          </p:nvPr>
        </p:nvSpPr>
        <p:spPr/>
        <p:txBody>
          <a:bodyPr/>
          <a:lstStyle/>
          <a:p>
            <a:fld id="{C147F6FC-E76C-BB4D-A0FE-D8942B9D6BA9}" type="slidenum">
              <a:rPr lang="en-US" smtClean="0"/>
              <a:t>33</a:t>
            </a:fld>
            <a:endParaRPr lang="en-US"/>
          </a:p>
        </p:txBody>
      </p:sp>
    </p:spTree>
    <p:extLst>
      <p:ext uri="{BB962C8B-B14F-4D97-AF65-F5344CB8AC3E}">
        <p14:creationId xmlns:p14="http://schemas.microsoft.com/office/powerpoint/2010/main" val="2337490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35</a:t>
            </a:fld>
            <a:endParaRPr lang="en-US"/>
          </a:p>
        </p:txBody>
      </p:sp>
    </p:spTree>
    <p:extLst>
      <p:ext uri="{BB962C8B-B14F-4D97-AF65-F5344CB8AC3E}">
        <p14:creationId xmlns:p14="http://schemas.microsoft.com/office/powerpoint/2010/main" val="66723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36</a:t>
            </a:fld>
            <a:endParaRPr lang="en-US"/>
          </a:p>
        </p:txBody>
      </p:sp>
    </p:spTree>
    <p:extLst>
      <p:ext uri="{BB962C8B-B14F-4D97-AF65-F5344CB8AC3E}">
        <p14:creationId xmlns:p14="http://schemas.microsoft.com/office/powerpoint/2010/main" val="3515239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Graduation/Matriculation Rates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Initial-Certification Programs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measure of the effectiveness of an EPP is the matriculation of the candidates from acceptance into an initial certification program through graduation. When examining graduation data specific to matriculation rates for entering EPP candidates from the 2015, 2016, and 2017 cohorts, the following was noted: the majority of BACH completers finish their program within 1-2 years of officially being accepted within the EPP initial certification program (graduation rates at 66%,  60%, and 69% respectively); data shows that PBC and MAT completers finishing within 1-2 years after officially entering their programs differ according to cohort. The 2015 PBC cohort had the highest completion rate at 76% followed by 56% and 55% for the 2016 and 2017 cohorts, respectively. There is no trend data available for the MAT cohort graduates from 2015-2017 according to completion within 1-2 years of acceptance as data shows 73%, 80%, and 67% completion rates, respectively.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was concern over the 41% (n=11) for PBC 2016 cohort that dropped from the university. After review of our records, 27% (n=3) never earned their teaching certificate, 36% (n=4) went through </a:t>
            </a:r>
            <a:r>
              <a:rPr lang="en-US" sz="1200" kern="1200" dirty="0" err="1">
                <a:solidFill>
                  <a:schemeClr val="tx1"/>
                </a:solidFill>
                <a:effectLst/>
                <a:latin typeface="+mn-lt"/>
                <a:ea typeface="+mn-ea"/>
                <a:cs typeface="+mn-cs"/>
              </a:rPr>
              <a:t>iTeach</a:t>
            </a:r>
            <a:r>
              <a:rPr lang="en-US" sz="1200" kern="1200" dirty="0">
                <a:solidFill>
                  <a:schemeClr val="tx1"/>
                </a:solidFill>
                <a:effectLst/>
                <a:latin typeface="+mn-lt"/>
                <a:ea typeface="+mn-ea"/>
                <a:cs typeface="+mn-cs"/>
              </a:rPr>
              <a:t>, 10% (n=1) earned another degree not in education, and 27% (n=3) failed out of the program. </a:t>
            </a:r>
          </a:p>
        </p:txBody>
      </p:sp>
      <p:sp>
        <p:nvSpPr>
          <p:cNvPr id="4" name="Slide Number Placeholder 3"/>
          <p:cNvSpPr>
            <a:spLocks noGrp="1"/>
          </p:cNvSpPr>
          <p:nvPr>
            <p:ph type="sldNum" sz="quarter" idx="10"/>
          </p:nvPr>
        </p:nvSpPr>
        <p:spPr/>
        <p:txBody>
          <a:bodyPr/>
          <a:lstStyle/>
          <a:p>
            <a:fld id="{C147F6FC-E76C-BB4D-A0FE-D8942B9D6BA9}" type="slidenum">
              <a:rPr lang="en-US" smtClean="0"/>
              <a:t>37</a:t>
            </a:fld>
            <a:endParaRPr lang="en-US"/>
          </a:p>
        </p:txBody>
      </p:sp>
    </p:spTree>
    <p:extLst>
      <p:ext uri="{BB962C8B-B14F-4D97-AF65-F5344CB8AC3E}">
        <p14:creationId xmlns:p14="http://schemas.microsoft.com/office/powerpoint/2010/main" val="1909111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Graduation/Matriculation Rates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Initial-Certification Programs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Steps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47F6FC-E76C-BB4D-A0FE-D8942B9D6BA9}" type="slidenum">
              <a:rPr lang="en-US" smtClean="0"/>
              <a:t>38</a:t>
            </a:fld>
            <a:endParaRPr lang="en-US"/>
          </a:p>
        </p:txBody>
      </p:sp>
    </p:spTree>
    <p:extLst>
      <p:ext uri="{BB962C8B-B14F-4D97-AF65-F5344CB8AC3E}">
        <p14:creationId xmlns:p14="http://schemas.microsoft.com/office/powerpoint/2010/main" val="3554032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Licensure Rates for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Initial-certification Programs </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MSU EPP completers have a consistently high rate of receiving their state teaching licenses. An EPP requirement for each of the initial certification programs is that candidates must complete all licensure exams before beginning their student teaching/internship semesters. This program requirement means that once candidates have completed their student teaching/internship semesters, they have fulfilled all state requirements for licensing. For the three cycles of data collected, completers of all EPP initial-certification programs had a state licensure rate of 97% or higher over the last three years.  The data shows that over the course of three cycles, with all three programs accounted for, only nine (9) completers out of a total of 371 did not submit their paperwork to become a licensed teacher in the state of Louisiana. </a:t>
            </a:r>
          </a:p>
          <a:p>
            <a:endParaRPr lang="en-US" dirty="0"/>
          </a:p>
          <a:p>
            <a:r>
              <a:rPr lang="en-US" sz="1200" b="1" kern="1200" dirty="0">
                <a:solidFill>
                  <a:schemeClr val="tx1"/>
                </a:solidFill>
                <a:effectLst/>
                <a:latin typeface="+mn-lt"/>
                <a:ea typeface="+mn-ea"/>
                <a:cs typeface="+mn-cs"/>
              </a:rPr>
              <a:t>Employment Rates for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Initial-certification Programs </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licensure rates for all three programs are very high, employment rates for the licensed completers are much lower. Employment rates included with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 and Factbook take into account only the completers who gain employment within the state of Louisiana and in a public P-12 setting. If a completer gained employment outside of the state or within private daycare or non-public P-12 school settings including charter schools, then the EPP does not get credit for that employment. Using the data from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 the lowest percentages of completers gaining employment within public school systems in the state of Louisiana came during our 2017 cohort for undergraduate and the 2016 cohort for alternative certification programs. The fluctuation of percentages in between the three cohorts does not indicate any patterns or trends for the alternative certification programs; however, a decline in percentage of graduates that begin teaching immediately has occurred every year. </a:t>
            </a:r>
          </a:p>
          <a:p>
            <a:endParaRPr lang="en-US" dirty="0"/>
          </a:p>
        </p:txBody>
      </p:sp>
      <p:sp>
        <p:nvSpPr>
          <p:cNvPr id="4" name="Slide Number Placeholder 3"/>
          <p:cNvSpPr>
            <a:spLocks noGrp="1"/>
          </p:cNvSpPr>
          <p:nvPr>
            <p:ph type="sldNum" sz="quarter" idx="5"/>
          </p:nvPr>
        </p:nvSpPr>
        <p:spPr/>
        <p:txBody>
          <a:bodyPr/>
          <a:lstStyle/>
          <a:p>
            <a:fld id="{C147F6FC-E76C-BB4D-A0FE-D8942B9D6BA9}" type="slidenum">
              <a:rPr lang="en-US" smtClean="0"/>
              <a:t>39</a:t>
            </a:fld>
            <a:endParaRPr lang="en-US"/>
          </a:p>
        </p:txBody>
      </p:sp>
    </p:spTree>
    <p:extLst>
      <p:ext uri="{BB962C8B-B14F-4D97-AF65-F5344CB8AC3E}">
        <p14:creationId xmlns:p14="http://schemas.microsoft.com/office/powerpoint/2010/main" val="629300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Graduation and Licensure Rates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Advanced Programs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Advanced programs for the 2018-19 academic year have low enrollment.  Master of Education in Educational Leadership had 6 completers, the Master of Education in Curriculum and Instruction had 3 completers, the Educational Specialist in Educational Leadership had 2 completers, and the Master of Education in School Counseling had 4 completers. Twenty percent (20%) of completers added their new certification area to their Louisiana teaching license. Specific to the Master of Education in Educational Leadership: EDLD candidates cannot add an EDLD certification to their teaching license until they are hired by a district in the official capacity of an Educational Leader. They are only ‘eligible’ to hold the license. </a:t>
            </a:r>
          </a:p>
          <a:p>
            <a:endParaRPr lang="en-US" dirty="0"/>
          </a:p>
        </p:txBody>
      </p:sp>
      <p:sp>
        <p:nvSpPr>
          <p:cNvPr id="4" name="Slide Number Placeholder 3"/>
          <p:cNvSpPr>
            <a:spLocks noGrp="1"/>
          </p:cNvSpPr>
          <p:nvPr>
            <p:ph type="sldNum" sz="quarter" idx="5"/>
          </p:nvPr>
        </p:nvSpPr>
        <p:spPr/>
        <p:txBody>
          <a:bodyPr/>
          <a:lstStyle/>
          <a:p>
            <a:fld id="{C147F6FC-E76C-BB4D-A0FE-D8942B9D6BA9}" type="slidenum">
              <a:rPr lang="en-US" smtClean="0"/>
              <a:t>40</a:t>
            </a:fld>
            <a:endParaRPr lang="en-US"/>
          </a:p>
        </p:txBody>
      </p:sp>
    </p:spTree>
    <p:extLst>
      <p:ext uri="{BB962C8B-B14F-4D97-AF65-F5344CB8AC3E}">
        <p14:creationId xmlns:p14="http://schemas.microsoft.com/office/powerpoint/2010/main" val="1868509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Graduation and Licensure Rates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Advanced Programs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Steps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47F6FC-E76C-BB4D-A0FE-D8942B9D6BA9}" type="slidenum">
              <a:rPr lang="en-US" smtClean="0"/>
              <a:t>41</a:t>
            </a:fld>
            <a:endParaRPr lang="en-US"/>
          </a:p>
        </p:txBody>
      </p:sp>
    </p:spTree>
    <p:extLst>
      <p:ext uri="{BB962C8B-B14F-4D97-AF65-F5344CB8AC3E}">
        <p14:creationId xmlns:p14="http://schemas.microsoft.com/office/powerpoint/2010/main" val="3109546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Cohort Default Rates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MSU cohort default rates for the enrollment years of 2013-2016 are as follows: 12.4%, 11%, 9.9%, and 13.6% respectively. The reported cohort default rates are for all students enrolled in MSU, not just those specific to the EPP. The national cohort default rate for the 2016 fiscal year was 10.1%. The conclusions from this data are that the default rates of MSU students have had a steady decline over during 2013-2015. MSU had a default rate of almost less than 1% of the national average for the 2015 reporting period; however, for the 2016 reporting period, MSU is 2.5% higher than the national default rate average.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Information retrieved from National Center for Education Statistics at</a:t>
            </a:r>
            <a:r>
              <a:rPr lang="en-US" sz="1200" dirty="0">
                <a:hlinkClick r:id="rId3"/>
              </a:rPr>
              <a:t>https://nces.ed.gov/collegenavigator/?q=mcneese+state+university&amp;s=all&amp;id=159717#fedloans</a:t>
            </a: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Information retrieved from Federal Student Aid website at https://www2.ed.gov/offices/OSFAP/defaultmanagement/cdr.html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47F6FC-E76C-BB4D-A0FE-D8942B9D6BA9}" type="slidenum">
              <a:rPr lang="en-US" smtClean="0"/>
              <a:t>42</a:t>
            </a:fld>
            <a:endParaRPr lang="en-US"/>
          </a:p>
        </p:txBody>
      </p:sp>
    </p:spTree>
    <p:extLst>
      <p:ext uri="{BB962C8B-B14F-4D97-AF65-F5344CB8AC3E}">
        <p14:creationId xmlns:p14="http://schemas.microsoft.com/office/powerpoint/2010/main" val="3768307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43</a:t>
            </a:fld>
            <a:endParaRPr lang="en-US"/>
          </a:p>
        </p:txBody>
      </p:sp>
    </p:spTree>
    <p:extLst>
      <p:ext uri="{BB962C8B-B14F-4D97-AF65-F5344CB8AC3E}">
        <p14:creationId xmlns:p14="http://schemas.microsoft.com/office/powerpoint/2010/main" val="99196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4</a:t>
            </a:fld>
            <a:endParaRPr lang="en-US"/>
          </a:p>
        </p:txBody>
      </p:sp>
    </p:spTree>
    <p:extLst>
      <p:ext uri="{BB962C8B-B14F-4D97-AF65-F5344CB8AC3E}">
        <p14:creationId xmlns:p14="http://schemas.microsoft.com/office/powerpoint/2010/main" val="355601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MSU FEE is aligned with Louisiana</a:t>
            </a:r>
            <a:r>
              <a:rPr lang="en-US" baseline="0" dirty="0"/>
              <a:t> Compass Evaluation except for the addition of two sections: Classroom Management and Professional Dispositions. The </a:t>
            </a:r>
            <a:r>
              <a:rPr lang="en-US" baseline="0" dirty="0" err="1"/>
              <a:t>LDoE</a:t>
            </a:r>
            <a:r>
              <a:rPr lang="en-US" baseline="0" dirty="0"/>
              <a:t> has a set benchmark of 1.5 or higher for employed educators.</a:t>
            </a:r>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5</a:t>
            </a:fld>
            <a:endParaRPr lang="en-US"/>
          </a:p>
        </p:txBody>
      </p:sp>
    </p:spTree>
    <p:extLst>
      <p:ext uri="{BB962C8B-B14F-4D97-AF65-F5344CB8AC3E}">
        <p14:creationId xmlns:p14="http://schemas.microsoft.com/office/powerpoint/2010/main" val="80500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Previously reported data indicate that MSU EPP undergraduate completers are having a positive impact on P-12 learning and development (CAEP 4.1) and have strong instructional practices leading to high levels of teaching effectiveness (CAEP 4.2).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undergraduate completers with teaching experience of 1 and 2 years, have a steady mean score of 3.4 for CAEP 4.1 which is at the high end of the Effective: Proficient range (2.5-3.49) over the last three reporting years with a state benchmark of 1.5. Also noted is that 89-91% of our undergraduate candidates have scored at or above the </a:t>
            </a:r>
            <a:r>
              <a:rPr lang="en-US" sz="1200" b="1" i="1" kern="1200" dirty="0">
                <a:solidFill>
                  <a:srgbClr val="FF0000"/>
                </a:solidFill>
                <a:effectLst/>
                <a:latin typeface="+mn-lt"/>
                <a:ea typeface="+mn-ea"/>
                <a:cs typeface="+mn-cs"/>
              </a:rPr>
              <a:t>Effective: Proficient </a:t>
            </a:r>
            <a:r>
              <a:rPr lang="en-US" sz="1200" b="0" i="0" kern="1200" dirty="0">
                <a:solidFill>
                  <a:schemeClr val="tx1"/>
                </a:solidFill>
                <a:effectLst/>
                <a:latin typeface="+mn-lt"/>
                <a:ea typeface="+mn-ea"/>
                <a:cs typeface="+mn-cs"/>
              </a:rPr>
              <a:t>range (</a:t>
            </a:r>
            <a:r>
              <a:rPr lang="en-US" sz="1200" kern="1200" dirty="0">
                <a:solidFill>
                  <a:schemeClr val="tx1"/>
                </a:solidFill>
                <a:effectLst/>
                <a:latin typeface="+mn-lt"/>
                <a:ea typeface="+mn-ea"/>
                <a:cs typeface="+mn-cs"/>
              </a:rPr>
              <a:t>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completers ranked second out of the 14 Louisiana public universities in which data is provided with a mean score of 3.4 for 2018 in Compass student growth (SLT/VAM) (CAEP 4.1). Growth of 7% over the last three years for completers scoring within the Highly Effective range for CAEP 4.1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LBoR Data Dashboards, MSU undergraduate completers with teaching experience of 1 and 2 years have a mean score of 3.2-3.3 for CAEP 4.2 which falls within the range of Effective: Proficient (2.5-3.49) over the last three reporting years with a state benchmark of 1.5. Also noted is that 92-93% of our undergraduate candidates have scored at or above the </a:t>
            </a:r>
            <a:r>
              <a:rPr lang="en-US" sz="1200" b="1" i="1" kern="1200" dirty="0">
                <a:solidFill>
                  <a:srgbClr val="FF0000"/>
                </a:solidFill>
                <a:effectLst/>
                <a:latin typeface="+mn-lt"/>
                <a:ea typeface="+mn-ea"/>
                <a:cs typeface="+mn-cs"/>
              </a:rPr>
              <a:t>Effective: Proficient </a:t>
            </a:r>
            <a:r>
              <a:rPr lang="en-US" sz="1200" b="0" i="0" kern="1200" dirty="0">
                <a:solidFill>
                  <a:schemeClr val="tx1"/>
                </a:solidFill>
                <a:effectLst/>
                <a:latin typeface="+mn-lt"/>
                <a:ea typeface="+mn-ea"/>
                <a:cs typeface="+mn-cs"/>
              </a:rPr>
              <a:t>range (</a:t>
            </a:r>
            <a:r>
              <a:rPr lang="en-US" sz="1200" kern="1200" dirty="0">
                <a:solidFill>
                  <a:schemeClr val="tx1"/>
                </a:solidFill>
                <a:effectLst/>
                <a:latin typeface="+mn-lt"/>
                <a:ea typeface="+mn-ea"/>
                <a:cs typeface="+mn-cs"/>
              </a:rPr>
              <a:t>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completers ranked first out of the 14 Louisiana public universities in which data is provided with a mean score of 3.3 for 2018 in Compass professional practice (CAEP 4.2). Growth of 15% over the last three years for completers scoring within the Highly Effective range for CAEP standard 4.2 measures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undergraduate completers with teaching experience of 1 and 2 years, have a combined mean score (3.3-3.4) for CAEP measures 4.1 and 4.2 at the high end of the Effective: Proficient over the last three reporting years with a state benchmark of 1.5. Also noted is 91-92% of our undergraduate candidates had a combined mean score at or above the </a:t>
            </a:r>
            <a:r>
              <a:rPr lang="en-US" sz="1200" b="1" i="1" kern="1200" dirty="0">
                <a:solidFill>
                  <a:srgbClr val="FF0000"/>
                </a:solidFill>
                <a:effectLst/>
                <a:latin typeface="+mn-lt"/>
                <a:ea typeface="+mn-ea"/>
                <a:cs typeface="+mn-cs"/>
              </a:rPr>
              <a:t>Effective: Proficient </a:t>
            </a:r>
            <a:r>
              <a:rPr lang="en-US" sz="1200" b="0" i="0" kern="1200" dirty="0">
                <a:solidFill>
                  <a:schemeClr val="tx1"/>
                </a:solidFill>
                <a:effectLst/>
                <a:latin typeface="+mn-lt"/>
                <a:ea typeface="+mn-ea"/>
                <a:cs typeface="+mn-cs"/>
              </a:rPr>
              <a:t>range (</a:t>
            </a:r>
            <a:r>
              <a:rPr lang="en-US" sz="1200" kern="1200" dirty="0">
                <a:solidFill>
                  <a:schemeClr val="tx1"/>
                </a:solidFill>
                <a:effectLst/>
                <a:latin typeface="+mn-lt"/>
                <a:ea typeface="+mn-ea"/>
                <a:cs typeface="+mn-cs"/>
              </a:rPr>
              <a:t>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undergraduate completers ranked first out of the 14 Louisiana public universities in which data is provided with a mean score of 3.4 for 2018 in Compass Final Evaluation Scores (combined 4.1 and 4.2 measures). Growth of 13% when combining CAEP 4.1 and 4.2 measures in the Highly Effective range are noted as positive trends.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for the last two reporting cycles (2017-2018) have remained steady for the number of undergraduate candidates scoring in the Ineffective (1.0-1.49) and Effective: Emerging (1.5-2.49) ranges for all both CAEP impact measures (4.1 and 4.2).</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8</a:t>
            </a:fld>
            <a:endParaRPr lang="en-US"/>
          </a:p>
        </p:txBody>
      </p:sp>
    </p:spTree>
    <p:extLst>
      <p:ext uri="{BB962C8B-B14F-4D97-AF65-F5344CB8AC3E}">
        <p14:creationId xmlns:p14="http://schemas.microsoft.com/office/powerpoint/2010/main" val="50987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Previously reported data indicate that MSU EPP MAT completers are having a positive impact on P-12 learning and development (CAEP 4.1) and have strong instructional practices leading to high levels of teaching effectiveness (CAEP 4.2).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MAT completers with teaching experience of 1 and 2 years, have an increasing mean score from 3.4 to 3.6 for CAEP 4.1 which falls in the high end of the Effective: Proficient category (2.5-3.49) and within the Highly Effective range (3.5-4.0) over the last three reporting years with a state benchmark of 1.5. Also noted is that 91-94% of our MAT candidates have scored at or above the </a:t>
            </a:r>
            <a:r>
              <a:rPr lang="en-US" sz="1200" b="1" i="1" kern="1200" dirty="0">
                <a:solidFill>
                  <a:srgbClr val="FF0000"/>
                </a:solidFill>
                <a:effectLst/>
                <a:latin typeface="+mn-lt"/>
                <a:ea typeface="+mn-ea"/>
                <a:cs typeface="+mn-cs"/>
              </a:rPr>
              <a:t>Effective: Proficient </a:t>
            </a:r>
            <a:r>
              <a:rPr lang="en-US" sz="1200" b="0" i="0" kern="1200" dirty="0">
                <a:solidFill>
                  <a:schemeClr val="tx1"/>
                </a:solidFill>
                <a:effectLst/>
                <a:latin typeface="+mn-lt"/>
                <a:ea typeface="+mn-ea"/>
                <a:cs typeface="+mn-cs"/>
              </a:rPr>
              <a:t>range (</a:t>
            </a:r>
            <a:r>
              <a:rPr lang="en-US" sz="1200" kern="1200" dirty="0">
                <a:solidFill>
                  <a:schemeClr val="tx1"/>
                </a:solidFill>
                <a:effectLst/>
                <a:latin typeface="+mn-lt"/>
                <a:ea typeface="+mn-ea"/>
                <a:cs typeface="+mn-cs"/>
              </a:rPr>
              <a:t>2.5 or above) </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MAT completers ranked first out of the 9 Louisiana public universities in which data is provided with a mean score of 3.6 for 2018 in Compass student growth (SLT/VAM) (CAEP 4.1). Growth of 12% over the last three years for completers scoring within the Highly Effective range for CAEP 4.1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MAT completers with teaching experience of 1 and 2 years, have a mean score of 3.2-3.4 for CAEP 4.2 which falls within the range of Effective: Proficient (2.5-3.49) over the last three reporting years with a state benchmark of 1.5. Also noted is that 92-93% of our MAT candidates have scored at or above </a:t>
            </a:r>
            <a:r>
              <a:rPr lang="en-US" sz="1200" b="1" i="1" kern="1200" dirty="0">
                <a:solidFill>
                  <a:srgbClr val="FF0000"/>
                </a:solidFill>
                <a:effectLst/>
                <a:latin typeface="+mn-lt"/>
                <a:ea typeface="+mn-ea"/>
                <a:cs typeface="+mn-cs"/>
              </a:rPr>
              <a:t>Effective: Proficient </a:t>
            </a:r>
            <a:r>
              <a:rPr lang="en-US" sz="1200" b="0" i="0" kern="1200" dirty="0">
                <a:solidFill>
                  <a:schemeClr val="tx1"/>
                </a:solidFill>
                <a:effectLst/>
                <a:latin typeface="+mn-lt"/>
                <a:ea typeface="+mn-ea"/>
                <a:cs typeface="+mn-cs"/>
              </a:rPr>
              <a:t>range (</a:t>
            </a:r>
            <a:r>
              <a:rPr lang="en-US" sz="1200" kern="1200" dirty="0">
                <a:solidFill>
                  <a:schemeClr val="tx1"/>
                </a:solidFill>
                <a:effectLst/>
                <a:latin typeface="+mn-lt"/>
                <a:ea typeface="+mn-ea"/>
                <a:cs typeface="+mn-cs"/>
              </a:rPr>
              <a:t>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completers ranked first out of the 9 Louisiana public universities in which data is provided with a mean score of 3.4 for 2018 in Compass professional practice (CAEP 4.2). Growth of 14% over the last three years for completers scoring within the Highly Effective range for CAEP standard 4.2 measures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MAT completers with teaching experience of 1 and 2 years, have a combined mean score (3.4-3.6) for CAEP measures 4.1 and 4.2 at </a:t>
            </a:r>
            <a:r>
              <a:rPr lang="en-US" sz="1200" b="1" i="1" kern="1200" dirty="0">
                <a:solidFill>
                  <a:schemeClr val="tx1"/>
                </a:solidFill>
                <a:effectLst/>
                <a:latin typeface="+mn-lt"/>
                <a:ea typeface="+mn-ea"/>
                <a:cs typeface="+mn-cs"/>
              </a:rPr>
              <a:t>the high end of the Effective: Proficient and the low end of Highly Effective </a:t>
            </a:r>
            <a:r>
              <a:rPr lang="en-US" sz="1200" kern="1200" dirty="0">
                <a:solidFill>
                  <a:schemeClr val="tx1"/>
                </a:solidFill>
                <a:effectLst/>
                <a:latin typeface="+mn-lt"/>
                <a:ea typeface="+mn-ea"/>
                <a:cs typeface="+mn-cs"/>
              </a:rPr>
              <a:t>over the last three reporting years with a state benchmark of 1.5. Also noted is 94-97% of our MAT candidates had a combined mean score at or above the </a:t>
            </a:r>
            <a:r>
              <a:rPr lang="en-US" sz="1200" b="1" i="1" kern="1200" dirty="0">
                <a:solidFill>
                  <a:srgbClr val="FF0000"/>
                </a:solidFill>
                <a:effectLst/>
                <a:latin typeface="+mn-lt"/>
                <a:ea typeface="+mn-ea"/>
                <a:cs typeface="+mn-cs"/>
              </a:rPr>
              <a:t>Effective: Proficient </a:t>
            </a:r>
            <a:r>
              <a:rPr lang="en-US" sz="1200" b="0" i="0" kern="1200" dirty="0">
                <a:solidFill>
                  <a:schemeClr val="tx1"/>
                </a:solidFill>
                <a:effectLst/>
                <a:latin typeface="+mn-lt"/>
                <a:ea typeface="+mn-ea"/>
                <a:cs typeface="+mn-cs"/>
              </a:rPr>
              <a:t>range (</a:t>
            </a:r>
            <a:r>
              <a:rPr lang="en-US" sz="1200" kern="1200" dirty="0">
                <a:solidFill>
                  <a:schemeClr val="tx1"/>
                </a:solidFill>
                <a:effectLst/>
                <a:latin typeface="+mn-lt"/>
                <a:ea typeface="+mn-ea"/>
                <a:cs typeface="+mn-cs"/>
              </a:rPr>
              <a:t>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MAT completers ranked first out of the 9 Louisiana public universities in which data is provided with a mean score of 3.6 for 2018 in Compass Final Evaluation Scores (combined CAEP 4.1 and 4.2 measures). Growth of 17% when combining CAEP 4.1 and 4.2 measures in the Highly Effective range are noted as positive trends.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for the last two reporting cycles (2017-2018) have remained steady for the number of MAT candidates scoring in the Ineffective (1.0-1.49) and Effective: Emerging (1.5-2.49) ranges for both CAEP impact measures (4.1 and 4.2).</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47F6FC-E76C-BB4D-A0FE-D8942B9D6BA9}" type="slidenum">
              <a:rPr lang="en-US" smtClean="0"/>
              <a:t>9</a:t>
            </a:fld>
            <a:endParaRPr lang="en-US"/>
          </a:p>
        </p:txBody>
      </p:sp>
    </p:spTree>
    <p:extLst>
      <p:ext uri="{BB962C8B-B14F-4D97-AF65-F5344CB8AC3E}">
        <p14:creationId xmlns:p14="http://schemas.microsoft.com/office/powerpoint/2010/main" val="411777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Previously reported data indicate that MSU EPP PBC completers are having a positive impact on P-12 learning and development (CAEP 4.1) and have strong instructional practices leading to high levels of teaching effectiveness (CAEP 4.2).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PBC completers with teaching experience of 1 and 2 years, have an increasing mean score from 3.4 to 3.6 for CAEP 4.1 which falls in the high end of the Effective: Proficient category (2.5-3.49) and within the Highly Effective range (3.5-4.0) over the last three reporting years with a state benchmark of 1.5. Also noted is that 90-96% of our PBC candidates have scored at or above the </a:t>
            </a:r>
            <a:r>
              <a:rPr lang="en-US" sz="1200" b="1" i="1" kern="1200" dirty="0">
                <a:solidFill>
                  <a:srgbClr val="FF0000"/>
                </a:solidFill>
                <a:effectLst/>
                <a:latin typeface="+mn-lt"/>
                <a:ea typeface="+mn-ea"/>
                <a:cs typeface="+mn-cs"/>
              </a:rPr>
              <a:t>Effective: Proficient </a:t>
            </a:r>
            <a:r>
              <a:rPr lang="en-US" sz="1200" b="0" i="0" kern="1200" dirty="0">
                <a:solidFill>
                  <a:schemeClr val="tx1"/>
                </a:solidFill>
                <a:effectLst/>
                <a:latin typeface="+mn-lt"/>
                <a:ea typeface="+mn-ea"/>
                <a:cs typeface="+mn-cs"/>
              </a:rPr>
              <a:t>range (</a:t>
            </a:r>
            <a:r>
              <a:rPr lang="en-US" sz="1200" kern="1200" dirty="0">
                <a:solidFill>
                  <a:schemeClr val="tx1"/>
                </a:solidFill>
                <a:effectLst/>
                <a:latin typeface="+mn-lt"/>
                <a:ea typeface="+mn-ea"/>
                <a:cs typeface="+mn-cs"/>
              </a:rPr>
              <a:t>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PBC completers ranked second out of the 11 Louisiana public universities in which data is provided with a mean score of 3.6 for 2018 in Compass student growth (SLT/VAM) (CAEP 4.1). Growth of 7% over the last three years for completers scoring within the Highly Effective range for CAEP 4.1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PBC completers with teaching experience of 1 and 2 years, have a mean score of 3.3-3.4 for CAEP 4.2 which falls within the range of Effective: Proficient (2.5-3.49) over the last three reporting years with a state benchmark of 1.5. Also noted is that 95-98% of our PBC candidates have scored at or above </a:t>
            </a:r>
            <a:r>
              <a:rPr lang="en-US" sz="1200" b="1" i="1" kern="1200" dirty="0">
                <a:solidFill>
                  <a:srgbClr val="FF0000"/>
                </a:solidFill>
                <a:effectLst/>
                <a:latin typeface="+mn-lt"/>
                <a:ea typeface="+mn-ea"/>
                <a:cs typeface="+mn-cs"/>
              </a:rPr>
              <a:t>Effective: Proficient </a:t>
            </a:r>
            <a:r>
              <a:rPr lang="en-US" sz="1200" b="0" i="0" kern="1200" dirty="0">
                <a:solidFill>
                  <a:schemeClr val="tx1"/>
                </a:solidFill>
                <a:effectLst/>
                <a:latin typeface="+mn-lt"/>
                <a:ea typeface="+mn-ea"/>
                <a:cs typeface="+mn-cs"/>
              </a:rPr>
              <a:t>range (</a:t>
            </a:r>
            <a:r>
              <a:rPr lang="en-US" sz="1200" kern="1200" dirty="0">
                <a:solidFill>
                  <a:schemeClr val="tx1"/>
                </a:solidFill>
                <a:effectLst/>
                <a:latin typeface="+mn-lt"/>
                <a:ea typeface="+mn-ea"/>
                <a:cs typeface="+mn-cs"/>
              </a:rPr>
              <a:t>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PBC completers ranked second out of the 11 Louisiana public universities in which data is provided with a mean score of 3.4 for 2018 in Compass professional practice (CAEP 4.2). Growth of 8% over the last three years for completers scoring within the Highly Effective range for CAEP standard 4.2 measures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PBC completers with teaching experience of 1 and 2 years, have a combined mean score (3.4-3.6) for CAEP measures 4.1 and 4.2 at the high end of the Effective: Proficient over the last three reporting years with a state benchmark of 1.5. Also noted is 95-98% of our PBC candidates had a combined mean score at or above </a:t>
            </a:r>
            <a:r>
              <a:rPr lang="en-US" sz="1200" b="1" i="1" kern="1200" dirty="0">
                <a:solidFill>
                  <a:srgbClr val="FF0000"/>
                </a:solidFill>
                <a:effectLst/>
                <a:latin typeface="+mn-lt"/>
                <a:ea typeface="+mn-ea"/>
                <a:cs typeface="+mn-cs"/>
              </a:rPr>
              <a:t>Effective: Proficient </a:t>
            </a:r>
            <a:r>
              <a:rPr lang="en-US" sz="1200" b="0" i="0" kern="1200" dirty="0">
                <a:solidFill>
                  <a:schemeClr val="tx1"/>
                </a:solidFill>
                <a:effectLst/>
                <a:latin typeface="+mn-lt"/>
                <a:ea typeface="+mn-ea"/>
                <a:cs typeface="+mn-cs"/>
              </a:rPr>
              <a:t>range (</a:t>
            </a:r>
            <a:r>
              <a:rPr lang="en-US" sz="1200" kern="1200" dirty="0">
                <a:solidFill>
                  <a:schemeClr val="tx1"/>
                </a:solidFill>
                <a:effectLst/>
                <a:latin typeface="+mn-lt"/>
                <a:ea typeface="+mn-ea"/>
                <a:cs typeface="+mn-cs"/>
              </a:rPr>
              <a:t>2.5 or above) </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completers ranked first out of the 11 Louisiana public universities in which data is provided with a mean score of 3.6 for 2018 in Compass Final Evaluation Scores (combined CAEP 4.1 and 4.2 measures). Growth of 10% when combining CAEP 4.1 and 4.2 measures in the Highly Effective range are noted as positive trends.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for the last two reporting cycles (2017-2018) have remained steady for the number of PBC candidates scoring in the Ineffective (1.0-1.49) and Effective: Emerging (1.5-2.49) ranges for both CAEP impact measures (4.1 and 4.2).</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10</a:t>
            </a:fld>
            <a:endParaRPr lang="en-US"/>
          </a:p>
        </p:txBody>
      </p:sp>
    </p:spTree>
    <p:extLst>
      <p:ext uri="{BB962C8B-B14F-4D97-AF65-F5344CB8AC3E}">
        <p14:creationId xmlns:p14="http://schemas.microsoft.com/office/powerpoint/2010/main" val="206843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Louisiana Board of Regents statement: </a:t>
            </a:r>
            <a:r>
              <a:rPr lang="en-US" sz="1200" b="0" i="0" kern="1200" dirty="0">
                <a:solidFill>
                  <a:schemeClr val="tx1"/>
                </a:solidFill>
                <a:effectLst/>
                <a:latin typeface="+mn-lt"/>
                <a:ea typeface="+mn-ea"/>
                <a:cs typeface="+mn-cs"/>
              </a:rPr>
              <a:t>"Due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1200" b="0" i="0" kern="1200" dirty="0">
                <a:solidFill>
                  <a:schemeClr val="tx1"/>
                </a:solidFill>
                <a:effectLst/>
                <a:latin typeface="+mn-lt"/>
                <a:ea typeface="+mn-ea"/>
                <a:cs typeface="+mn-cs"/>
                <a:hlinkClick r:id="rId3"/>
              </a:rPr>
              <a:t>https://Title2.ed.gov</a:t>
            </a:r>
            <a:r>
              <a:rPr lang="en-US" sz="1200" b="0" i="0" kern="1200" dirty="0">
                <a:solidFill>
                  <a:schemeClr val="tx1"/>
                </a:solidFill>
                <a:effectLst/>
                <a:latin typeface="+mn-lt"/>
                <a:ea typeface="+mn-ea"/>
                <a:cs typeface="+mn-cs"/>
              </a:rPr>
              <a:t> to locate information about teacher preparation programs pertaining to:  listing of programs, number of enrolled candidates, race and gender of enrolled candidates, number of completers, GPA of completers, Praxis passage rates, and other relevant information.“</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11</a:t>
            </a:fld>
            <a:endParaRPr lang="en-US"/>
          </a:p>
        </p:txBody>
      </p:sp>
    </p:spTree>
    <p:extLst>
      <p:ext uri="{BB962C8B-B14F-4D97-AF65-F5344CB8AC3E}">
        <p14:creationId xmlns:p14="http://schemas.microsoft.com/office/powerpoint/2010/main" val="278110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3">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sp>
        <p:nvSpPr>
          <p:cNvPr id="9" name="TextBox 8"/>
          <p:cNvSpPr txBox="1"/>
          <p:nvPr userDrawn="1"/>
        </p:nvSpPr>
        <p:spPr>
          <a:xfrm>
            <a:off x="4026806" y="5119196"/>
            <a:ext cx="184666" cy="369332"/>
          </a:xfrm>
          <a:prstGeom prst="rect">
            <a:avLst/>
          </a:prstGeom>
          <a:noFill/>
        </p:spPr>
        <p:txBody>
          <a:bodyPr wrap="none" rtlCol="0">
            <a:spAutoFit/>
          </a:bodyPr>
          <a:lstStyle/>
          <a:p>
            <a:endParaRPr lang="en-US" dirty="0"/>
          </a:p>
        </p:txBody>
      </p:sp>
      <p:sp>
        <p:nvSpPr>
          <p:cNvPr id="10" name="Title 9"/>
          <p:cNvSpPr>
            <a:spLocks noGrp="1"/>
          </p:cNvSpPr>
          <p:nvPr>
            <p:ph type="title"/>
          </p:nvPr>
        </p:nvSpPr>
        <p:spPr>
          <a:xfrm>
            <a:off x="457199" y="1664318"/>
            <a:ext cx="8228013" cy="1143000"/>
          </a:xfrm>
        </p:spPr>
        <p:txBody>
          <a:bodyPr/>
          <a:lstStyle/>
          <a:p>
            <a:r>
              <a:rPr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5C5C7F9-2E45-B243-BB3F-C3238AE8C3DB}"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5C5C7F9-2E45-B243-BB3F-C3238AE8C3DB}" type="datetimeFigureOut">
              <a:rPr lang="en-US" smtClean="0"/>
              <a:t>4/30/20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5C7F9-2E45-B243-BB3F-C3238AE8C3DB}" type="datetimeFigureOut">
              <a:rPr lang="en-US" smtClean="0"/>
              <a:t>4/30/20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D26C5-C569-CB4B-B710-2EE9D3761A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5C5C7F9-2E45-B243-BB3F-C3238AE8C3DB}"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5C5C7F9-2E45-B243-BB3F-C3238AE8C3DB}"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5C5C7F9-2E45-B243-BB3F-C3238AE8C3DB}"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C5C7F9-2E45-B243-BB3F-C3238AE8C3DB}" type="datetimeFigureOut">
              <a:rPr lang="en-US" smtClean="0"/>
              <a:t>4/30/20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D26C5-C569-CB4B-B710-2EE9D3761A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C5C7F9-2E45-B243-BB3F-C3238AE8C3DB}" type="datetimeFigureOut">
              <a:rPr lang="en-US" smtClean="0"/>
              <a:t>4/30/20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D26C5-C569-CB4B-B710-2EE9D3761A4F}"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28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cNee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FD66A7-6123-3941-9D07-19D179146CDB}"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84304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D66A7-6123-3941-9D07-19D179146CDB}"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1006141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D66A7-6123-3941-9D07-19D179146CDB}"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668203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FD66A7-6123-3941-9D07-19D179146CDB}"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2634975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FD66A7-6123-3941-9D07-19D179146CDB}" type="datetimeFigureOut">
              <a:rPr lang="en-US" smtClean="0"/>
              <a:t>4/30/20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388070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FD66A7-6123-3941-9D07-19D179146CDB}" type="datetimeFigureOut">
              <a:rPr lang="en-US" smtClean="0"/>
              <a:t>4/30/20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1637324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D66A7-6123-3941-9D07-19D179146CDB}" type="datetimeFigureOut">
              <a:rPr lang="en-US" smtClean="0"/>
              <a:t>4/30/20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1882725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D66A7-6123-3941-9D07-19D179146CDB}"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073716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D66A7-6123-3941-9D07-19D179146CDB}"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2769232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D66A7-6123-3941-9D07-19D179146CDB}"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91452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75 Anniversary Logo Color.jpg..jpg"/>
          <p:cNvPicPr>
            <a:picLocks noChangeAspect="1"/>
          </p:cNvPicPr>
          <p:nvPr userDrawn="1"/>
        </p:nvPicPr>
        <p:blipFill>
          <a:blip r:embed="rId2">
            <a:lum bright="70000" contrast="-70000"/>
            <a:alphaModFix amt="37000"/>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412144" y="2363293"/>
            <a:ext cx="3904401" cy="3904401"/>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defRPr>
                <a:solidFill>
                  <a:srgbClr val="000090"/>
                </a:solidFill>
              </a:defRPr>
            </a:lvl1pPr>
            <a:lvl2pPr>
              <a:defRPr>
                <a:solidFill>
                  <a:srgbClr val="000090"/>
                </a:solidFill>
              </a:defRPr>
            </a:lvl2pPr>
            <a:lvl3pPr>
              <a:defRPr>
                <a:solidFill>
                  <a:srgbClr val="000090"/>
                </a:solidFill>
              </a:defRPr>
            </a:lvl3pPr>
            <a:lvl4pPr>
              <a:defRPr>
                <a:solidFill>
                  <a:srgbClr val="000090"/>
                </a:solidFill>
              </a:defRPr>
            </a:lvl4pPr>
            <a:lvl5pPr>
              <a:defRPr>
                <a:solidFill>
                  <a:srgbClr val="00009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pic>
        <p:nvPicPr>
          <p:cNvPr id="7" name="Picture 6"/>
          <p:cNvPicPr>
            <a:picLocks noChangeAspect="1"/>
          </p:cNvPicPr>
          <p:nvPr userDrawn="1"/>
        </p:nvPicPr>
        <p:blipFill rotWithShape="1">
          <a:blip r:embed="rId4"/>
          <a:srcRect l="9601" t="18464" r="9431" b="17801"/>
          <a:stretch/>
        </p:blipFill>
        <p:spPr>
          <a:xfrm>
            <a:off x="199867" y="345141"/>
            <a:ext cx="1452048" cy="1143000"/>
          </a:xfrm>
          <a:prstGeom prst="rect">
            <a:avLst/>
          </a:prstGeom>
        </p:spPr>
      </p:pic>
    </p:spTree>
    <p:extLst>
      <p:ext uri="{BB962C8B-B14F-4D97-AF65-F5344CB8AC3E}">
        <p14:creationId xmlns:p14="http://schemas.microsoft.com/office/powerpoint/2010/main" val="1910413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D66A7-6123-3941-9D07-19D179146CDB}"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82958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C5C7F9-2E45-B243-BB3F-C3238AE8C3DB}" type="datetimeFigureOut">
              <a:rPr lang="en-US" smtClean="0"/>
              <a:t>4/30/20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D26C5-C569-CB4B-B710-2EE9D3761A4F}" type="slidenum">
              <a:rPr lang="en-US" smtClean="0"/>
              <a:t>‹#›</a:t>
            </a:fld>
            <a:endParaRPr lang="en-US"/>
          </a:p>
        </p:txBody>
      </p:sp>
    </p:spTree>
    <p:extLst>
      <p:ext uri="{BB962C8B-B14F-4D97-AF65-F5344CB8AC3E}">
        <p14:creationId xmlns:p14="http://schemas.microsoft.com/office/powerpoint/2010/main" val="84053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5C5C7F9-2E45-B243-BB3F-C3238AE8C3DB}" type="datetimeFigureOut">
              <a:rPr lang="en-US" smtClean="0"/>
              <a:t>4/30/20</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61D26C5-C569-CB4B-B710-2EE9D3761A4F}"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5C5C7F9-2E45-B243-BB3F-C3238AE8C3DB}"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55C5C7F9-2E45-B243-BB3F-C3238AE8C3DB}" type="datetimeFigureOut">
              <a:rPr lang="en-US" smtClean="0"/>
              <a:t>4/30/20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5C5C7F9-2E45-B243-BB3F-C3238AE8C3DB}"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5C5C7F9-2E45-B243-BB3F-C3238AE8C3DB}"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2.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9776" y="345141"/>
            <a:ext cx="7947024" cy="1143000"/>
          </a:xfrm>
          <a:prstGeom prst="rect">
            <a:avLst/>
          </a:prstGeom>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55C5C7F9-2E45-B243-BB3F-C3238AE8C3DB}" type="datetimeFigureOut">
              <a:rPr lang="en-US" smtClean="0"/>
              <a:t>4/30/20</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A61D26C5-C569-CB4B-B710-2EE9D3761A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91" r:id="rId3"/>
    <p:sldLayoutId id="2147483690"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150000"/>
        <a:buFontTx/>
        <a:buBlip>
          <a:blip r:embed="rId21"/>
        </a:buBlip>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charset="2"/>
        <a:buChar char=""/>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D66A7-6123-3941-9D07-19D179146CDB}" type="datetimeFigureOut">
              <a:rPr lang="en-US" smtClean="0"/>
              <a:t>4/30/20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01149-6BF5-F445-80AF-6BD30543171F}" type="slidenum">
              <a:rPr lang="en-US" smtClean="0"/>
              <a:t>‹#›</a:t>
            </a:fld>
            <a:endParaRPr lang="en-US"/>
          </a:p>
        </p:txBody>
      </p:sp>
    </p:spTree>
    <p:extLst>
      <p:ext uri="{BB962C8B-B14F-4D97-AF65-F5344CB8AC3E}">
        <p14:creationId xmlns:p14="http://schemas.microsoft.com/office/powerpoint/2010/main" val="29911538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am04.safelinks.protection.outlook.com/?url=http://title2.ed.gov/&amp;data=02%7C01%7Csusannah.craig@laregents.edu%7Cfb8e0f02e95a46e8404908d7eb847605%7Cf25b5cd527d2486caf8c5615675d2554%7C0%7C0%7C637236826464063263&amp;sdata=fMy0sJ4iJjkj83T+k/kUHR4kjS0bh7DbIxBdwn9xgjE=&amp;reserved=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199" y="3801205"/>
            <a:ext cx="8228013" cy="1066800"/>
          </a:xfrm>
        </p:spPr>
        <p:txBody>
          <a:bodyPr>
            <a:noAutofit/>
          </a:bodyPr>
          <a:lstStyle/>
          <a:p>
            <a:r>
              <a:rPr lang="en-US" sz="2800" dirty="0"/>
              <a:t>McNeese State University </a:t>
            </a:r>
          </a:p>
          <a:p>
            <a:r>
              <a:rPr lang="en-US" sz="2800" dirty="0"/>
              <a:t>Spring 2020</a:t>
            </a:r>
          </a:p>
          <a:p>
            <a:r>
              <a:rPr lang="en-US" sz="2800" dirty="0"/>
              <a:t>CAEP Update Presentation</a:t>
            </a:r>
          </a:p>
        </p:txBody>
      </p:sp>
      <p:sp>
        <p:nvSpPr>
          <p:cNvPr id="2" name="Title 1"/>
          <p:cNvSpPr>
            <a:spLocks noGrp="1"/>
          </p:cNvSpPr>
          <p:nvPr>
            <p:ph type="title"/>
          </p:nvPr>
        </p:nvSpPr>
        <p:spPr>
          <a:xfrm>
            <a:off x="457199" y="597915"/>
            <a:ext cx="8228013" cy="2283942"/>
          </a:xfrm>
        </p:spPr>
        <p:txBody>
          <a:bodyPr/>
          <a:lstStyle/>
          <a:p>
            <a:r>
              <a:rPr lang="en-US" sz="6000" dirty="0"/>
              <a:t>CAEP </a:t>
            </a:r>
            <a:br>
              <a:rPr lang="en-US" sz="6000" dirty="0"/>
            </a:br>
            <a:r>
              <a:rPr lang="en-US" sz="6000" dirty="0"/>
              <a:t>Standard 4 </a:t>
            </a:r>
          </a:p>
        </p:txBody>
      </p:sp>
      <p:sp>
        <p:nvSpPr>
          <p:cNvPr id="4" name="TextBox 3"/>
          <p:cNvSpPr txBox="1"/>
          <p:nvPr/>
        </p:nvSpPr>
        <p:spPr>
          <a:xfrm>
            <a:off x="8392583" y="62124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059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035" y="312868"/>
            <a:ext cx="7947024" cy="1143000"/>
          </a:xfrm>
        </p:spPr>
        <p:txBody>
          <a:bodyPr/>
          <a:lstStyle/>
          <a:p>
            <a:r>
              <a:rPr lang="en-US" sz="3000" dirty="0"/>
              <a:t>2018 Louisiana Fact Book and </a:t>
            </a:r>
            <a:br>
              <a:rPr lang="en-US" sz="3000" dirty="0"/>
            </a:br>
            <a:r>
              <a:rPr lang="en-US" sz="3000" dirty="0"/>
              <a:t>Data Dash Boards: </a:t>
            </a:r>
            <a:br>
              <a:rPr lang="en-US" sz="3000" dirty="0"/>
            </a:br>
            <a:r>
              <a:rPr lang="en-US" sz="3000" i="1" dirty="0"/>
              <a:t>Alternative Certification (PBC)</a:t>
            </a:r>
            <a:endParaRPr lang="en-US" sz="3000" dirty="0"/>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2078580573"/>
              </p:ext>
            </p:extLst>
          </p:nvPr>
        </p:nvGraphicFramePr>
        <p:xfrm>
          <a:off x="161365" y="2036183"/>
          <a:ext cx="8713694" cy="4638040"/>
        </p:xfrm>
        <a:graphic>
          <a:graphicData uri="http://schemas.openxmlformats.org/drawingml/2006/table">
            <a:tbl>
              <a:tblPr firstRow="1" bandRow="1">
                <a:tableStyleId>{5C22544A-7EE6-4342-B048-85BDC9FD1C3A}</a:tableStyleId>
              </a:tblPr>
              <a:tblGrid>
                <a:gridCol w="666974">
                  <a:extLst>
                    <a:ext uri="{9D8B030D-6E8A-4147-A177-3AD203B41FA5}">
                      <a16:colId xmlns:a16="http://schemas.microsoft.com/office/drawing/2014/main" xmlns="" val="20000"/>
                    </a:ext>
                  </a:extLst>
                </a:gridCol>
                <a:gridCol w="1506071">
                  <a:extLst>
                    <a:ext uri="{9D8B030D-6E8A-4147-A177-3AD203B41FA5}">
                      <a16:colId xmlns:a16="http://schemas.microsoft.com/office/drawing/2014/main" xmlns="" val="3382166431"/>
                    </a:ext>
                  </a:extLst>
                </a:gridCol>
                <a:gridCol w="1301675">
                  <a:extLst>
                    <a:ext uri="{9D8B030D-6E8A-4147-A177-3AD203B41FA5}">
                      <a16:colId xmlns:a16="http://schemas.microsoft.com/office/drawing/2014/main" xmlns="" val="3189338808"/>
                    </a:ext>
                  </a:extLst>
                </a:gridCol>
                <a:gridCol w="1893346">
                  <a:extLst>
                    <a:ext uri="{9D8B030D-6E8A-4147-A177-3AD203B41FA5}">
                      <a16:colId xmlns:a16="http://schemas.microsoft.com/office/drawing/2014/main" xmlns="" val="407724884"/>
                    </a:ext>
                  </a:extLst>
                </a:gridCol>
                <a:gridCol w="1882588">
                  <a:extLst>
                    <a:ext uri="{9D8B030D-6E8A-4147-A177-3AD203B41FA5}">
                      <a16:colId xmlns:a16="http://schemas.microsoft.com/office/drawing/2014/main" xmlns="" val="73326944"/>
                    </a:ext>
                  </a:extLst>
                </a:gridCol>
                <a:gridCol w="1463040">
                  <a:extLst>
                    <a:ext uri="{9D8B030D-6E8A-4147-A177-3AD203B41FA5}">
                      <a16:colId xmlns:a16="http://schemas.microsoft.com/office/drawing/2014/main" xmlns="" val="2154688896"/>
                    </a:ext>
                  </a:extLst>
                </a:gridCol>
              </a:tblGrid>
              <a:tr h="370840">
                <a:tc>
                  <a:txBody>
                    <a:bodyPr/>
                    <a:lstStyle/>
                    <a:p>
                      <a:pPr algn="ctr"/>
                      <a:r>
                        <a:rPr lang="en-US" sz="1600" dirty="0"/>
                        <a:t>Year</a:t>
                      </a:r>
                    </a:p>
                  </a:txBody>
                  <a:tcPr/>
                </a:tc>
                <a:tc>
                  <a:txBody>
                    <a:bodyPr/>
                    <a:lstStyle/>
                    <a:p>
                      <a:pPr algn="ctr"/>
                      <a:r>
                        <a:rPr lang="en-US" sz="1600" dirty="0"/>
                        <a:t>Mean 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xmlns="" val="10000"/>
                  </a:ext>
                </a:extLst>
              </a:tr>
              <a:tr h="178658">
                <a:tc gridSpan="6">
                  <a:txBody>
                    <a:bodyPr/>
                    <a:lstStyle/>
                    <a:p>
                      <a:pPr algn="ctr"/>
                      <a:r>
                        <a:rPr lang="en-US" sz="1600" b="1" i="1" u="sng" dirty="0"/>
                        <a:t>Compass Student Growth (SLT/VAM) (CAEP 4.1)</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91508">
                <a:tc>
                  <a:txBody>
                    <a:bodyPr/>
                    <a:lstStyle/>
                    <a:p>
                      <a:pPr algn="ctr"/>
                      <a:r>
                        <a:rPr lang="en-US" sz="1600" dirty="0"/>
                        <a:t>2016</a:t>
                      </a:r>
                    </a:p>
                  </a:txBody>
                  <a:tcPr/>
                </a:tc>
                <a:tc>
                  <a:txBody>
                    <a:bodyPr/>
                    <a:lstStyle/>
                    <a:p>
                      <a:pPr algn="ctr"/>
                      <a:r>
                        <a:rPr lang="en-US" sz="1600" dirty="0"/>
                        <a:t>3.4</a:t>
                      </a:r>
                      <a:r>
                        <a:rPr lang="en-US" sz="1600" baseline="0" dirty="0"/>
                        <a:t>  </a:t>
                      </a:r>
                      <a:r>
                        <a:rPr lang="en-US" sz="1600" dirty="0"/>
                        <a:t>(n=105)</a:t>
                      </a:r>
                    </a:p>
                  </a:txBody>
                  <a:tcPr/>
                </a:tc>
                <a:tc>
                  <a:txBody>
                    <a:bodyPr/>
                    <a:lstStyle/>
                    <a:p>
                      <a:pPr algn="ctr"/>
                      <a:r>
                        <a:rPr lang="en-US" sz="1600" dirty="0"/>
                        <a:t>1%</a:t>
                      </a:r>
                    </a:p>
                  </a:txBody>
                  <a:tcPr/>
                </a:tc>
                <a:tc>
                  <a:txBody>
                    <a:bodyPr/>
                    <a:lstStyle/>
                    <a:p>
                      <a:pPr algn="ctr"/>
                      <a:r>
                        <a:rPr lang="en-US" sz="1600" dirty="0"/>
                        <a:t>10%</a:t>
                      </a:r>
                    </a:p>
                  </a:txBody>
                  <a:tcPr/>
                </a:tc>
                <a:tc>
                  <a:txBody>
                    <a:bodyPr/>
                    <a:lstStyle/>
                    <a:p>
                      <a:pPr algn="ctr"/>
                      <a:r>
                        <a:rPr lang="en-US" sz="1600" dirty="0"/>
                        <a:t>26%</a:t>
                      </a:r>
                    </a:p>
                  </a:txBody>
                  <a:tcPr/>
                </a:tc>
                <a:tc>
                  <a:txBody>
                    <a:bodyPr/>
                    <a:lstStyle/>
                    <a:p>
                      <a:pPr algn="ctr"/>
                      <a:r>
                        <a:rPr lang="en-US" sz="1600" dirty="0"/>
                        <a:t>64%</a:t>
                      </a:r>
                    </a:p>
                  </a:txBody>
                  <a:tcPr/>
                </a:tc>
                <a:extLst>
                  <a:ext uri="{0D108BD9-81ED-4DB2-BD59-A6C34878D82A}">
                    <a16:rowId xmlns:a16="http://schemas.microsoft.com/office/drawing/2014/main" xmlns="" val="10003"/>
                  </a:ext>
                </a:extLst>
              </a:tr>
              <a:tr h="0">
                <a:tc>
                  <a:txBody>
                    <a:bodyPr/>
                    <a:lstStyle/>
                    <a:p>
                      <a:pPr algn="ctr"/>
                      <a:r>
                        <a:rPr lang="en-US" sz="1600" dirty="0"/>
                        <a:t>2017</a:t>
                      </a:r>
                    </a:p>
                  </a:txBody>
                  <a:tcPr/>
                </a:tc>
                <a:tc>
                  <a:txBody>
                    <a:bodyPr/>
                    <a:lstStyle/>
                    <a:p>
                      <a:pPr algn="ctr"/>
                      <a:r>
                        <a:rPr lang="en-US" sz="1600" dirty="0"/>
                        <a:t>3.5 (n=84)</a:t>
                      </a:r>
                    </a:p>
                  </a:txBody>
                  <a:tcPr/>
                </a:tc>
                <a:tc>
                  <a:txBody>
                    <a:bodyPr/>
                    <a:lstStyle/>
                    <a:p>
                      <a:pPr algn="ctr"/>
                      <a:r>
                        <a:rPr lang="en-US" sz="1600" dirty="0"/>
                        <a:t>0%</a:t>
                      </a:r>
                    </a:p>
                  </a:txBody>
                  <a:tcPr/>
                </a:tc>
                <a:tc>
                  <a:txBody>
                    <a:bodyPr/>
                    <a:lstStyle/>
                    <a:p>
                      <a:pPr algn="ctr"/>
                      <a:r>
                        <a:rPr lang="en-US" sz="1600" dirty="0"/>
                        <a:t>6%</a:t>
                      </a:r>
                    </a:p>
                  </a:txBody>
                  <a:tcPr/>
                </a:tc>
                <a:tc>
                  <a:txBody>
                    <a:bodyPr/>
                    <a:lstStyle/>
                    <a:p>
                      <a:pPr algn="ctr"/>
                      <a:r>
                        <a:rPr lang="en-US" sz="1600" dirty="0"/>
                        <a:t>29%</a:t>
                      </a:r>
                    </a:p>
                  </a:txBody>
                  <a:tcPr/>
                </a:tc>
                <a:tc>
                  <a:txBody>
                    <a:bodyPr/>
                    <a:lstStyle/>
                    <a:p>
                      <a:pPr algn="ctr"/>
                      <a:r>
                        <a:rPr lang="en-US" sz="1600" dirty="0"/>
                        <a:t>66%</a:t>
                      </a:r>
                    </a:p>
                  </a:txBody>
                  <a:tcPr/>
                </a:tc>
                <a:extLst>
                  <a:ext uri="{0D108BD9-81ED-4DB2-BD59-A6C34878D82A}">
                    <a16:rowId xmlns:a16="http://schemas.microsoft.com/office/drawing/2014/main" xmlns="" val="3219782257"/>
                  </a:ext>
                </a:extLst>
              </a:tr>
              <a:tr h="250376">
                <a:tc>
                  <a:txBody>
                    <a:bodyPr/>
                    <a:lstStyle/>
                    <a:p>
                      <a:pPr algn="ctr"/>
                      <a:r>
                        <a:rPr lang="en-US" sz="1600" dirty="0"/>
                        <a:t>2018</a:t>
                      </a:r>
                    </a:p>
                  </a:txBody>
                  <a:tcPr/>
                </a:tc>
                <a:tc>
                  <a:txBody>
                    <a:bodyPr/>
                    <a:lstStyle/>
                    <a:p>
                      <a:pPr algn="ctr"/>
                      <a:r>
                        <a:rPr lang="en-US" sz="1600" dirty="0"/>
                        <a:t>3.6 (n=80)</a:t>
                      </a:r>
                    </a:p>
                  </a:txBody>
                  <a:tcPr/>
                </a:tc>
                <a:tc>
                  <a:txBody>
                    <a:bodyPr/>
                    <a:lstStyle/>
                    <a:p>
                      <a:pPr algn="ctr"/>
                      <a:r>
                        <a:rPr lang="en-US" sz="1600" dirty="0"/>
                        <a:t>0%</a:t>
                      </a:r>
                    </a:p>
                  </a:txBody>
                  <a:tcPr/>
                </a:tc>
                <a:tc>
                  <a:txBody>
                    <a:bodyPr/>
                    <a:lstStyle/>
                    <a:p>
                      <a:pPr algn="ctr"/>
                      <a:r>
                        <a:rPr lang="en-US" sz="1600" dirty="0"/>
                        <a:t>4%</a:t>
                      </a:r>
                    </a:p>
                  </a:txBody>
                  <a:tcPr/>
                </a:tc>
                <a:tc>
                  <a:txBody>
                    <a:bodyPr/>
                    <a:lstStyle/>
                    <a:p>
                      <a:pPr algn="ctr"/>
                      <a:r>
                        <a:rPr lang="en-US" sz="1600" dirty="0"/>
                        <a:t>25%</a:t>
                      </a:r>
                    </a:p>
                  </a:txBody>
                  <a:tcPr/>
                </a:tc>
                <a:tc>
                  <a:txBody>
                    <a:bodyPr/>
                    <a:lstStyle/>
                    <a:p>
                      <a:pPr algn="ctr"/>
                      <a:r>
                        <a:rPr lang="en-US" sz="1600" dirty="0"/>
                        <a:t>71%</a:t>
                      </a:r>
                    </a:p>
                  </a:txBody>
                  <a:tcPr/>
                </a:tc>
                <a:extLst>
                  <a:ext uri="{0D108BD9-81ED-4DB2-BD59-A6C34878D82A}">
                    <a16:rowId xmlns:a16="http://schemas.microsoft.com/office/drawing/2014/main" xmlns="" val="1178355751"/>
                  </a:ext>
                </a:extLst>
              </a:tr>
              <a:tr h="180750">
                <a:tc gridSpan="6">
                  <a:txBody>
                    <a:bodyPr/>
                    <a:lstStyle/>
                    <a:p>
                      <a:pPr algn="ctr"/>
                      <a:r>
                        <a:rPr lang="en-US" sz="1600" b="1" i="1" u="sng" dirty="0"/>
                        <a:t>Compass Professional</a:t>
                      </a:r>
                      <a:r>
                        <a:rPr lang="en-US" sz="1600" b="1" i="1" u="sng" baseline="0" dirty="0"/>
                        <a:t> Practice (Observation Evaluations) (CAEP 4.2)</a:t>
                      </a:r>
                      <a:endParaRPr lang="en-US" sz="1600" b="1" i="1" u="sng"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173578">
                <a:tc>
                  <a:txBody>
                    <a:bodyPr/>
                    <a:lstStyle/>
                    <a:p>
                      <a:pPr algn="ctr"/>
                      <a:r>
                        <a:rPr lang="en-US" sz="1600" dirty="0"/>
                        <a:t>2016</a:t>
                      </a:r>
                    </a:p>
                  </a:txBody>
                  <a:tcPr/>
                </a:tc>
                <a:tc>
                  <a:txBody>
                    <a:bodyPr/>
                    <a:lstStyle/>
                    <a:p>
                      <a:pPr algn="ctr"/>
                      <a:r>
                        <a:rPr lang="en-US" sz="1600" dirty="0"/>
                        <a:t>3.3</a:t>
                      </a:r>
                      <a:r>
                        <a:rPr lang="en-US" sz="1600" baseline="0" dirty="0"/>
                        <a:t> (n</a:t>
                      </a:r>
                      <a:r>
                        <a:rPr lang="en-US" sz="1600" dirty="0"/>
                        <a:t>=105)</a:t>
                      </a:r>
                    </a:p>
                  </a:txBody>
                  <a:tcPr/>
                </a:tc>
                <a:tc>
                  <a:txBody>
                    <a:bodyPr/>
                    <a:lstStyle/>
                    <a:p>
                      <a:pPr algn="ctr"/>
                      <a:r>
                        <a:rPr lang="en-US" sz="1600" dirty="0"/>
                        <a:t>0%</a:t>
                      </a:r>
                    </a:p>
                  </a:txBody>
                  <a:tcPr/>
                </a:tc>
                <a:tc>
                  <a:txBody>
                    <a:bodyPr/>
                    <a:lstStyle/>
                    <a:p>
                      <a:pPr algn="ctr"/>
                      <a:r>
                        <a:rPr lang="en-US" sz="1600" dirty="0"/>
                        <a:t>6%</a:t>
                      </a:r>
                    </a:p>
                  </a:txBody>
                  <a:tcPr/>
                </a:tc>
                <a:tc>
                  <a:txBody>
                    <a:bodyPr/>
                    <a:lstStyle/>
                    <a:p>
                      <a:pPr algn="ctr"/>
                      <a:r>
                        <a:rPr lang="en-US" sz="1600" dirty="0"/>
                        <a:t>50%</a:t>
                      </a:r>
                    </a:p>
                  </a:txBody>
                  <a:tcPr/>
                </a:tc>
                <a:tc>
                  <a:txBody>
                    <a:bodyPr/>
                    <a:lstStyle/>
                    <a:p>
                      <a:pPr algn="ctr"/>
                      <a:r>
                        <a:rPr lang="en-US" sz="1600" dirty="0"/>
                        <a:t>45%</a:t>
                      </a:r>
                    </a:p>
                  </a:txBody>
                  <a:tcPr/>
                </a:tc>
                <a:extLst>
                  <a:ext uri="{0D108BD9-81ED-4DB2-BD59-A6C34878D82A}">
                    <a16:rowId xmlns:a16="http://schemas.microsoft.com/office/drawing/2014/main" xmlns="" val="10006"/>
                  </a:ext>
                </a:extLst>
              </a:tr>
              <a:tr h="0">
                <a:tc>
                  <a:txBody>
                    <a:bodyPr/>
                    <a:lstStyle/>
                    <a:p>
                      <a:pPr algn="ctr"/>
                      <a:r>
                        <a:rPr lang="en-US" sz="1600" dirty="0"/>
                        <a:t>2017</a:t>
                      </a:r>
                    </a:p>
                  </a:txBody>
                  <a:tcPr/>
                </a:tc>
                <a:tc>
                  <a:txBody>
                    <a:bodyPr/>
                    <a:lstStyle/>
                    <a:p>
                      <a:pPr algn="ctr"/>
                      <a:r>
                        <a:rPr lang="en-US" sz="1600" dirty="0"/>
                        <a:t>3.3 (n=84)</a:t>
                      </a:r>
                    </a:p>
                  </a:txBody>
                  <a:tcPr/>
                </a:tc>
                <a:tc>
                  <a:txBody>
                    <a:bodyPr/>
                    <a:lstStyle/>
                    <a:p>
                      <a:pPr algn="ctr"/>
                      <a:r>
                        <a:rPr lang="en-US" sz="1600" dirty="0"/>
                        <a:t>0%</a:t>
                      </a:r>
                    </a:p>
                  </a:txBody>
                  <a:tcPr/>
                </a:tc>
                <a:tc>
                  <a:txBody>
                    <a:bodyPr/>
                    <a:lstStyle/>
                    <a:p>
                      <a:pPr algn="ctr"/>
                      <a:r>
                        <a:rPr lang="en-US" sz="1600" dirty="0"/>
                        <a:t>4%</a:t>
                      </a:r>
                    </a:p>
                  </a:txBody>
                  <a:tcPr/>
                </a:tc>
                <a:tc>
                  <a:txBody>
                    <a:bodyPr/>
                    <a:lstStyle/>
                    <a:p>
                      <a:pPr algn="ctr"/>
                      <a:r>
                        <a:rPr lang="en-US" sz="1600" dirty="0"/>
                        <a:t>49%</a:t>
                      </a:r>
                    </a:p>
                  </a:txBody>
                  <a:tcPr/>
                </a:tc>
                <a:tc>
                  <a:txBody>
                    <a:bodyPr/>
                    <a:lstStyle/>
                    <a:p>
                      <a:pPr algn="ctr"/>
                      <a:r>
                        <a:rPr lang="en-US" sz="1600" dirty="0"/>
                        <a:t>48%</a:t>
                      </a:r>
                    </a:p>
                  </a:txBody>
                  <a:tcPr/>
                </a:tc>
                <a:extLst>
                  <a:ext uri="{0D108BD9-81ED-4DB2-BD59-A6C34878D82A}">
                    <a16:rowId xmlns:a16="http://schemas.microsoft.com/office/drawing/2014/main" xmlns="" val="3832549508"/>
                  </a:ext>
                </a:extLst>
              </a:tr>
              <a:tr h="147880">
                <a:tc>
                  <a:txBody>
                    <a:bodyPr/>
                    <a:lstStyle/>
                    <a:p>
                      <a:pPr algn="ctr"/>
                      <a:r>
                        <a:rPr lang="en-US" sz="1600" dirty="0"/>
                        <a:t>2018</a:t>
                      </a:r>
                    </a:p>
                  </a:txBody>
                  <a:tcPr/>
                </a:tc>
                <a:tc>
                  <a:txBody>
                    <a:bodyPr/>
                    <a:lstStyle/>
                    <a:p>
                      <a:pPr algn="ctr"/>
                      <a:r>
                        <a:rPr lang="en-US" sz="1600" dirty="0"/>
                        <a:t>3.4 (n=80)</a:t>
                      </a:r>
                    </a:p>
                  </a:txBody>
                  <a:tcPr/>
                </a:tc>
                <a:tc>
                  <a:txBody>
                    <a:bodyPr/>
                    <a:lstStyle/>
                    <a:p>
                      <a:pPr algn="ctr"/>
                      <a:r>
                        <a:rPr lang="en-US" sz="1600" dirty="0"/>
                        <a:t>0%</a:t>
                      </a:r>
                    </a:p>
                  </a:txBody>
                  <a:tcPr/>
                </a:tc>
                <a:tc>
                  <a:txBody>
                    <a:bodyPr/>
                    <a:lstStyle/>
                    <a:p>
                      <a:pPr algn="ctr"/>
                      <a:r>
                        <a:rPr lang="en-US" sz="1600" dirty="0"/>
                        <a:t>3%</a:t>
                      </a:r>
                    </a:p>
                  </a:txBody>
                  <a:tcPr/>
                </a:tc>
                <a:tc>
                  <a:txBody>
                    <a:bodyPr/>
                    <a:lstStyle/>
                    <a:p>
                      <a:pPr algn="ctr"/>
                      <a:r>
                        <a:rPr lang="en-US" sz="1600" dirty="0"/>
                        <a:t>45%</a:t>
                      </a:r>
                    </a:p>
                  </a:txBody>
                  <a:tcPr/>
                </a:tc>
                <a:tc>
                  <a:txBody>
                    <a:bodyPr/>
                    <a:lstStyle/>
                    <a:p>
                      <a:pPr algn="ctr"/>
                      <a:r>
                        <a:rPr lang="en-US" sz="1600" dirty="0"/>
                        <a:t>53%</a:t>
                      </a:r>
                    </a:p>
                  </a:txBody>
                  <a:tcPr/>
                </a:tc>
                <a:extLst>
                  <a:ext uri="{0D108BD9-81ED-4DB2-BD59-A6C34878D82A}">
                    <a16:rowId xmlns:a16="http://schemas.microsoft.com/office/drawing/2014/main" xmlns="" val="110649865"/>
                  </a:ext>
                </a:extLst>
              </a:tr>
              <a:tr h="15355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u="sng" dirty="0"/>
                        <a:t>Compass Final Evaluation (Average of two categories)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200174">
                <a:tc>
                  <a:txBody>
                    <a:bodyPr/>
                    <a:lstStyle/>
                    <a:p>
                      <a:pPr algn="ctr"/>
                      <a:r>
                        <a:rPr lang="en-US" sz="1600" dirty="0"/>
                        <a:t>2016</a:t>
                      </a:r>
                    </a:p>
                  </a:txBody>
                  <a:tcPr/>
                </a:tc>
                <a:tc>
                  <a:txBody>
                    <a:bodyPr/>
                    <a:lstStyle/>
                    <a:p>
                      <a:pPr algn="ctr"/>
                      <a:r>
                        <a:rPr lang="en-US" sz="1600" dirty="0"/>
                        <a:t>3.4</a:t>
                      </a:r>
                      <a:r>
                        <a:rPr lang="en-US" sz="1600" baseline="0" dirty="0"/>
                        <a:t> (n=105</a:t>
                      </a:r>
                      <a:r>
                        <a:rPr lang="en-US" sz="1600" dirty="0"/>
                        <a:t>)</a:t>
                      </a:r>
                    </a:p>
                  </a:txBody>
                  <a:tcPr/>
                </a:tc>
                <a:tc>
                  <a:txBody>
                    <a:bodyPr/>
                    <a:lstStyle/>
                    <a:p>
                      <a:pPr algn="ctr"/>
                      <a:r>
                        <a:rPr lang="en-US" sz="1600" dirty="0"/>
                        <a:t>1%</a:t>
                      </a:r>
                    </a:p>
                  </a:txBody>
                  <a:tcPr/>
                </a:tc>
                <a:tc>
                  <a:txBody>
                    <a:bodyPr/>
                    <a:lstStyle/>
                    <a:p>
                      <a:pPr algn="ctr"/>
                      <a:r>
                        <a:rPr lang="en-US" sz="1600" dirty="0"/>
                        <a:t>5%</a:t>
                      </a:r>
                    </a:p>
                  </a:txBody>
                  <a:tcPr/>
                </a:tc>
                <a:tc>
                  <a:txBody>
                    <a:bodyPr/>
                    <a:lstStyle/>
                    <a:p>
                      <a:pPr algn="ctr"/>
                      <a:r>
                        <a:rPr lang="en-US" sz="1600" dirty="0"/>
                        <a:t>45%</a:t>
                      </a:r>
                    </a:p>
                  </a:txBody>
                  <a:tcPr/>
                </a:tc>
                <a:tc>
                  <a:txBody>
                    <a:bodyPr/>
                    <a:lstStyle/>
                    <a:p>
                      <a:pPr algn="ctr"/>
                      <a:r>
                        <a:rPr lang="en-US" sz="1600" dirty="0"/>
                        <a:t>50%</a:t>
                      </a:r>
                    </a:p>
                  </a:txBody>
                  <a:tcPr/>
                </a:tc>
                <a:extLst>
                  <a:ext uri="{0D108BD9-81ED-4DB2-BD59-A6C34878D82A}">
                    <a16:rowId xmlns:a16="http://schemas.microsoft.com/office/drawing/2014/main" xmlns="" val="10009"/>
                  </a:ext>
                </a:extLst>
              </a:tr>
              <a:tr h="0">
                <a:tc>
                  <a:txBody>
                    <a:bodyPr/>
                    <a:lstStyle/>
                    <a:p>
                      <a:pPr algn="ctr"/>
                      <a:r>
                        <a:rPr lang="en-US" sz="1600" dirty="0"/>
                        <a:t>2017</a:t>
                      </a:r>
                    </a:p>
                  </a:txBody>
                  <a:tcPr/>
                </a:tc>
                <a:tc>
                  <a:txBody>
                    <a:bodyPr/>
                    <a:lstStyle/>
                    <a:p>
                      <a:pPr algn="ctr"/>
                      <a:r>
                        <a:rPr lang="en-US" sz="1600" dirty="0"/>
                        <a:t>3.5 (n=84)</a:t>
                      </a:r>
                    </a:p>
                  </a:txBody>
                  <a:tcPr/>
                </a:tc>
                <a:tc>
                  <a:txBody>
                    <a:bodyPr/>
                    <a:lstStyle/>
                    <a:p>
                      <a:pPr algn="ctr"/>
                      <a:r>
                        <a:rPr lang="en-US" sz="1600" dirty="0"/>
                        <a:t>0%</a:t>
                      </a:r>
                    </a:p>
                  </a:txBody>
                  <a:tcPr/>
                </a:tc>
                <a:tc>
                  <a:txBody>
                    <a:bodyPr/>
                    <a:lstStyle/>
                    <a:p>
                      <a:pPr algn="ctr"/>
                      <a:r>
                        <a:rPr lang="en-US" sz="1600" dirty="0"/>
                        <a:t>5%</a:t>
                      </a:r>
                    </a:p>
                  </a:txBody>
                  <a:tcPr/>
                </a:tc>
                <a:tc>
                  <a:txBody>
                    <a:bodyPr/>
                    <a:lstStyle/>
                    <a:p>
                      <a:pPr algn="ctr"/>
                      <a:r>
                        <a:rPr lang="en-US" sz="1600" dirty="0"/>
                        <a:t>42%</a:t>
                      </a:r>
                    </a:p>
                  </a:txBody>
                  <a:tcPr/>
                </a:tc>
                <a:tc>
                  <a:txBody>
                    <a:bodyPr/>
                    <a:lstStyle/>
                    <a:p>
                      <a:pPr algn="ctr"/>
                      <a:r>
                        <a:rPr lang="en-US" sz="1600" dirty="0"/>
                        <a:t>54%</a:t>
                      </a:r>
                    </a:p>
                  </a:txBody>
                  <a:tcPr/>
                </a:tc>
                <a:extLst>
                  <a:ext uri="{0D108BD9-81ED-4DB2-BD59-A6C34878D82A}">
                    <a16:rowId xmlns:a16="http://schemas.microsoft.com/office/drawing/2014/main" xmlns="" val="2997603679"/>
                  </a:ext>
                </a:extLst>
              </a:tr>
              <a:tr h="370840">
                <a:tc>
                  <a:txBody>
                    <a:bodyPr/>
                    <a:lstStyle/>
                    <a:p>
                      <a:pPr algn="ctr"/>
                      <a:r>
                        <a:rPr lang="en-US" sz="1600" dirty="0"/>
                        <a:t>2018</a:t>
                      </a:r>
                    </a:p>
                  </a:txBody>
                  <a:tcPr/>
                </a:tc>
                <a:tc>
                  <a:txBody>
                    <a:bodyPr/>
                    <a:lstStyle/>
                    <a:p>
                      <a:pPr algn="ctr"/>
                      <a:r>
                        <a:rPr lang="en-US" sz="1600" dirty="0"/>
                        <a:t>3.6 (n=80)</a:t>
                      </a:r>
                    </a:p>
                  </a:txBody>
                  <a:tcPr/>
                </a:tc>
                <a:tc>
                  <a:txBody>
                    <a:bodyPr/>
                    <a:lstStyle/>
                    <a:p>
                      <a:pPr algn="ctr"/>
                      <a:r>
                        <a:rPr lang="en-US" sz="1600" dirty="0"/>
                        <a:t>0%</a:t>
                      </a:r>
                    </a:p>
                  </a:txBody>
                  <a:tcPr/>
                </a:tc>
                <a:tc>
                  <a:txBody>
                    <a:bodyPr/>
                    <a:lstStyle/>
                    <a:p>
                      <a:pPr algn="ctr"/>
                      <a:r>
                        <a:rPr lang="en-US" sz="1600" dirty="0"/>
                        <a:t>3%</a:t>
                      </a:r>
                    </a:p>
                  </a:txBody>
                  <a:tcPr/>
                </a:tc>
                <a:tc>
                  <a:txBody>
                    <a:bodyPr/>
                    <a:lstStyle/>
                    <a:p>
                      <a:pPr algn="ctr"/>
                      <a:r>
                        <a:rPr lang="en-US" sz="1600" dirty="0"/>
                        <a:t>38%</a:t>
                      </a:r>
                    </a:p>
                  </a:txBody>
                  <a:tcPr/>
                </a:tc>
                <a:tc>
                  <a:txBody>
                    <a:bodyPr/>
                    <a:lstStyle/>
                    <a:p>
                      <a:pPr algn="ctr"/>
                      <a:r>
                        <a:rPr lang="en-US" sz="1600" dirty="0"/>
                        <a:t>60%</a:t>
                      </a:r>
                    </a:p>
                  </a:txBody>
                  <a:tcPr/>
                </a:tc>
                <a:extLst>
                  <a:ext uri="{0D108BD9-81ED-4DB2-BD59-A6C34878D82A}">
                    <a16:rowId xmlns:a16="http://schemas.microsoft.com/office/drawing/2014/main" xmlns="" val="2063313872"/>
                  </a:ext>
                </a:extLst>
              </a:tr>
            </a:tbl>
          </a:graphicData>
        </a:graphic>
      </p:graphicFrame>
    </p:spTree>
    <p:extLst>
      <p:ext uri="{BB962C8B-B14F-4D97-AF65-F5344CB8AC3E}">
        <p14:creationId xmlns:p14="http://schemas.microsoft.com/office/powerpoint/2010/main" val="396735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78" y="421340"/>
            <a:ext cx="7947024" cy="1143000"/>
          </a:xfrm>
        </p:spPr>
        <p:txBody>
          <a:bodyPr/>
          <a:lstStyle/>
          <a:p>
            <a:r>
              <a:rPr lang="en-US" sz="3600" dirty="0"/>
              <a:t>Program Comparison</a:t>
            </a:r>
            <a:br>
              <a:rPr lang="en-US" sz="3600" dirty="0"/>
            </a:br>
            <a:r>
              <a:rPr lang="en-US" sz="3600" dirty="0"/>
              <a:t>2018 Factbook and Data Dashboard</a:t>
            </a:r>
            <a:r>
              <a:rPr lang="en-US" sz="3000" dirty="0"/>
              <a:t/>
            </a:r>
            <a:br>
              <a:rPr lang="en-US" sz="3000" dirty="0"/>
            </a:br>
            <a:r>
              <a:rPr lang="en-US" sz="3000" i="1" u="sng" dirty="0"/>
              <a:t>Compass Final Evaluation</a:t>
            </a:r>
            <a:br>
              <a:rPr lang="en-US" sz="3000" i="1" u="sng" dirty="0"/>
            </a:br>
            <a:r>
              <a:rPr lang="en-US" sz="3000" i="1" u="sng" dirty="0"/>
              <a:t>(combined CAEP 4.1 and 4.2)</a:t>
            </a:r>
            <a:endParaRPr lang="en-US" sz="3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08453637"/>
              </p:ext>
            </p:extLst>
          </p:nvPr>
        </p:nvGraphicFramePr>
        <p:xfrm>
          <a:off x="268943" y="2632113"/>
          <a:ext cx="8713694" cy="3108960"/>
        </p:xfrm>
        <a:graphic>
          <a:graphicData uri="http://schemas.openxmlformats.org/drawingml/2006/table">
            <a:tbl>
              <a:tblPr firstRow="1" bandRow="1">
                <a:tableStyleId>{5C22544A-7EE6-4342-B048-85BDC9FD1C3A}</a:tableStyleId>
              </a:tblPr>
              <a:tblGrid>
                <a:gridCol w="1882587">
                  <a:extLst>
                    <a:ext uri="{9D8B030D-6E8A-4147-A177-3AD203B41FA5}">
                      <a16:colId xmlns:a16="http://schemas.microsoft.com/office/drawing/2014/main" xmlns="" val="20000"/>
                    </a:ext>
                  </a:extLst>
                </a:gridCol>
                <a:gridCol w="1775013">
                  <a:extLst>
                    <a:ext uri="{9D8B030D-6E8A-4147-A177-3AD203B41FA5}">
                      <a16:colId xmlns:a16="http://schemas.microsoft.com/office/drawing/2014/main" xmlns="" val="20001"/>
                    </a:ext>
                  </a:extLst>
                </a:gridCol>
                <a:gridCol w="1280160">
                  <a:extLst>
                    <a:ext uri="{9D8B030D-6E8A-4147-A177-3AD203B41FA5}">
                      <a16:colId xmlns:a16="http://schemas.microsoft.com/office/drawing/2014/main" xmlns="" val="20002"/>
                    </a:ext>
                  </a:extLst>
                </a:gridCol>
                <a:gridCol w="1420009">
                  <a:extLst>
                    <a:ext uri="{9D8B030D-6E8A-4147-A177-3AD203B41FA5}">
                      <a16:colId xmlns:a16="http://schemas.microsoft.com/office/drawing/2014/main" xmlns="" val="20003"/>
                    </a:ext>
                  </a:extLst>
                </a:gridCol>
                <a:gridCol w="1226372">
                  <a:extLst>
                    <a:ext uri="{9D8B030D-6E8A-4147-A177-3AD203B41FA5}">
                      <a16:colId xmlns:a16="http://schemas.microsoft.com/office/drawing/2014/main" xmlns="" val="20004"/>
                    </a:ext>
                  </a:extLst>
                </a:gridCol>
                <a:gridCol w="1129553">
                  <a:extLst>
                    <a:ext uri="{9D8B030D-6E8A-4147-A177-3AD203B41FA5}">
                      <a16:colId xmlns:a16="http://schemas.microsoft.com/office/drawing/2014/main" xmlns="" val="20005"/>
                    </a:ext>
                  </a:extLst>
                </a:gridCol>
              </a:tblGrid>
              <a:tr h="370840">
                <a:tc>
                  <a:txBody>
                    <a:bodyPr/>
                    <a:lstStyle/>
                    <a:p>
                      <a:pPr algn="ctr"/>
                      <a:r>
                        <a:rPr lang="en-US" sz="1800" dirty="0"/>
                        <a:t>Program</a:t>
                      </a:r>
                    </a:p>
                  </a:txBody>
                  <a:tcPr/>
                </a:tc>
                <a:tc>
                  <a:txBody>
                    <a:bodyPr/>
                    <a:lstStyle/>
                    <a:p>
                      <a:pPr algn="ctr"/>
                      <a:r>
                        <a:rPr lang="en-US" sz="1800" dirty="0"/>
                        <a:t>Mean</a:t>
                      </a:r>
                    </a:p>
                    <a:p>
                      <a:pPr algn="ctr"/>
                      <a:r>
                        <a:rPr lang="en-US" sz="1800" dirty="0"/>
                        <a:t>number</a:t>
                      </a:r>
                    </a:p>
                  </a:txBody>
                  <a:tcPr/>
                </a:tc>
                <a:tc>
                  <a:txBody>
                    <a:bodyPr/>
                    <a:lstStyle/>
                    <a:p>
                      <a:pPr algn="ctr"/>
                      <a:r>
                        <a:rPr lang="en-US" sz="1800" dirty="0"/>
                        <a:t>Ineffective</a:t>
                      </a:r>
                    </a:p>
                  </a:txBody>
                  <a:tcPr/>
                </a:tc>
                <a:tc>
                  <a:txBody>
                    <a:bodyPr/>
                    <a:lstStyle/>
                    <a:p>
                      <a:pPr algn="ctr"/>
                      <a:r>
                        <a:rPr lang="en-US" sz="1800" dirty="0"/>
                        <a:t>Effective: Emerging</a:t>
                      </a:r>
                    </a:p>
                  </a:txBody>
                  <a:tcPr/>
                </a:tc>
                <a:tc>
                  <a:txBody>
                    <a:bodyPr/>
                    <a:lstStyle/>
                    <a:p>
                      <a:pPr algn="ctr"/>
                      <a:r>
                        <a:rPr lang="en-US" sz="1800" dirty="0"/>
                        <a:t>Effective: Proficient</a:t>
                      </a:r>
                    </a:p>
                  </a:txBody>
                  <a:tcPr/>
                </a:tc>
                <a:tc>
                  <a:txBody>
                    <a:bodyPr/>
                    <a:lstStyle/>
                    <a:p>
                      <a:pPr algn="ctr"/>
                      <a:r>
                        <a:rPr lang="en-US" sz="1800" dirty="0"/>
                        <a:t>Highly Effective</a:t>
                      </a:r>
                    </a:p>
                  </a:txBody>
                  <a:tcPr/>
                </a:tc>
                <a:extLst>
                  <a:ext uri="{0D108BD9-81ED-4DB2-BD59-A6C34878D82A}">
                    <a16:rowId xmlns:a16="http://schemas.microsoft.com/office/drawing/2014/main" xmlns="" val="10000"/>
                  </a:ext>
                </a:extLst>
              </a:tr>
              <a:tr h="370840">
                <a:tc>
                  <a:txBody>
                    <a:bodyPr/>
                    <a:lstStyle/>
                    <a:p>
                      <a:pPr algn="ctr"/>
                      <a:r>
                        <a:rPr lang="en-US" sz="2000" b="0" i="0" u="none" dirty="0"/>
                        <a:t>Undergraduate</a:t>
                      </a:r>
                    </a:p>
                  </a:txBody>
                  <a:tcPr/>
                </a:tc>
                <a:tc>
                  <a:txBody>
                    <a:bodyPr/>
                    <a:lstStyle/>
                    <a:p>
                      <a:pPr algn="ctr"/>
                      <a:r>
                        <a:rPr lang="en-US" sz="2400" b="0" i="0" u="none" dirty="0"/>
                        <a:t>3.4</a:t>
                      </a:r>
                    </a:p>
                    <a:p>
                      <a:pPr algn="ctr"/>
                      <a:r>
                        <a:rPr lang="en-US" sz="2400" b="0" i="0" u="none" dirty="0"/>
                        <a:t>(n=360)</a:t>
                      </a:r>
                    </a:p>
                  </a:txBody>
                  <a:tcPr/>
                </a:tc>
                <a:tc>
                  <a:txBody>
                    <a:bodyPr/>
                    <a:lstStyle/>
                    <a:p>
                      <a:pPr algn="ctr"/>
                      <a:r>
                        <a:rPr lang="en-US" sz="2400" dirty="0"/>
                        <a:t>1%</a:t>
                      </a:r>
                    </a:p>
                  </a:txBody>
                  <a:tcPr/>
                </a:tc>
                <a:tc>
                  <a:txBody>
                    <a:bodyPr/>
                    <a:lstStyle/>
                    <a:p>
                      <a:pPr algn="ctr"/>
                      <a:r>
                        <a:rPr lang="en-US" sz="2400" dirty="0"/>
                        <a:t>7%</a:t>
                      </a:r>
                    </a:p>
                  </a:txBody>
                  <a:tcPr/>
                </a:tc>
                <a:tc>
                  <a:txBody>
                    <a:bodyPr/>
                    <a:lstStyle/>
                    <a:p>
                      <a:pPr algn="ctr"/>
                      <a:r>
                        <a:rPr lang="en-US" sz="2400" dirty="0"/>
                        <a:t>38%</a:t>
                      </a:r>
                    </a:p>
                  </a:txBody>
                  <a:tcPr/>
                </a:tc>
                <a:tc>
                  <a:txBody>
                    <a:bodyPr/>
                    <a:lstStyle/>
                    <a:p>
                      <a:pPr algn="ctr"/>
                      <a:r>
                        <a:rPr lang="en-US" sz="2400" dirty="0"/>
                        <a:t>54%</a:t>
                      </a:r>
                    </a:p>
                  </a:txBody>
                  <a:tcPr/>
                </a:tc>
                <a:extLst>
                  <a:ext uri="{0D108BD9-81ED-4DB2-BD59-A6C34878D82A}">
                    <a16:rowId xmlns:a16="http://schemas.microsoft.com/office/drawing/2014/main" xmlns="" val="10001"/>
                  </a:ext>
                </a:extLst>
              </a:tr>
              <a:tr h="370840">
                <a:tc>
                  <a:txBody>
                    <a:bodyPr/>
                    <a:lstStyle/>
                    <a:p>
                      <a:pPr algn="ctr"/>
                      <a:r>
                        <a:rPr lang="en-US" sz="2000" dirty="0"/>
                        <a:t>MAT</a:t>
                      </a:r>
                    </a:p>
                  </a:txBody>
                  <a:tcPr/>
                </a:tc>
                <a:tc>
                  <a:txBody>
                    <a:bodyPr/>
                    <a:lstStyle/>
                    <a:p>
                      <a:pPr algn="ctr"/>
                      <a:r>
                        <a:rPr lang="en-US" sz="2400" dirty="0"/>
                        <a:t>3.6</a:t>
                      </a:r>
                    </a:p>
                    <a:p>
                      <a:pPr algn="ctr"/>
                      <a:r>
                        <a:rPr lang="en-US" sz="2400" dirty="0"/>
                        <a:t>(n=78)</a:t>
                      </a:r>
                    </a:p>
                  </a:txBody>
                  <a:tcPr/>
                </a:tc>
                <a:tc>
                  <a:txBody>
                    <a:bodyPr/>
                    <a:lstStyle/>
                    <a:p>
                      <a:pPr algn="ctr"/>
                      <a:r>
                        <a:rPr lang="en-US" sz="2400" dirty="0"/>
                        <a:t>1%</a:t>
                      </a:r>
                    </a:p>
                  </a:txBody>
                  <a:tcPr/>
                </a:tc>
                <a:tc>
                  <a:txBody>
                    <a:bodyPr/>
                    <a:lstStyle/>
                    <a:p>
                      <a:pPr algn="ctr"/>
                      <a:r>
                        <a:rPr lang="en-US" sz="2400" dirty="0"/>
                        <a:t>3%</a:t>
                      </a:r>
                    </a:p>
                  </a:txBody>
                  <a:tcPr/>
                </a:tc>
                <a:tc>
                  <a:txBody>
                    <a:bodyPr/>
                    <a:lstStyle/>
                    <a:p>
                      <a:pPr algn="ctr"/>
                      <a:r>
                        <a:rPr lang="en-US" sz="2400" dirty="0"/>
                        <a:t>35%</a:t>
                      </a:r>
                    </a:p>
                  </a:txBody>
                  <a:tcPr/>
                </a:tc>
                <a:tc>
                  <a:txBody>
                    <a:bodyPr/>
                    <a:lstStyle/>
                    <a:p>
                      <a:pPr algn="ctr"/>
                      <a:r>
                        <a:rPr lang="en-US" sz="2400" dirty="0"/>
                        <a:t>62%</a:t>
                      </a:r>
                    </a:p>
                  </a:txBody>
                  <a:tcPr/>
                </a:tc>
                <a:extLst>
                  <a:ext uri="{0D108BD9-81ED-4DB2-BD59-A6C34878D82A}">
                    <a16:rowId xmlns:a16="http://schemas.microsoft.com/office/drawing/2014/main" xmlns="" val="10002"/>
                  </a:ext>
                </a:extLst>
              </a:tr>
              <a:tr h="370840">
                <a:tc>
                  <a:txBody>
                    <a:bodyPr/>
                    <a:lstStyle/>
                    <a:p>
                      <a:pPr algn="ctr"/>
                      <a:r>
                        <a:rPr lang="en-US" sz="2000" dirty="0"/>
                        <a:t>PBC</a:t>
                      </a:r>
                    </a:p>
                  </a:txBody>
                  <a:tcPr/>
                </a:tc>
                <a:tc>
                  <a:txBody>
                    <a:bodyPr/>
                    <a:lstStyle/>
                    <a:p>
                      <a:pPr algn="ctr"/>
                      <a:r>
                        <a:rPr lang="en-US" sz="2400" dirty="0"/>
                        <a:t>3.6</a:t>
                      </a:r>
                    </a:p>
                    <a:p>
                      <a:pPr algn="ctr"/>
                      <a:r>
                        <a:rPr lang="en-US" sz="2400" dirty="0"/>
                        <a:t>(n=80)</a:t>
                      </a:r>
                    </a:p>
                  </a:txBody>
                  <a:tcPr/>
                </a:tc>
                <a:tc>
                  <a:txBody>
                    <a:bodyPr/>
                    <a:lstStyle/>
                    <a:p>
                      <a:pPr algn="ctr"/>
                      <a:r>
                        <a:rPr lang="en-US" sz="2400" dirty="0"/>
                        <a:t>0%</a:t>
                      </a:r>
                    </a:p>
                  </a:txBody>
                  <a:tcPr/>
                </a:tc>
                <a:tc>
                  <a:txBody>
                    <a:bodyPr/>
                    <a:lstStyle/>
                    <a:p>
                      <a:pPr algn="ctr"/>
                      <a:r>
                        <a:rPr lang="en-US" sz="2400" dirty="0"/>
                        <a:t>3%</a:t>
                      </a:r>
                    </a:p>
                  </a:txBody>
                  <a:tcPr/>
                </a:tc>
                <a:tc>
                  <a:txBody>
                    <a:bodyPr/>
                    <a:lstStyle/>
                    <a:p>
                      <a:pPr algn="ctr"/>
                      <a:r>
                        <a:rPr lang="en-US" sz="2400" dirty="0"/>
                        <a:t>38%</a:t>
                      </a:r>
                    </a:p>
                  </a:txBody>
                  <a:tcPr/>
                </a:tc>
                <a:tc>
                  <a:txBody>
                    <a:bodyPr/>
                    <a:lstStyle/>
                    <a:p>
                      <a:pPr algn="ctr"/>
                      <a:r>
                        <a:rPr lang="en-US" sz="2400" dirty="0"/>
                        <a:t>60%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42964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345141"/>
            <a:ext cx="8471647" cy="1143000"/>
          </a:xfrm>
        </p:spPr>
        <p:txBody>
          <a:bodyPr/>
          <a:lstStyle/>
          <a:p>
            <a:r>
              <a:rPr lang="en-US" sz="3600" dirty="0"/>
              <a:t>Completer Data Conclusions from 2018</a:t>
            </a:r>
            <a:br>
              <a:rPr lang="en-US" sz="3600" dirty="0"/>
            </a:br>
            <a:r>
              <a:rPr lang="en-US" sz="3600" dirty="0"/>
              <a:t>(combined CAEP 4.1 and 4.2)</a:t>
            </a:r>
          </a:p>
        </p:txBody>
      </p:sp>
      <p:sp>
        <p:nvSpPr>
          <p:cNvPr id="3" name="Content Placeholder 2"/>
          <p:cNvSpPr>
            <a:spLocks noGrp="1"/>
          </p:cNvSpPr>
          <p:nvPr>
            <p:ph idx="1"/>
          </p:nvPr>
        </p:nvSpPr>
        <p:spPr>
          <a:xfrm>
            <a:off x="215154" y="2403987"/>
            <a:ext cx="8471646" cy="4277031"/>
          </a:xfrm>
        </p:spPr>
        <p:txBody>
          <a:bodyPr>
            <a:normAutofit/>
          </a:bodyPr>
          <a:lstStyle/>
          <a:p>
            <a:r>
              <a:rPr lang="en-US" dirty="0"/>
              <a:t>Undergraduate, MAT, and PBC completers teaching in their first or second year in the 2015-2016 academic year had mean scores of Effective Proficient to Highly Effective (</a:t>
            </a:r>
            <a:r>
              <a:rPr lang="en-US" i="1" dirty="0"/>
              <a:t>m=</a:t>
            </a:r>
            <a:r>
              <a:rPr lang="en-US" dirty="0"/>
              <a:t>3.4-3.6) in all three categories of Student Growth, Professional Practice, and Final Evaluations.</a:t>
            </a:r>
          </a:p>
          <a:p>
            <a:r>
              <a:rPr lang="en-US" dirty="0"/>
              <a:t>When combining all 4.1 and 4.2 data found within the </a:t>
            </a:r>
            <a:r>
              <a:rPr lang="en-US" dirty="0" err="1"/>
              <a:t>LBoR</a:t>
            </a:r>
            <a:r>
              <a:rPr lang="en-US" dirty="0"/>
              <a:t> Factbook and Data Dashboards and then comparing all three initial-certification program types, the PBC program has the highest percentage of completers scoring at the Effective: Proficient and Highly Effective range at 97%, followed by MAT program at 96%, and undergraduate program at 92%.</a:t>
            </a:r>
          </a:p>
        </p:txBody>
      </p:sp>
    </p:spTree>
    <p:extLst>
      <p:ext uri="{BB962C8B-B14F-4D97-AF65-F5344CB8AC3E}">
        <p14:creationId xmlns:p14="http://schemas.microsoft.com/office/powerpoint/2010/main" val="257339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577702"/>
            <a:ext cx="7947024" cy="1143000"/>
          </a:xfrm>
        </p:spPr>
        <p:txBody>
          <a:bodyPr/>
          <a:lstStyle/>
          <a:p>
            <a:r>
              <a:rPr lang="en-US" sz="3600" dirty="0"/>
              <a:t>Program Comparison</a:t>
            </a:r>
            <a:br>
              <a:rPr lang="en-US" sz="3600" dirty="0"/>
            </a:br>
            <a:r>
              <a:rPr lang="en-US" sz="3600" dirty="0"/>
              <a:t>2018 Factbook and Data Dashboard</a:t>
            </a:r>
            <a:br>
              <a:rPr lang="en-US" sz="3600" dirty="0"/>
            </a:br>
            <a:r>
              <a:rPr lang="en-US" sz="3600" i="1" u="sng" dirty="0"/>
              <a:t>Compass Student Growth (SLT/VAM)</a:t>
            </a:r>
            <a:br>
              <a:rPr lang="en-US" sz="3600" i="1" u="sng" dirty="0"/>
            </a:br>
            <a:r>
              <a:rPr lang="en-US" sz="3600" i="1" u="sng" dirty="0"/>
              <a:t>CAEP 4.1</a:t>
            </a:r>
            <a:endParaRPr lang="en-US" sz="36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86387445"/>
              </p:ext>
            </p:extLst>
          </p:nvPr>
        </p:nvGraphicFramePr>
        <p:xfrm>
          <a:off x="268943" y="2599838"/>
          <a:ext cx="8713694" cy="3108960"/>
        </p:xfrm>
        <a:graphic>
          <a:graphicData uri="http://schemas.openxmlformats.org/drawingml/2006/table">
            <a:tbl>
              <a:tblPr firstRow="1" bandRow="1">
                <a:tableStyleId>{5C22544A-7EE6-4342-B048-85BDC9FD1C3A}</a:tableStyleId>
              </a:tblPr>
              <a:tblGrid>
                <a:gridCol w="1882587">
                  <a:extLst>
                    <a:ext uri="{9D8B030D-6E8A-4147-A177-3AD203B41FA5}">
                      <a16:colId xmlns:a16="http://schemas.microsoft.com/office/drawing/2014/main" xmlns="" val="20000"/>
                    </a:ext>
                  </a:extLst>
                </a:gridCol>
                <a:gridCol w="1775013">
                  <a:extLst>
                    <a:ext uri="{9D8B030D-6E8A-4147-A177-3AD203B41FA5}">
                      <a16:colId xmlns:a16="http://schemas.microsoft.com/office/drawing/2014/main" xmlns="" val="20001"/>
                    </a:ext>
                  </a:extLst>
                </a:gridCol>
                <a:gridCol w="1280160">
                  <a:extLst>
                    <a:ext uri="{9D8B030D-6E8A-4147-A177-3AD203B41FA5}">
                      <a16:colId xmlns:a16="http://schemas.microsoft.com/office/drawing/2014/main" xmlns="" val="20002"/>
                    </a:ext>
                  </a:extLst>
                </a:gridCol>
                <a:gridCol w="1420009">
                  <a:extLst>
                    <a:ext uri="{9D8B030D-6E8A-4147-A177-3AD203B41FA5}">
                      <a16:colId xmlns:a16="http://schemas.microsoft.com/office/drawing/2014/main" xmlns="" val="20003"/>
                    </a:ext>
                  </a:extLst>
                </a:gridCol>
                <a:gridCol w="1226372">
                  <a:extLst>
                    <a:ext uri="{9D8B030D-6E8A-4147-A177-3AD203B41FA5}">
                      <a16:colId xmlns:a16="http://schemas.microsoft.com/office/drawing/2014/main" xmlns="" val="20004"/>
                    </a:ext>
                  </a:extLst>
                </a:gridCol>
                <a:gridCol w="1129553">
                  <a:extLst>
                    <a:ext uri="{9D8B030D-6E8A-4147-A177-3AD203B41FA5}">
                      <a16:colId xmlns:a16="http://schemas.microsoft.com/office/drawing/2014/main" xmlns="" val="20005"/>
                    </a:ext>
                  </a:extLst>
                </a:gridCol>
              </a:tblGrid>
              <a:tr h="370840">
                <a:tc>
                  <a:txBody>
                    <a:bodyPr/>
                    <a:lstStyle/>
                    <a:p>
                      <a:pPr algn="ctr"/>
                      <a:r>
                        <a:rPr lang="en-US" sz="1800" dirty="0"/>
                        <a:t>Program</a:t>
                      </a:r>
                    </a:p>
                  </a:txBody>
                  <a:tcPr/>
                </a:tc>
                <a:tc>
                  <a:txBody>
                    <a:bodyPr/>
                    <a:lstStyle/>
                    <a:p>
                      <a:pPr algn="ctr"/>
                      <a:r>
                        <a:rPr lang="en-US" sz="1800" dirty="0"/>
                        <a:t>Mean</a:t>
                      </a:r>
                    </a:p>
                    <a:p>
                      <a:pPr algn="ctr"/>
                      <a:r>
                        <a:rPr lang="en-US" sz="1800" dirty="0"/>
                        <a:t>number</a:t>
                      </a:r>
                    </a:p>
                  </a:txBody>
                  <a:tcPr/>
                </a:tc>
                <a:tc>
                  <a:txBody>
                    <a:bodyPr/>
                    <a:lstStyle/>
                    <a:p>
                      <a:pPr algn="ctr"/>
                      <a:r>
                        <a:rPr lang="en-US" sz="1800" dirty="0"/>
                        <a:t>Ineffective</a:t>
                      </a:r>
                    </a:p>
                  </a:txBody>
                  <a:tcPr/>
                </a:tc>
                <a:tc>
                  <a:txBody>
                    <a:bodyPr/>
                    <a:lstStyle/>
                    <a:p>
                      <a:pPr algn="ctr"/>
                      <a:r>
                        <a:rPr lang="en-US" sz="1800" dirty="0"/>
                        <a:t>Effective: Emerging</a:t>
                      </a:r>
                    </a:p>
                  </a:txBody>
                  <a:tcPr/>
                </a:tc>
                <a:tc>
                  <a:txBody>
                    <a:bodyPr/>
                    <a:lstStyle/>
                    <a:p>
                      <a:pPr algn="ctr"/>
                      <a:r>
                        <a:rPr lang="en-US" sz="1800" dirty="0"/>
                        <a:t>Effective: Proficient</a:t>
                      </a:r>
                    </a:p>
                  </a:txBody>
                  <a:tcPr/>
                </a:tc>
                <a:tc>
                  <a:txBody>
                    <a:bodyPr/>
                    <a:lstStyle/>
                    <a:p>
                      <a:pPr algn="ctr"/>
                      <a:r>
                        <a:rPr lang="en-US" sz="1800" dirty="0"/>
                        <a:t>Highly Effective</a:t>
                      </a:r>
                    </a:p>
                  </a:txBody>
                  <a:tcPr/>
                </a:tc>
                <a:extLst>
                  <a:ext uri="{0D108BD9-81ED-4DB2-BD59-A6C34878D82A}">
                    <a16:rowId xmlns:a16="http://schemas.microsoft.com/office/drawing/2014/main" xmlns="" val="10000"/>
                  </a:ext>
                </a:extLst>
              </a:tr>
              <a:tr h="370840">
                <a:tc>
                  <a:txBody>
                    <a:bodyPr/>
                    <a:lstStyle/>
                    <a:p>
                      <a:pPr algn="ctr"/>
                      <a:r>
                        <a:rPr lang="en-US" sz="2000" b="0" i="0" u="none" dirty="0"/>
                        <a:t>Undergraduate</a:t>
                      </a:r>
                    </a:p>
                  </a:txBody>
                  <a:tcPr/>
                </a:tc>
                <a:tc>
                  <a:txBody>
                    <a:bodyPr/>
                    <a:lstStyle/>
                    <a:p>
                      <a:pPr algn="ctr"/>
                      <a:r>
                        <a:rPr lang="en-US" sz="2400" b="0" i="0" u="none" dirty="0"/>
                        <a:t>3.4 </a:t>
                      </a:r>
                    </a:p>
                    <a:p>
                      <a:pPr algn="ctr"/>
                      <a:r>
                        <a:rPr lang="en-US" sz="2400" b="0" i="0" u="none" dirty="0"/>
                        <a:t>(n=360)</a:t>
                      </a:r>
                    </a:p>
                  </a:txBody>
                  <a:tcPr/>
                </a:tc>
                <a:tc>
                  <a:txBody>
                    <a:bodyPr/>
                    <a:lstStyle/>
                    <a:p>
                      <a:pPr algn="ctr"/>
                      <a:r>
                        <a:rPr lang="en-US" sz="2400" dirty="0"/>
                        <a:t>1%</a:t>
                      </a:r>
                    </a:p>
                  </a:txBody>
                  <a:tcPr/>
                </a:tc>
                <a:tc>
                  <a:txBody>
                    <a:bodyPr/>
                    <a:lstStyle/>
                    <a:p>
                      <a:pPr algn="ctr"/>
                      <a:r>
                        <a:rPr lang="en-US" sz="2400" dirty="0"/>
                        <a:t>10%</a:t>
                      </a:r>
                    </a:p>
                  </a:txBody>
                  <a:tcPr/>
                </a:tc>
                <a:tc>
                  <a:txBody>
                    <a:bodyPr/>
                    <a:lstStyle/>
                    <a:p>
                      <a:pPr algn="ctr"/>
                      <a:r>
                        <a:rPr lang="en-US" sz="2400" dirty="0"/>
                        <a:t>19%</a:t>
                      </a:r>
                    </a:p>
                  </a:txBody>
                  <a:tcPr/>
                </a:tc>
                <a:tc>
                  <a:txBody>
                    <a:bodyPr/>
                    <a:lstStyle/>
                    <a:p>
                      <a:pPr algn="ctr"/>
                      <a:r>
                        <a:rPr lang="en-US" sz="2400" dirty="0"/>
                        <a:t>70%</a:t>
                      </a:r>
                    </a:p>
                  </a:txBody>
                  <a:tcPr/>
                </a:tc>
                <a:extLst>
                  <a:ext uri="{0D108BD9-81ED-4DB2-BD59-A6C34878D82A}">
                    <a16:rowId xmlns:a16="http://schemas.microsoft.com/office/drawing/2014/main" xmlns="" val="10001"/>
                  </a:ext>
                </a:extLst>
              </a:tr>
              <a:tr h="370840">
                <a:tc>
                  <a:txBody>
                    <a:bodyPr/>
                    <a:lstStyle/>
                    <a:p>
                      <a:pPr algn="ctr"/>
                      <a:r>
                        <a:rPr lang="en-US" sz="2000" dirty="0"/>
                        <a:t>MAT</a:t>
                      </a:r>
                    </a:p>
                  </a:txBody>
                  <a:tcPr/>
                </a:tc>
                <a:tc>
                  <a:txBody>
                    <a:bodyPr/>
                    <a:lstStyle/>
                    <a:p>
                      <a:pPr algn="ctr"/>
                      <a:r>
                        <a:rPr lang="en-US" sz="2400" dirty="0"/>
                        <a:t>3.6 </a:t>
                      </a:r>
                    </a:p>
                    <a:p>
                      <a:pPr algn="ctr"/>
                      <a:r>
                        <a:rPr lang="en-US" sz="2400" dirty="0"/>
                        <a:t>(n=78)</a:t>
                      </a:r>
                    </a:p>
                  </a:txBody>
                  <a:tcPr/>
                </a:tc>
                <a:tc>
                  <a:txBody>
                    <a:bodyPr/>
                    <a:lstStyle/>
                    <a:p>
                      <a:pPr algn="ctr"/>
                      <a:r>
                        <a:rPr lang="en-US" sz="2400" dirty="0"/>
                        <a:t>1%</a:t>
                      </a:r>
                    </a:p>
                  </a:txBody>
                  <a:tcPr/>
                </a:tc>
                <a:tc>
                  <a:txBody>
                    <a:bodyPr/>
                    <a:lstStyle/>
                    <a:p>
                      <a:pPr algn="ctr"/>
                      <a:r>
                        <a:rPr lang="en-US" sz="2400" dirty="0"/>
                        <a:t>8%</a:t>
                      </a:r>
                    </a:p>
                  </a:txBody>
                  <a:tcPr/>
                </a:tc>
                <a:tc>
                  <a:txBody>
                    <a:bodyPr/>
                    <a:lstStyle/>
                    <a:p>
                      <a:pPr algn="ctr"/>
                      <a:r>
                        <a:rPr lang="en-US" sz="2400" dirty="0"/>
                        <a:t>15%</a:t>
                      </a:r>
                    </a:p>
                  </a:txBody>
                  <a:tcPr/>
                </a:tc>
                <a:tc>
                  <a:txBody>
                    <a:bodyPr/>
                    <a:lstStyle/>
                    <a:p>
                      <a:pPr algn="ctr"/>
                      <a:r>
                        <a:rPr lang="en-US" sz="2400" dirty="0"/>
                        <a:t>76%</a:t>
                      </a:r>
                    </a:p>
                  </a:txBody>
                  <a:tcPr/>
                </a:tc>
                <a:extLst>
                  <a:ext uri="{0D108BD9-81ED-4DB2-BD59-A6C34878D82A}">
                    <a16:rowId xmlns:a16="http://schemas.microsoft.com/office/drawing/2014/main" xmlns="" val="10002"/>
                  </a:ext>
                </a:extLst>
              </a:tr>
              <a:tr h="370840">
                <a:tc>
                  <a:txBody>
                    <a:bodyPr/>
                    <a:lstStyle/>
                    <a:p>
                      <a:pPr algn="ctr"/>
                      <a:r>
                        <a:rPr lang="en-US" sz="2000" dirty="0"/>
                        <a:t>PBC</a:t>
                      </a:r>
                    </a:p>
                  </a:txBody>
                  <a:tcPr/>
                </a:tc>
                <a:tc>
                  <a:txBody>
                    <a:bodyPr/>
                    <a:lstStyle/>
                    <a:p>
                      <a:pPr algn="ctr"/>
                      <a:r>
                        <a:rPr lang="en-US" sz="2400" dirty="0"/>
                        <a:t>3.6</a:t>
                      </a:r>
                    </a:p>
                    <a:p>
                      <a:pPr algn="ctr"/>
                      <a:r>
                        <a:rPr lang="en-US" sz="2400" dirty="0"/>
                        <a:t>(n=80)</a:t>
                      </a:r>
                    </a:p>
                  </a:txBody>
                  <a:tcPr/>
                </a:tc>
                <a:tc>
                  <a:txBody>
                    <a:bodyPr/>
                    <a:lstStyle/>
                    <a:p>
                      <a:pPr algn="ctr"/>
                      <a:r>
                        <a:rPr lang="en-US" sz="2400" dirty="0"/>
                        <a:t>0%</a:t>
                      </a:r>
                    </a:p>
                  </a:txBody>
                  <a:tcPr/>
                </a:tc>
                <a:tc>
                  <a:txBody>
                    <a:bodyPr/>
                    <a:lstStyle/>
                    <a:p>
                      <a:pPr algn="ctr"/>
                      <a:r>
                        <a:rPr lang="en-US" sz="2400" dirty="0"/>
                        <a:t>4%</a:t>
                      </a:r>
                    </a:p>
                  </a:txBody>
                  <a:tcPr/>
                </a:tc>
                <a:tc>
                  <a:txBody>
                    <a:bodyPr/>
                    <a:lstStyle/>
                    <a:p>
                      <a:pPr algn="ctr"/>
                      <a:r>
                        <a:rPr lang="en-US" sz="2400" dirty="0"/>
                        <a:t>25%</a:t>
                      </a:r>
                    </a:p>
                  </a:txBody>
                  <a:tcPr/>
                </a:tc>
                <a:tc>
                  <a:txBody>
                    <a:bodyPr/>
                    <a:lstStyle/>
                    <a:p>
                      <a:pPr algn="ctr"/>
                      <a:r>
                        <a:rPr lang="en-US" sz="2400" dirty="0"/>
                        <a:t>71%</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4065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9" y="140745"/>
            <a:ext cx="8810514" cy="1143000"/>
          </a:xfrm>
        </p:spPr>
        <p:txBody>
          <a:bodyPr/>
          <a:lstStyle/>
          <a:p>
            <a:r>
              <a:rPr lang="en-US" sz="3200" dirty="0"/>
              <a:t>Student Growth (VAM)</a:t>
            </a:r>
            <a:br>
              <a:rPr lang="en-US" sz="3200" dirty="0"/>
            </a:br>
            <a:r>
              <a:rPr lang="en-US" sz="3200" dirty="0"/>
              <a:t>Disaggregation by Content Area: </a:t>
            </a:r>
            <a:r>
              <a:rPr lang="en-US" sz="3200" i="1" dirty="0"/>
              <a:t>Undergraduate</a:t>
            </a:r>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3959445837"/>
              </p:ext>
            </p:extLst>
          </p:nvPr>
        </p:nvGraphicFramePr>
        <p:xfrm>
          <a:off x="139849" y="1463040"/>
          <a:ext cx="8810514" cy="5254022"/>
        </p:xfrm>
        <a:graphic>
          <a:graphicData uri="http://schemas.openxmlformats.org/drawingml/2006/table">
            <a:tbl>
              <a:tblPr firstRow="1" bandRow="1">
                <a:tableStyleId>{5C22544A-7EE6-4342-B048-85BDC9FD1C3A}</a:tableStyleId>
              </a:tblPr>
              <a:tblGrid>
                <a:gridCol w="666975">
                  <a:extLst>
                    <a:ext uri="{9D8B030D-6E8A-4147-A177-3AD203B41FA5}">
                      <a16:colId xmlns:a16="http://schemas.microsoft.com/office/drawing/2014/main" xmlns="" val="20000"/>
                    </a:ext>
                  </a:extLst>
                </a:gridCol>
                <a:gridCol w="892884">
                  <a:extLst>
                    <a:ext uri="{9D8B030D-6E8A-4147-A177-3AD203B41FA5}">
                      <a16:colId xmlns:a16="http://schemas.microsoft.com/office/drawing/2014/main" xmlns="" val="4105155587"/>
                    </a:ext>
                  </a:extLst>
                </a:gridCol>
                <a:gridCol w="1452283">
                  <a:extLst>
                    <a:ext uri="{9D8B030D-6E8A-4147-A177-3AD203B41FA5}">
                      <a16:colId xmlns:a16="http://schemas.microsoft.com/office/drawing/2014/main" xmlns="" val="2458040698"/>
                    </a:ext>
                  </a:extLst>
                </a:gridCol>
                <a:gridCol w="2043953">
                  <a:extLst>
                    <a:ext uri="{9D8B030D-6E8A-4147-A177-3AD203B41FA5}">
                      <a16:colId xmlns:a16="http://schemas.microsoft.com/office/drawing/2014/main" xmlns="" val="1080122307"/>
                    </a:ext>
                  </a:extLst>
                </a:gridCol>
                <a:gridCol w="1882588">
                  <a:extLst>
                    <a:ext uri="{9D8B030D-6E8A-4147-A177-3AD203B41FA5}">
                      <a16:colId xmlns:a16="http://schemas.microsoft.com/office/drawing/2014/main" xmlns="" val="3310482976"/>
                    </a:ext>
                  </a:extLst>
                </a:gridCol>
                <a:gridCol w="1871831">
                  <a:extLst>
                    <a:ext uri="{9D8B030D-6E8A-4147-A177-3AD203B41FA5}">
                      <a16:colId xmlns:a16="http://schemas.microsoft.com/office/drawing/2014/main" xmlns="" val="2979821212"/>
                    </a:ext>
                  </a:extLst>
                </a:gridCol>
              </a:tblGrid>
              <a:tr h="301214">
                <a:tc>
                  <a:txBody>
                    <a:bodyPr/>
                    <a:lstStyle/>
                    <a:p>
                      <a:pPr algn="ctr"/>
                      <a:r>
                        <a:rPr lang="en-US" sz="1400" dirty="0"/>
                        <a:t>Year</a:t>
                      </a:r>
                    </a:p>
                  </a:txBody>
                  <a:tcPr/>
                </a:tc>
                <a:tc>
                  <a:txBody>
                    <a:bodyPr/>
                    <a:lstStyle/>
                    <a:p>
                      <a:pPr algn="ctr"/>
                      <a:r>
                        <a:rPr lang="en-US" sz="1400" dirty="0"/>
                        <a:t>number</a:t>
                      </a:r>
                    </a:p>
                  </a:txBody>
                  <a:tcPr/>
                </a:tc>
                <a:tc>
                  <a:txBody>
                    <a:bodyPr/>
                    <a:lstStyle/>
                    <a:p>
                      <a:pPr algn="ctr"/>
                      <a:r>
                        <a:rPr lang="en-US" sz="1400" dirty="0"/>
                        <a:t>Ineffective</a:t>
                      </a:r>
                    </a:p>
                  </a:txBody>
                  <a:tcPr/>
                </a:tc>
                <a:tc>
                  <a:txBody>
                    <a:bodyPr/>
                    <a:lstStyle/>
                    <a:p>
                      <a:pPr algn="ctr"/>
                      <a:r>
                        <a:rPr lang="en-US" sz="1400" dirty="0"/>
                        <a:t>Effective: Emerging</a:t>
                      </a:r>
                    </a:p>
                  </a:txBody>
                  <a:tcPr/>
                </a:tc>
                <a:tc>
                  <a:txBody>
                    <a:bodyPr/>
                    <a:lstStyle/>
                    <a:p>
                      <a:pPr algn="ctr"/>
                      <a:r>
                        <a:rPr lang="en-US" sz="1400" dirty="0"/>
                        <a:t>Effective: Proficient</a:t>
                      </a:r>
                    </a:p>
                  </a:txBody>
                  <a:tcPr/>
                </a:tc>
                <a:tc>
                  <a:txBody>
                    <a:bodyPr/>
                    <a:lstStyle/>
                    <a:p>
                      <a:pPr algn="ctr"/>
                      <a:r>
                        <a:rPr lang="en-US" sz="1400" dirty="0"/>
                        <a:t>Highly Effective</a:t>
                      </a:r>
                    </a:p>
                  </a:txBody>
                  <a:tcPr/>
                </a:tc>
                <a:extLst>
                  <a:ext uri="{0D108BD9-81ED-4DB2-BD59-A6C34878D82A}">
                    <a16:rowId xmlns:a16="http://schemas.microsoft.com/office/drawing/2014/main" xmlns="" val="10000"/>
                  </a:ext>
                </a:extLst>
              </a:tr>
              <a:tr h="296964">
                <a:tc gridSpan="6">
                  <a:txBody>
                    <a:bodyPr/>
                    <a:lstStyle/>
                    <a:p>
                      <a:pPr algn="ctr"/>
                      <a:r>
                        <a:rPr lang="en-US" sz="1400" b="1" i="1" u="sng" dirty="0"/>
                        <a:t>Math</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96964">
                <a:tc>
                  <a:txBody>
                    <a:bodyPr/>
                    <a:lstStyle/>
                    <a:p>
                      <a:pPr algn="ctr"/>
                      <a:r>
                        <a:rPr lang="en-US" sz="1400" dirty="0"/>
                        <a:t>2016</a:t>
                      </a:r>
                    </a:p>
                  </a:txBody>
                  <a:tcPr/>
                </a:tc>
                <a:tc>
                  <a:txBody>
                    <a:bodyPr/>
                    <a:lstStyle/>
                    <a:p>
                      <a:pPr algn="ctr"/>
                      <a:r>
                        <a:rPr lang="en-US" sz="1400" dirty="0"/>
                        <a:t>37</a:t>
                      </a:r>
                    </a:p>
                  </a:txBody>
                  <a:tcPr/>
                </a:tc>
                <a:tc>
                  <a:txBody>
                    <a:bodyPr/>
                    <a:lstStyle/>
                    <a:p>
                      <a:pPr algn="ctr"/>
                      <a:r>
                        <a:rPr lang="en-US" sz="1400" dirty="0"/>
                        <a:t>41%</a:t>
                      </a:r>
                    </a:p>
                  </a:txBody>
                  <a:tcPr/>
                </a:tc>
                <a:tc>
                  <a:txBody>
                    <a:bodyPr/>
                    <a:lstStyle/>
                    <a:p>
                      <a:pPr algn="ctr"/>
                      <a:r>
                        <a:rPr lang="en-US" sz="1400" dirty="0"/>
                        <a:t>35%</a:t>
                      </a:r>
                    </a:p>
                  </a:txBody>
                  <a:tcPr/>
                </a:tc>
                <a:tc>
                  <a:txBody>
                    <a:bodyPr/>
                    <a:lstStyle/>
                    <a:p>
                      <a:pPr algn="ctr"/>
                      <a:r>
                        <a:rPr lang="en-US" sz="1400" dirty="0"/>
                        <a:t>19%</a:t>
                      </a:r>
                    </a:p>
                  </a:txBody>
                  <a:tcPr/>
                </a:tc>
                <a:tc>
                  <a:txBody>
                    <a:bodyPr/>
                    <a:lstStyle/>
                    <a:p>
                      <a:pPr algn="ctr"/>
                      <a:r>
                        <a:rPr lang="en-US" sz="1400" dirty="0"/>
                        <a:t>5% </a:t>
                      </a:r>
                    </a:p>
                  </a:txBody>
                  <a:tcPr/>
                </a:tc>
                <a:extLst>
                  <a:ext uri="{0D108BD9-81ED-4DB2-BD59-A6C34878D82A}">
                    <a16:rowId xmlns:a16="http://schemas.microsoft.com/office/drawing/2014/main" xmlns="" val="10003"/>
                  </a:ext>
                </a:extLst>
              </a:tr>
              <a:tr h="296964">
                <a:tc>
                  <a:txBody>
                    <a:bodyPr/>
                    <a:lstStyle/>
                    <a:p>
                      <a:pPr algn="ctr"/>
                      <a:r>
                        <a:rPr lang="en-US" sz="1400" dirty="0"/>
                        <a:t>2017</a:t>
                      </a:r>
                    </a:p>
                  </a:txBody>
                  <a:tcPr/>
                </a:tc>
                <a:tc>
                  <a:txBody>
                    <a:bodyPr/>
                    <a:lstStyle/>
                    <a:p>
                      <a:pPr algn="ctr"/>
                      <a:r>
                        <a:rPr lang="en-US" sz="1400" dirty="0"/>
                        <a:t>11</a:t>
                      </a:r>
                    </a:p>
                  </a:txBody>
                  <a:tcPr/>
                </a:tc>
                <a:tc>
                  <a:txBody>
                    <a:bodyPr/>
                    <a:lstStyle/>
                    <a:p>
                      <a:pPr algn="ctr"/>
                      <a:r>
                        <a:rPr lang="en-US" sz="1400" dirty="0"/>
                        <a:t>64%</a:t>
                      </a:r>
                    </a:p>
                  </a:txBody>
                  <a:tcPr/>
                </a:tc>
                <a:tc>
                  <a:txBody>
                    <a:bodyPr/>
                    <a:lstStyle/>
                    <a:p>
                      <a:pPr algn="ctr"/>
                      <a:r>
                        <a:rPr lang="en-US" sz="1400" dirty="0"/>
                        <a:t>18%</a:t>
                      </a:r>
                    </a:p>
                  </a:txBody>
                  <a:tcPr/>
                </a:tc>
                <a:tc>
                  <a:txBody>
                    <a:bodyPr/>
                    <a:lstStyle/>
                    <a:p>
                      <a:pPr algn="ctr"/>
                      <a:r>
                        <a:rPr lang="en-US" sz="1400" dirty="0"/>
                        <a:t>0%</a:t>
                      </a:r>
                    </a:p>
                  </a:txBody>
                  <a:tcPr/>
                </a:tc>
                <a:tc>
                  <a:txBody>
                    <a:bodyPr/>
                    <a:lstStyle/>
                    <a:p>
                      <a:pPr algn="ctr"/>
                      <a:r>
                        <a:rPr lang="en-US" sz="1400" dirty="0"/>
                        <a:t>18%</a:t>
                      </a:r>
                    </a:p>
                  </a:txBody>
                  <a:tcPr/>
                </a:tc>
                <a:extLst>
                  <a:ext uri="{0D108BD9-81ED-4DB2-BD59-A6C34878D82A}">
                    <a16:rowId xmlns:a16="http://schemas.microsoft.com/office/drawing/2014/main" xmlns="" val="1823548651"/>
                  </a:ext>
                </a:extLst>
              </a:tr>
              <a:tr h="296964">
                <a:tc>
                  <a:txBody>
                    <a:bodyPr/>
                    <a:lstStyle/>
                    <a:p>
                      <a:pPr algn="ctr"/>
                      <a:r>
                        <a:rPr lang="en-US" sz="1400" dirty="0"/>
                        <a:t>2018</a:t>
                      </a:r>
                    </a:p>
                  </a:txBody>
                  <a:tcPr/>
                </a:tc>
                <a:tc>
                  <a:txBody>
                    <a:bodyPr/>
                    <a:lstStyle/>
                    <a:p>
                      <a:pPr algn="ctr"/>
                      <a:r>
                        <a:rPr lang="en-US" sz="1400" dirty="0"/>
                        <a:t>14</a:t>
                      </a:r>
                    </a:p>
                  </a:txBody>
                  <a:tcPr/>
                </a:tc>
                <a:tc>
                  <a:txBody>
                    <a:bodyPr/>
                    <a:lstStyle/>
                    <a:p>
                      <a:pPr algn="ctr"/>
                      <a:r>
                        <a:rPr lang="en-US" sz="1400" dirty="0"/>
                        <a:t>50%</a:t>
                      </a:r>
                    </a:p>
                  </a:txBody>
                  <a:tcPr/>
                </a:tc>
                <a:tc>
                  <a:txBody>
                    <a:bodyPr/>
                    <a:lstStyle/>
                    <a:p>
                      <a:pPr algn="ctr"/>
                      <a:r>
                        <a:rPr lang="en-US" sz="1400" dirty="0"/>
                        <a:t>29%</a:t>
                      </a:r>
                    </a:p>
                  </a:txBody>
                  <a:tcPr/>
                </a:tc>
                <a:tc>
                  <a:txBody>
                    <a:bodyPr/>
                    <a:lstStyle/>
                    <a:p>
                      <a:pPr algn="ctr"/>
                      <a:r>
                        <a:rPr lang="en-US" sz="1400" dirty="0"/>
                        <a:t>7%</a:t>
                      </a:r>
                    </a:p>
                  </a:txBody>
                  <a:tcPr/>
                </a:tc>
                <a:tc>
                  <a:txBody>
                    <a:bodyPr/>
                    <a:lstStyle/>
                    <a:p>
                      <a:pPr algn="ctr"/>
                      <a:r>
                        <a:rPr lang="en-US" sz="1400" dirty="0"/>
                        <a:t>14%</a:t>
                      </a:r>
                    </a:p>
                  </a:txBody>
                  <a:tcPr/>
                </a:tc>
                <a:extLst>
                  <a:ext uri="{0D108BD9-81ED-4DB2-BD59-A6C34878D82A}">
                    <a16:rowId xmlns:a16="http://schemas.microsoft.com/office/drawing/2014/main" xmlns="" val="3037221724"/>
                  </a:ext>
                </a:extLst>
              </a:tr>
              <a:tr h="296964">
                <a:tc gridSpan="6">
                  <a:txBody>
                    <a:bodyPr/>
                    <a:lstStyle/>
                    <a:p>
                      <a:pPr algn="ctr"/>
                      <a:r>
                        <a:rPr lang="en-US" sz="1400" b="1" i="1" u="sng" dirty="0"/>
                        <a:t>Science</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296964">
                <a:tc>
                  <a:txBody>
                    <a:bodyPr/>
                    <a:lstStyle/>
                    <a:p>
                      <a:pPr algn="ctr"/>
                      <a:r>
                        <a:rPr lang="en-US" sz="1400" dirty="0"/>
                        <a:t>2016</a:t>
                      </a:r>
                    </a:p>
                  </a:txBody>
                  <a:tcPr/>
                </a:tc>
                <a:tc>
                  <a:txBody>
                    <a:bodyPr/>
                    <a:lstStyle/>
                    <a:p>
                      <a:pPr algn="ctr"/>
                      <a:r>
                        <a:rPr lang="en-US" sz="1400" dirty="0"/>
                        <a:t>27</a:t>
                      </a:r>
                    </a:p>
                  </a:txBody>
                  <a:tcPr/>
                </a:tc>
                <a:tc>
                  <a:txBody>
                    <a:bodyPr/>
                    <a:lstStyle/>
                    <a:p>
                      <a:pPr algn="ctr"/>
                      <a:r>
                        <a:rPr lang="en-US" sz="1400" dirty="0"/>
                        <a:t>15%</a:t>
                      </a:r>
                    </a:p>
                  </a:txBody>
                  <a:tcPr/>
                </a:tc>
                <a:tc>
                  <a:txBody>
                    <a:bodyPr/>
                    <a:lstStyle/>
                    <a:p>
                      <a:pPr algn="ctr"/>
                      <a:r>
                        <a:rPr lang="en-US" sz="1400" dirty="0"/>
                        <a:t>48%</a:t>
                      </a:r>
                    </a:p>
                  </a:txBody>
                  <a:tcPr/>
                </a:tc>
                <a:tc>
                  <a:txBody>
                    <a:bodyPr/>
                    <a:lstStyle/>
                    <a:p>
                      <a:pPr algn="ctr"/>
                      <a:r>
                        <a:rPr lang="en-US" sz="1400" dirty="0"/>
                        <a:t>33%</a:t>
                      </a:r>
                    </a:p>
                  </a:txBody>
                  <a:tcPr/>
                </a:tc>
                <a:tc>
                  <a:txBody>
                    <a:bodyPr/>
                    <a:lstStyle/>
                    <a:p>
                      <a:pPr algn="ctr"/>
                      <a:r>
                        <a:rPr lang="en-US" sz="1400" dirty="0"/>
                        <a:t>4%</a:t>
                      </a:r>
                    </a:p>
                  </a:txBody>
                  <a:tcPr/>
                </a:tc>
                <a:extLst>
                  <a:ext uri="{0D108BD9-81ED-4DB2-BD59-A6C34878D82A}">
                    <a16:rowId xmlns:a16="http://schemas.microsoft.com/office/drawing/2014/main" xmlns="" val="10006"/>
                  </a:ext>
                </a:extLst>
              </a:tr>
              <a:tr h="296964">
                <a:tc>
                  <a:txBody>
                    <a:bodyPr/>
                    <a:lstStyle/>
                    <a:p>
                      <a:pPr algn="ctr"/>
                      <a:r>
                        <a:rPr lang="en-US" sz="1400" dirty="0"/>
                        <a:t>2017</a:t>
                      </a:r>
                    </a:p>
                  </a:txBody>
                  <a:tcPr/>
                </a:tc>
                <a:tc>
                  <a:txBody>
                    <a:bodyPr/>
                    <a:lstStyle/>
                    <a:p>
                      <a:pPr algn="ctr"/>
                      <a:r>
                        <a:rPr lang="en-US" sz="1400" dirty="0"/>
                        <a:t>19</a:t>
                      </a:r>
                    </a:p>
                  </a:txBody>
                  <a:tcPr/>
                </a:tc>
                <a:tc>
                  <a:txBody>
                    <a:bodyPr/>
                    <a:lstStyle/>
                    <a:p>
                      <a:pPr algn="ctr"/>
                      <a:r>
                        <a:rPr lang="en-US" sz="1400" dirty="0"/>
                        <a:t>21%</a:t>
                      </a:r>
                    </a:p>
                  </a:txBody>
                  <a:tcPr/>
                </a:tc>
                <a:tc>
                  <a:txBody>
                    <a:bodyPr/>
                    <a:lstStyle/>
                    <a:p>
                      <a:pPr algn="ctr"/>
                      <a:r>
                        <a:rPr lang="en-US" sz="1400" dirty="0"/>
                        <a:t>21%</a:t>
                      </a:r>
                    </a:p>
                  </a:txBody>
                  <a:tcPr/>
                </a:tc>
                <a:tc>
                  <a:txBody>
                    <a:bodyPr/>
                    <a:lstStyle/>
                    <a:p>
                      <a:pPr algn="ctr"/>
                      <a:r>
                        <a:rPr lang="en-US" sz="1400" dirty="0"/>
                        <a:t>47%</a:t>
                      </a:r>
                    </a:p>
                  </a:txBody>
                  <a:tcPr/>
                </a:tc>
                <a:tc>
                  <a:txBody>
                    <a:bodyPr/>
                    <a:lstStyle/>
                    <a:p>
                      <a:pPr algn="ctr"/>
                      <a:r>
                        <a:rPr lang="en-US" sz="1400" dirty="0"/>
                        <a:t>11%</a:t>
                      </a:r>
                    </a:p>
                  </a:txBody>
                  <a:tcPr/>
                </a:tc>
                <a:extLst>
                  <a:ext uri="{0D108BD9-81ED-4DB2-BD59-A6C34878D82A}">
                    <a16:rowId xmlns:a16="http://schemas.microsoft.com/office/drawing/2014/main" xmlns="" val="1997049640"/>
                  </a:ext>
                </a:extLst>
              </a:tr>
              <a:tr h="296964">
                <a:tc>
                  <a:txBody>
                    <a:bodyPr/>
                    <a:lstStyle/>
                    <a:p>
                      <a:pPr algn="ctr"/>
                      <a:r>
                        <a:rPr lang="en-US" sz="1400" dirty="0"/>
                        <a:t>2018</a:t>
                      </a:r>
                    </a:p>
                  </a:txBody>
                  <a:tcPr/>
                </a:tc>
                <a:tc>
                  <a:txBody>
                    <a:bodyPr/>
                    <a:lstStyle/>
                    <a:p>
                      <a:pPr algn="ctr"/>
                      <a:r>
                        <a:rPr lang="en-US" sz="1400" dirty="0"/>
                        <a:t>17</a:t>
                      </a:r>
                    </a:p>
                  </a:txBody>
                  <a:tcPr/>
                </a:tc>
                <a:tc>
                  <a:txBody>
                    <a:bodyPr/>
                    <a:lstStyle/>
                    <a:p>
                      <a:pPr algn="ctr"/>
                      <a:r>
                        <a:rPr lang="en-US" sz="1400" dirty="0"/>
                        <a:t>12%</a:t>
                      </a:r>
                    </a:p>
                  </a:txBody>
                  <a:tcPr/>
                </a:tc>
                <a:tc>
                  <a:txBody>
                    <a:bodyPr/>
                    <a:lstStyle/>
                    <a:p>
                      <a:pPr algn="ctr"/>
                      <a:r>
                        <a:rPr lang="en-US" sz="1400" dirty="0"/>
                        <a:t>47%</a:t>
                      </a:r>
                    </a:p>
                  </a:txBody>
                  <a:tcPr/>
                </a:tc>
                <a:tc>
                  <a:txBody>
                    <a:bodyPr/>
                    <a:lstStyle/>
                    <a:p>
                      <a:pPr algn="ctr"/>
                      <a:r>
                        <a:rPr lang="en-US" sz="1400" dirty="0"/>
                        <a:t>29%</a:t>
                      </a:r>
                    </a:p>
                  </a:txBody>
                  <a:tcPr/>
                </a:tc>
                <a:tc>
                  <a:txBody>
                    <a:bodyPr/>
                    <a:lstStyle/>
                    <a:p>
                      <a:pPr algn="ctr"/>
                      <a:r>
                        <a:rPr lang="en-US" sz="1400" dirty="0"/>
                        <a:t>12%</a:t>
                      </a:r>
                    </a:p>
                  </a:txBody>
                  <a:tcPr/>
                </a:tc>
                <a:extLst>
                  <a:ext uri="{0D108BD9-81ED-4DB2-BD59-A6C34878D82A}">
                    <a16:rowId xmlns:a16="http://schemas.microsoft.com/office/drawing/2014/main" xmlns="" val="68774819"/>
                  </a:ext>
                </a:extLst>
              </a:tr>
              <a:tr h="296964">
                <a:tc gridSpan="6">
                  <a:txBody>
                    <a:bodyPr/>
                    <a:lstStyle/>
                    <a:p>
                      <a:pPr algn="ctr"/>
                      <a:r>
                        <a:rPr lang="en-US" sz="1400" b="1" i="1" u="sng" dirty="0"/>
                        <a:t>Social Studies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296964">
                <a:tc>
                  <a:txBody>
                    <a:bodyPr/>
                    <a:lstStyle/>
                    <a:p>
                      <a:pPr algn="ctr"/>
                      <a:r>
                        <a:rPr lang="en-US" sz="1400" dirty="0"/>
                        <a:t>2016</a:t>
                      </a:r>
                    </a:p>
                  </a:txBody>
                  <a:tcPr/>
                </a:tc>
                <a:tc>
                  <a:txBody>
                    <a:bodyPr/>
                    <a:lstStyle/>
                    <a:p>
                      <a:pPr algn="ctr"/>
                      <a:r>
                        <a:rPr lang="en-US" sz="1400" dirty="0"/>
                        <a:t>35</a:t>
                      </a:r>
                    </a:p>
                  </a:txBody>
                  <a:tcPr/>
                </a:tc>
                <a:tc>
                  <a:txBody>
                    <a:bodyPr/>
                    <a:lstStyle/>
                    <a:p>
                      <a:pPr algn="ctr"/>
                      <a:r>
                        <a:rPr lang="en-US" sz="1400" dirty="0"/>
                        <a:t>9%</a:t>
                      </a:r>
                    </a:p>
                  </a:txBody>
                  <a:tcPr/>
                </a:tc>
                <a:tc>
                  <a:txBody>
                    <a:bodyPr/>
                    <a:lstStyle/>
                    <a:p>
                      <a:pPr algn="ctr"/>
                      <a:r>
                        <a:rPr lang="en-US" sz="1400" dirty="0"/>
                        <a:t>51%</a:t>
                      </a:r>
                    </a:p>
                  </a:txBody>
                  <a:tcPr/>
                </a:tc>
                <a:tc>
                  <a:txBody>
                    <a:bodyPr/>
                    <a:lstStyle/>
                    <a:p>
                      <a:pPr algn="ctr"/>
                      <a:r>
                        <a:rPr lang="en-US" sz="1400" dirty="0"/>
                        <a:t>29%</a:t>
                      </a:r>
                    </a:p>
                  </a:txBody>
                  <a:tcPr/>
                </a:tc>
                <a:tc>
                  <a:txBody>
                    <a:bodyPr/>
                    <a:lstStyle/>
                    <a:p>
                      <a:pPr algn="ctr"/>
                      <a:r>
                        <a:rPr lang="en-US" sz="1400" dirty="0"/>
                        <a:t>11%</a:t>
                      </a:r>
                    </a:p>
                  </a:txBody>
                  <a:tcPr/>
                </a:tc>
                <a:extLst>
                  <a:ext uri="{0D108BD9-81ED-4DB2-BD59-A6C34878D82A}">
                    <a16:rowId xmlns:a16="http://schemas.microsoft.com/office/drawing/2014/main" xmlns="" val="10009"/>
                  </a:ext>
                </a:extLst>
              </a:tr>
              <a:tr h="296964">
                <a:tc>
                  <a:txBody>
                    <a:bodyPr/>
                    <a:lstStyle/>
                    <a:p>
                      <a:pPr algn="ctr"/>
                      <a:r>
                        <a:rPr lang="en-US" sz="1400" dirty="0"/>
                        <a:t>2017</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extLst>
                  <a:ext uri="{0D108BD9-81ED-4DB2-BD59-A6C34878D82A}">
                    <a16:rowId xmlns:a16="http://schemas.microsoft.com/office/drawing/2014/main" xmlns="" val="2416160903"/>
                  </a:ext>
                </a:extLst>
              </a:tr>
              <a:tr h="296964">
                <a:tc>
                  <a:txBody>
                    <a:bodyPr/>
                    <a:lstStyle/>
                    <a:p>
                      <a:pPr algn="ctr"/>
                      <a:r>
                        <a:rPr lang="en-US" sz="1400" dirty="0"/>
                        <a:t>2018</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extLst>
                  <a:ext uri="{0D108BD9-81ED-4DB2-BD59-A6C34878D82A}">
                    <a16:rowId xmlns:a16="http://schemas.microsoft.com/office/drawing/2014/main" xmlns="" val="1381218425"/>
                  </a:ext>
                </a:extLst>
              </a:tr>
              <a:tr h="296964">
                <a:tc gridSpan="6">
                  <a:txBody>
                    <a:bodyPr/>
                    <a:lstStyle/>
                    <a:p>
                      <a:pPr algn="ctr"/>
                      <a:r>
                        <a:rPr lang="en-US" sz="1400" b="1" i="1" u="sng" dirty="0"/>
                        <a:t>English Language Arts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0"/>
                  </a:ext>
                </a:extLst>
              </a:tr>
              <a:tr h="296964">
                <a:tc>
                  <a:txBody>
                    <a:bodyPr/>
                    <a:lstStyle/>
                    <a:p>
                      <a:pPr algn="ctr"/>
                      <a:r>
                        <a:rPr lang="en-US" sz="1400" dirty="0"/>
                        <a:t>2016</a:t>
                      </a:r>
                    </a:p>
                  </a:txBody>
                  <a:tcPr/>
                </a:tc>
                <a:tc>
                  <a:txBody>
                    <a:bodyPr/>
                    <a:lstStyle/>
                    <a:p>
                      <a:pPr algn="ctr"/>
                      <a:r>
                        <a:rPr lang="en-US" sz="1400" dirty="0"/>
                        <a:t>45</a:t>
                      </a:r>
                    </a:p>
                  </a:txBody>
                  <a:tcPr/>
                </a:tc>
                <a:tc>
                  <a:txBody>
                    <a:bodyPr/>
                    <a:lstStyle/>
                    <a:p>
                      <a:pPr algn="ctr"/>
                      <a:r>
                        <a:rPr lang="en-US" sz="1400" dirty="0"/>
                        <a:t>27%</a:t>
                      </a:r>
                    </a:p>
                  </a:txBody>
                  <a:tcPr/>
                </a:tc>
                <a:tc>
                  <a:txBody>
                    <a:bodyPr/>
                    <a:lstStyle/>
                    <a:p>
                      <a:pPr algn="ctr"/>
                      <a:r>
                        <a:rPr lang="en-US" sz="1400" dirty="0"/>
                        <a:t>42%</a:t>
                      </a:r>
                    </a:p>
                  </a:txBody>
                  <a:tcPr/>
                </a:tc>
                <a:tc>
                  <a:txBody>
                    <a:bodyPr/>
                    <a:lstStyle/>
                    <a:p>
                      <a:pPr algn="ctr"/>
                      <a:r>
                        <a:rPr lang="en-US" sz="1400" dirty="0"/>
                        <a:t>27%</a:t>
                      </a:r>
                    </a:p>
                  </a:txBody>
                  <a:tcPr/>
                </a:tc>
                <a:tc>
                  <a:txBody>
                    <a:bodyPr/>
                    <a:lstStyle/>
                    <a:p>
                      <a:pPr algn="ctr"/>
                      <a:r>
                        <a:rPr lang="en-US" sz="1400" dirty="0"/>
                        <a:t>4%</a:t>
                      </a:r>
                    </a:p>
                  </a:txBody>
                  <a:tcPr/>
                </a:tc>
                <a:extLst>
                  <a:ext uri="{0D108BD9-81ED-4DB2-BD59-A6C34878D82A}">
                    <a16:rowId xmlns:a16="http://schemas.microsoft.com/office/drawing/2014/main" xmlns="" val="10012"/>
                  </a:ext>
                </a:extLst>
              </a:tr>
              <a:tr h="296964">
                <a:tc>
                  <a:txBody>
                    <a:bodyPr/>
                    <a:lstStyle/>
                    <a:p>
                      <a:pPr algn="ctr"/>
                      <a:r>
                        <a:rPr lang="en-US" sz="1400" dirty="0"/>
                        <a:t>2017</a:t>
                      </a:r>
                    </a:p>
                  </a:txBody>
                  <a:tcPr/>
                </a:tc>
                <a:tc>
                  <a:txBody>
                    <a:bodyPr/>
                    <a:lstStyle/>
                    <a:p>
                      <a:pPr algn="ctr"/>
                      <a:r>
                        <a:rPr lang="en-US" sz="1400" dirty="0"/>
                        <a:t>11</a:t>
                      </a:r>
                    </a:p>
                  </a:txBody>
                  <a:tcPr/>
                </a:tc>
                <a:tc>
                  <a:txBody>
                    <a:bodyPr/>
                    <a:lstStyle/>
                    <a:p>
                      <a:pPr algn="ctr"/>
                      <a:r>
                        <a:rPr lang="en-US" sz="1400" dirty="0"/>
                        <a:t>21%</a:t>
                      </a:r>
                    </a:p>
                  </a:txBody>
                  <a:tcPr/>
                </a:tc>
                <a:tc>
                  <a:txBody>
                    <a:bodyPr/>
                    <a:lstStyle/>
                    <a:p>
                      <a:pPr algn="ctr"/>
                      <a:r>
                        <a:rPr lang="en-US" sz="1400" dirty="0"/>
                        <a:t>26%</a:t>
                      </a:r>
                    </a:p>
                  </a:txBody>
                  <a:tcPr/>
                </a:tc>
                <a:tc>
                  <a:txBody>
                    <a:bodyPr/>
                    <a:lstStyle/>
                    <a:p>
                      <a:pPr algn="ctr"/>
                      <a:r>
                        <a:rPr lang="en-US" sz="1400" dirty="0"/>
                        <a:t>32%</a:t>
                      </a:r>
                    </a:p>
                  </a:txBody>
                  <a:tcPr/>
                </a:tc>
                <a:tc>
                  <a:txBody>
                    <a:bodyPr/>
                    <a:lstStyle/>
                    <a:p>
                      <a:pPr algn="ctr"/>
                      <a:r>
                        <a:rPr lang="en-US" sz="1400" dirty="0"/>
                        <a:t>21%</a:t>
                      </a:r>
                    </a:p>
                  </a:txBody>
                  <a:tcPr/>
                </a:tc>
                <a:extLst>
                  <a:ext uri="{0D108BD9-81ED-4DB2-BD59-A6C34878D82A}">
                    <a16:rowId xmlns:a16="http://schemas.microsoft.com/office/drawing/2014/main" xmlns="" val="4099764468"/>
                  </a:ext>
                </a:extLst>
              </a:tr>
              <a:tr h="377223">
                <a:tc>
                  <a:txBody>
                    <a:bodyPr/>
                    <a:lstStyle/>
                    <a:p>
                      <a:pPr algn="ctr"/>
                      <a:r>
                        <a:rPr lang="en-US" sz="1400" dirty="0"/>
                        <a:t>2018</a:t>
                      </a:r>
                    </a:p>
                  </a:txBody>
                  <a:tcPr/>
                </a:tc>
                <a:tc>
                  <a:txBody>
                    <a:bodyPr/>
                    <a:lstStyle/>
                    <a:p>
                      <a:pPr algn="ctr"/>
                      <a:r>
                        <a:rPr lang="en-US" sz="1400" dirty="0"/>
                        <a:t>22</a:t>
                      </a:r>
                    </a:p>
                  </a:txBody>
                  <a:tcPr/>
                </a:tc>
                <a:tc>
                  <a:txBody>
                    <a:bodyPr/>
                    <a:lstStyle/>
                    <a:p>
                      <a:pPr algn="ctr"/>
                      <a:r>
                        <a:rPr lang="en-US" sz="1400" dirty="0"/>
                        <a:t>18%</a:t>
                      </a:r>
                    </a:p>
                  </a:txBody>
                  <a:tcPr/>
                </a:tc>
                <a:tc>
                  <a:txBody>
                    <a:bodyPr/>
                    <a:lstStyle/>
                    <a:p>
                      <a:pPr algn="ctr"/>
                      <a:r>
                        <a:rPr lang="en-US" sz="1400" dirty="0"/>
                        <a:t>32%</a:t>
                      </a:r>
                    </a:p>
                  </a:txBody>
                  <a:tcPr/>
                </a:tc>
                <a:tc>
                  <a:txBody>
                    <a:bodyPr/>
                    <a:lstStyle/>
                    <a:p>
                      <a:pPr algn="ctr"/>
                      <a:r>
                        <a:rPr lang="en-US" sz="1400" dirty="0"/>
                        <a:t>32%</a:t>
                      </a:r>
                    </a:p>
                  </a:txBody>
                  <a:tcPr/>
                </a:tc>
                <a:tc>
                  <a:txBody>
                    <a:bodyPr/>
                    <a:lstStyle/>
                    <a:p>
                      <a:pPr algn="ctr"/>
                      <a:r>
                        <a:rPr lang="en-US" sz="1400" dirty="0"/>
                        <a:t>18%</a:t>
                      </a:r>
                    </a:p>
                  </a:txBody>
                  <a:tcPr/>
                </a:tc>
                <a:extLst>
                  <a:ext uri="{0D108BD9-81ED-4DB2-BD59-A6C34878D82A}">
                    <a16:rowId xmlns:a16="http://schemas.microsoft.com/office/drawing/2014/main" xmlns="" val="3430147979"/>
                  </a:ext>
                </a:extLst>
              </a:tr>
            </a:tbl>
          </a:graphicData>
        </a:graphic>
      </p:graphicFrame>
    </p:spTree>
    <p:extLst>
      <p:ext uri="{BB962C8B-B14F-4D97-AF65-F5344CB8AC3E}">
        <p14:creationId xmlns:p14="http://schemas.microsoft.com/office/powerpoint/2010/main" val="95151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Student Growth (VAM)</a:t>
            </a:r>
            <a:br>
              <a:rPr lang="en-US" sz="3200" dirty="0"/>
            </a:br>
            <a:r>
              <a:rPr lang="en-US" sz="3200" dirty="0"/>
              <a:t>Disaggregation by Content Area:</a:t>
            </a:r>
            <a:br>
              <a:rPr lang="en-US" sz="3200" dirty="0"/>
            </a:br>
            <a:r>
              <a:rPr lang="en-US" sz="3200" i="1" dirty="0"/>
              <a:t>Master of Arts in Teaching (MAT)</a:t>
            </a:r>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1031352643"/>
              </p:ext>
            </p:extLst>
          </p:nvPr>
        </p:nvGraphicFramePr>
        <p:xfrm>
          <a:off x="139849" y="1763396"/>
          <a:ext cx="8810514" cy="4877700"/>
        </p:xfrm>
        <a:graphic>
          <a:graphicData uri="http://schemas.openxmlformats.org/drawingml/2006/table">
            <a:tbl>
              <a:tblPr firstRow="1" bandRow="1">
                <a:tableStyleId>{5C22544A-7EE6-4342-B048-85BDC9FD1C3A}</a:tableStyleId>
              </a:tblPr>
              <a:tblGrid>
                <a:gridCol w="742278">
                  <a:extLst>
                    <a:ext uri="{9D8B030D-6E8A-4147-A177-3AD203B41FA5}">
                      <a16:colId xmlns:a16="http://schemas.microsoft.com/office/drawing/2014/main" xmlns="" val="20000"/>
                    </a:ext>
                  </a:extLst>
                </a:gridCol>
                <a:gridCol w="968188">
                  <a:extLst>
                    <a:ext uri="{9D8B030D-6E8A-4147-A177-3AD203B41FA5}">
                      <a16:colId xmlns:a16="http://schemas.microsoft.com/office/drawing/2014/main" xmlns="" val="1813704728"/>
                    </a:ext>
                  </a:extLst>
                </a:gridCol>
                <a:gridCol w="1172584">
                  <a:extLst>
                    <a:ext uri="{9D8B030D-6E8A-4147-A177-3AD203B41FA5}">
                      <a16:colId xmlns:a16="http://schemas.microsoft.com/office/drawing/2014/main" xmlns="" val="1954894364"/>
                    </a:ext>
                  </a:extLst>
                </a:gridCol>
                <a:gridCol w="1828800">
                  <a:extLst>
                    <a:ext uri="{9D8B030D-6E8A-4147-A177-3AD203B41FA5}">
                      <a16:colId xmlns:a16="http://schemas.microsoft.com/office/drawing/2014/main" xmlns="" val="671513158"/>
                    </a:ext>
                  </a:extLst>
                </a:gridCol>
                <a:gridCol w="1995030">
                  <a:extLst>
                    <a:ext uri="{9D8B030D-6E8A-4147-A177-3AD203B41FA5}">
                      <a16:colId xmlns:a16="http://schemas.microsoft.com/office/drawing/2014/main" xmlns="" val="494263384"/>
                    </a:ext>
                  </a:extLst>
                </a:gridCol>
                <a:gridCol w="2103634">
                  <a:extLst>
                    <a:ext uri="{9D8B030D-6E8A-4147-A177-3AD203B41FA5}">
                      <a16:colId xmlns:a16="http://schemas.microsoft.com/office/drawing/2014/main" xmlns="" val="20005"/>
                    </a:ext>
                  </a:extLst>
                </a:gridCol>
              </a:tblGrid>
              <a:tr h="360488">
                <a:tc>
                  <a:txBody>
                    <a:bodyPr/>
                    <a:lstStyle/>
                    <a:p>
                      <a:pPr algn="ctr"/>
                      <a:r>
                        <a:rPr lang="en-US" sz="1600" dirty="0"/>
                        <a:t>Year</a:t>
                      </a:r>
                    </a:p>
                  </a:txBody>
                  <a:tcPr/>
                </a:tc>
                <a:tc>
                  <a:txBody>
                    <a:bodyPr/>
                    <a:lstStyle/>
                    <a:p>
                      <a:pPr algn="ctr"/>
                      <a:r>
                        <a:rPr lang="en-US" sz="1600" dirty="0"/>
                        <a:t>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xmlns="" val="10000"/>
                  </a:ext>
                </a:extLst>
              </a:tr>
              <a:tr h="296292">
                <a:tc gridSpan="6">
                  <a:txBody>
                    <a:bodyPr/>
                    <a:lstStyle/>
                    <a:p>
                      <a:pPr algn="ctr"/>
                      <a:r>
                        <a:rPr lang="en-US" sz="1600" b="1" i="1" u="sng" dirty="0"/>
                        <a:t>Math</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96292">
                <a:tc>
                  <a:txBody>
                    <a:bodyPr/>
                    <a:lstStyle/>
                    <a:p>
                      <a:pPr algn="ctr"/>
                      <a:r>
                        <a:rPr lang="en-US" sz="1600" dirty="0"/>
                        <a:t>2016</a:t>
                      </a:r>
                    </a:p>
                  </a:txBody>
                  <a:tcPr/>
                </a:tc>
                <a:tc>
                  <a:txBody>
                    <a:bodyPr/>
                    <a:lstStyle/>
                    <a:p>
                      <a:pPr algn="ctr"/>
                      <a:r>
                        <a:rPr lang="en-US" sz="1600" dirty="0"/>
                        <a:t>34</a:t>
                      </a:r>
                    </a:p>
                  </a:txBody>
                  <a:tcPr/>
                </a:tc>
                <a:tc>
                  <a:txBody>
                    <a:bodyPr/>
                    <a:lstStyle/>
                    <a:p>
                      <a:pPr algn="ctr"/>
                      <a:r>
                        <a:rPr lang="en-US" sz="1600" dirty="0"/>
                        <a:t>12%</a:t>
                      </a:r>
                    </a:p>
                  </a:txBody>
                  <a:tcPr/>
                </a:tc>
                <a:tc>
                  <a:txBody>
                    <a:bodyPr/>
                    <a:lstStyle/>
                    <a:p>
                      <a:pPr algn="ctr"/>
                      <a:r>
                        <a:rPr lang="en-US" sz="1600" dirty="0"/>
                        <a:t>53%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15%</a:t>
                      </a:r>
                    </a:p>
                  </a:txBody>
                  <a:tcPr/>
                </a:tc>
                <a:extLst>
                  <a:ext uri="{0D108BD9-81ED-4DB2-BD59-A6C34878D82A}">
                    <a16:rowId xmlns:a16="http://schemas.microsoft.com/office/drawing/2014/main" xmlns="" val="10003"/>
                  </a:ext>
                </a:extLst>
              </a:tr>
              <a:tr h="385179">
                <a:tc>
                  <a:txBody>
                    <a:bodyPr/>
                    <a:lstStyle/>
                    <a:p>
                      <a:pPr algn="ctr"/>
                      <a:r>
                        <a:rPr lang="en-US" sz="1600" dirty="0"/>
                        <a:t>2017</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xmlns="" val="644290384"/>
                  </a:ext>
                </a:extLst>
              </a:tr>
              <a:tr h="385179">
                <a:tc>
                  <a:txBody>
                    <a:bodyPr/>
                    <a:lstStyle/>
                    <a:p>
                      <a:pPr algn="ctr"/>
                      <a:r>
                        <a:rPr lang="en-US" sz="1600" dirty="0"/>
                        <a:t>2018</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xmlns="" val="136158111"/>
                  </a:ext>
                </a:extLst>
              </a:tr>
              <a:tr h="296292">
                <a:tc gridSpan="6">
                  <a:txBody>
                    <a:bodyPr/>
                    <a:lstStyle/>
                    <a:p>
                      <a:pPr algn="ctr"/>
                      <a:r>
                        <a:rPr lang="en-US" sz="1600" b="1" i="1" u="sng" dirty="0"/>
                        <a:t>Science</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296292">
                <a:tc>
                  <a:txBody>
                    <a:bodyPr/>
                    <a:lstStyle/>
                    <a:p>
                      <a:pPr algn="ctr"/>
                      <a:r>
                        <a:rPr lang="en-US" sz="1600" dirty="0"/>
                        <a:t>2016</a:t>
                      </a:r>
                    </a:p>
                  </a:txBody>
                  <a:tcPr/>
                </a:tc>
                <a:tc>
                  <a:txBody>
                    <a:bodyPr/>
                    <a:lstStyle/>
                    <a:p>
                      <a:pPr algn="ctr"/>
                      <a:r>
                        <a:rPr lang="en-US" sz="1600" dirty="0"/>
                        <a:t>29</a:t>
                      </a:r>
                    </a:p>
                  </a:txBody>
                  <a:tcPr/>
                </a:tc>
                <a:tc>
                  <a:txBody>
                    <a:bodyPr/>
                    <a:lstStyle/>
                    <a:p>
                      <a:pPr algn="ctr"/>
                      <a:r>
                        <a:rPr lang="en-US" sz="1600" dirty="0"/>
                        <a:t>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59%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14%</a:t>
                      </a:r>
                    </a:p>
                  </a:txBody>
                  <a:tcPr/>
                </a:tc>
                <a:extLst>
                  <a:ext uri="{0D108BD9-81ED-4DB2-BD59-A6C34878D82A}">
                    <a16:rowId xmlns:a16="http://schemas.microsoft.com/office/drawing/2014/main" xmlns="" val="10006"/>
                  </a:ext>
                </a:extLst>
              </a:tr>
              <a:tr h="385179">
                <a:tc>
                  <a:txBody>
                    <a:bodyPr/>
                    <a:lstStyle/>
                    <a:p>
                      <a:pPr algn="ctr"/>
                      <a:r>
                        <a:rPr lang="en-US" sz="1600" dirty="0"/>
                        <a:t>2017</a:t>
                      </a:r>
                    </a:p>
                  </a:txBody>
                  <a:tcPr/>
                </a:tc>
                <a:tc>
                  <a:txBody>
                    <a:bodyPr/>
                    <a:lstStyle/>
                    <a:p>
                      <a:pPr algn="ctr"/>
                      <a:r>
                        <a:rPr lang="en-US" sz="1600" dirty="0"/>
                        <a:t>12</a:t>
                      </a:r>
                    </a:p>
                  </a:txBody>
                  <a:tcPr/>
                </a:tc>
                <a:tc>
                  <a:txBody>
                    <a:bodyPr/>
                    <a:lstStyle/>
                    <a:p>
                      <a:pPr algn="ctr"/>
                      <a:r>
                        <a:rPr lang="en-US" sz="16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75%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25%</a:t>
                      </a:r>
                    </a:p>
                  </a:txBody>
                  <a:tcPr/>
                </a:tc>
                <a:extLst>
                  <a:ext uri="{0D108BD9-81ED-4DB2-BD59-A6C34878D82A}">
                    <a16:rowId xmlns:a16="http://schemas.microsoft.com/office/drawing/2014/main" xmlns="" val="774613228"/>
                  </a:ext>
                </a:extLst>
              </a:tr>
              <a:tr h="385179">
                <a:tc>
                  <a:txBody>
                    <a:bodyPr/>
                    <a:lstStyle/>
                    <a:p>
                      <a:pPr algn="ctr"/>
                      <a:r>
                        <a:rPr lang="en-US" sz="1600" dirty="0"/>
                        <a:t>2018</a:t>
                      </a:r>
                    </a:p>
                  </a:txBody>
                  <a:tcPr/>
                </a:tc>
                <a:tc>
                  <a:txBody>
                    <a:bodyPr/>
                    <a:lstStyle/>
                    <a:p>
                      <a:pPr algn="ctr"/>
                      <a:r>
                        <a:rPr lang="en-US" sz="1600" dirty="0"/>
                        <a:t>10</a:t>
                      </a:r>
                    </a:p>
                  </a:txBody>
                  <a:tcPr/>
                </a:tc>
                <a:tc>
                  <a:txBody>
                    <a:bodyPr/>
                    <a:lstStyle/>
                    <a:p>
                      <a:pPr algn="ctr"/>
                      <a:r>
                        <a:rPr lang="en-US" sz="1600" dirty="0"/>
                        <a:t>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80%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10%</a:t>
                      </a:r>
                    </a:p>
                  </a:txBody>
                  <a:tcPr/>
                </a:tc>
                <a:extLst>
                  <a:ext uri="{0D108BD9-81ED-4DB2-BD59-A6C34878D82A}">
                    <a16:rowId xmlns:a16="http://schemas.microsoft.com/office/drawing/2014/main" xmlns="" val="615066073"/>
                  </a:ext>
                </a:extLst>
              </a:tr>
              <a:tr h="296292">
                <a:tc gridSpan="6">
                  <a:txBody>
                    <a:bodyPr/>
                    <a:lstStyle/>
                    <a:p>
                      <a:pPr algn="ctr"/>
                      <a:r>
                        <a:rPr lang="en-US" sz="1600" b="1" i="1" u="sng" dirty="0"/>
                        <a:t>English Language Arts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360488">
                <a:tc>
                  <a:txBody>
                    <a:bodyPr/>
                    <a:lstStyle/>
                    <a:p>
                      <a:pPr algn="ctr"/>
                      <a:r>
                        <a:rPr lang="en-US" sz="1600" dirty="0"/>
                        <a:t>2016</a:t>
                      </a:r>
                    </a:p>
                  </a:txBody>
                  <a:tcPr/>
                </a:tc>
                <a:tc>
                  <a:txBody>
                    <a:bodyPr/>
                    <a:lstStyle/>
                    <a:p>
                      <a:pPr algn="ctr"/>
                      <a:r>
                        <a:rPr lang="en-US" sz="1600" dirty="0"/>
                        <a:t>28</a:t>
                      </a:r>
                    </a:p>
                  </a:txBody>
                  <a:tcPr/>
                </a:tc>
                <a:tc>
                  <a:txBody>
                    <a:bodyPr/>
                    <a:lstStyle/>
                    <a:p>
                      <a:pPr algn="ctr"/>
                      <a:r>
                        <a:rPr lang="en-US" sz="1600" dirty="0"/>
                        <a:t>21%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43%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11%</a:t>
                      </a:r>
                    </a:p>
                  </a:txBody>
                  <a:tcPr/>
                </a:tc>
                <a:extLst>
                  <a:ext uri="{0D108BD9-81ED-4DB2-BD59-A6C34878D82A}">
                    <a16:rowId xmlns:a16="http://schemas.microsoft.com/office/drawing/2014/main" xmlns="" val="10009"/>
                  </a:ext>
                </a:extLst>
              </a:tr>
              <a:tr h="360488">
                <a:tc>
                  <a:txBody>
                    <a:bodyPr/>
                    <a:lstStyle/>
                    <a:p>
                      <a:pPr algn="ctr"/>
                      <a:r>
                        <a:rPr lang="en-US" sz="1600" dirty="0"/>
                        <a:t>2017</a:t>
                      </a:r>
                    </a:p>
                  </a:txBody>
                  <a:tcPr/>
                </a:tc>
                <a:tc>
                  <a:txBody>
                    <a:bodyPr/>
                    <a:lstStyle/>
                    <a:p>
                      <a:pPr algn="ctr"/>
                      <a:r>
                        <a:rPr lang="en-US" sz="1600" dirty="0"/>
                        <a:t>--</a:t>
                      </a:r>
                    </a:p>
                  </a:txBody>
                  <a:tcPr/>
                </a:tc>
                <a:tc>
                  <a:txBody>
                    <a:bodyPr/>
                    <a:lstStyle/>
                    <a:p>
                      <a:pPr algn="ct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xmlns="" val="2230764093"/>
                  </a:ext>
                </a:extLst>
              </a:tr>
              <a:tr h="360488">
                <a:tc>
                  <a:txBody>
                    <a:bodyPr/>
                    <a:lstStyle/>
                    <a:p>
                      <a:pPr algn="ctr"/>
                      <a:r>
                        <a:rPr lang="en-US" sz="1600" dirty="0"/>
                        <a:t>2018</a:t>
                      </a:r>
                    </a:p>
                  </a:txBody>
                  <a:tcPr/>
                </a:tc>
                <a:tc>
                  <a:txBody>
                    <a:bodyPr/>
                    <a:lstStyle/>
                    <a:p>
                      <a:pPr algn="ctr"/>
                      <a:r>
                        <a:rPr lang="en-US" sz="1600" dirty="0"/>
                        <a:t>11</a:t>
                      </a:r>
                    </a:p>
                  </a:txBody>
                  <a:tcPr/>
                </a:tc>
                <a:tc>
                  <a:txBody>
                    <a:bodyPr/>
                    <a:lstStyle/>
                    <a:p>
                      <a:pPr algn="ctr"/>
                      <a:r>
                        <a:rPr lang="en-US" sz="16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46%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36%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18%</a:t>
                      </a:r>
                    </a:p>
                  </a:txBody>
                  <a:tcPr/>
                </a:tc>
                <a:extLst>
                  <a:ext uri="{0D108BD9-81ED-4DB2-BD59-A6C34878D82A}">
                    <a16:rowId xmlns:a16="http://schemas.microsoft.com/office/drawing/2014/main" xmlns="" val="2432626870"/>
                  </a:ext>
                </a:extLst>
              </a:tr>
            </a:tbl>
          </a:graphicData>
        </a:graphic>
      </p:graphicFrame>
    </p:spTree>
    <p:extLst>
      <p:ext uri="{BB962C8B-B14F-4D97-AF65-F5344CB8AC3E}">
        <p14:creationId xmlns:p14="http://schemas.microsoft.com/office/powerpoint/2010/main" val="1255156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Student Growth (VAM)</a:t>
            </a:r>
            <a:br>
              <a:rPr lang="en-US" sz="3200" dirty="0"/>
            </a:br>
            <a:r>
              <a:rPr lang="en-US" sz="3200" dirty="0"/>
              <a:t>Disaggregation by Content Area:</a:t>
            </a:r>
            <a:br>
              <a:rPr lang="en-US" sz="3200" dirty="0"/>
            </a:br>
            <a:r>
              <a:rPr lang="en-US" sz="3200" i="1" dirty="0"/>
              <a:t>Alternative Certification (PBC)</a:t>
            </a:r>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2210833759"/>
              </p:ext>
            </p:extLst>
          </p:nvPr>
        </p:nvGraphicFramePr>
        <p:xfrm>
          <a:off x="166743" y="2634765"/>
          <a:ext cx="8810514" cy="1995864"/>
        </p:xfrm>
        <a:graphic>
          <a:graphicData uri="http://schemas.openxmlformats.org/drawingml/2006/table">
            <a:tbl>
              <a:tblPr firstRow="1" bandRow="1">
                <a:tableStyleId>{5C22544A-7EE6-4342-B048-85BDC9FD1C3A}</a:tableStyleId>
              </a:tblPr>
              <a:tblGrid>
                <a:gridCol w="742278">
                  <a:extLst>
                    <a:ext uri="{9D8B030D-6E8A-4147-A177-3AD203B41FA5}">
                      <a16:colId xmlns:a16="http://schemas.microsoft.com/office/drawing/2014/main" xmlns="" val="20000"/>
                    </a:ext>
                  </a:extLst>
                </a:gridCol>
                <a:gridCol w="968188">
                  <a:extLst>
                    <a:ext uri="{9D8B030D-6E8A-4147-A177-3AD203B41FA5}">
                      <a16:colId xmlns:a16="http://schemas.microsoft.com/office/drawing/2014/main" xmlns="" val="1813704728"/>
                    </a:ext>
                  </a:extLst>
                </a:gridCol>
                <a:gridCol w="1172584">
                  <a:extLst>
                    <a:ext uri="{9D8B030D-6E8A-4147-A177-3AD203B41FA5}">
                      <a16:colId xmlns:a16="http://schemas.microsoft.com/office/drawing/2014/main" xmlns="" val="1954894364"/>
                    </a:ext>
                  </a:extLst>
                </a:gridCol>
                <a:gridCol w="1828800">
                  <a:extLst>
                    <a:ext uri="{9D8B030D-6E8A-4147-A177-3AD203B41FA5}">
                      <a16:colId xmlns:a16="http://schemas.microsoft.com/office/drawing/2014/main" xmlns="" val="671513158"/>
                    </a:ext>
                  </a:extLst>
                </a:gridCol>
                <a:gridCol w="1995030">
                  <a:extLst>
                    <a:ext uri="{9D8B030D-6E8A-4147-A177-3AD203B41FA5}">
                      <a16:colId xmlns:a16="http://schemas.microsoft.com/office/drawing/2014/main" xmlns="" val="494263384"/>
                    </a:ext>
                  </a:extLst>
                </a:gridCol>
                <a:gridCol w="2103634">
                  <a:extLst>
                    <a:ext uri="{9D8B030D-6E8A-4147-A177-3AD203B41FA5}">
                      <a16:colId xmlns:a16="http://schemas.microsoft.com/office/drawing/2014/main" xmlns="" val="20005"/>
                    </a:ext>
                  </a:extLst>
                </a:gridCol>
              </a:tblGrid>
              <a:tr h="360488">
                <a:tc>
                  <a:txBody>
                    <a:bodyPr/>
                    <a:lstStyle/>
                    <a:p>
                      <a:pPr algn="ctr"/>
                      <a:r>
                        <a:rPr lang="en-US" sz="1600" dirty="0"/>
                        <a:t>Year</a:t>
                      </a:r>
                    </a:p>
                  </a:txBody>
                  <a:tcPr/>
                </a:tc>
                <a:tc>
                  <a:txBody>
                    <a:bodyPr/>
                    <a:lstStyle/>
                    <a:p>
                      <a:pPr algn="ctr"/>
                      <a:r>
                        <a:rPr lang="en-US" sz="1600" dirty="0"/>
                        <a:t>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xmlns="" val="10000"/>
                  </a:ext>
                </a:extLst>
              </a:tr>
              <a:tr h="296292">
                <a:tc gridSpan="6">
                  <a:txBody>
                    <a:bodyPr/>
                    <a:lstStyle/>
                    <a:p>
                      <a:pPr algn="ctr"/>
                      <a:r>
                        <a:rPr lang="en-US" sz="1600" b="1" i="1" u="sng" dirty="0"/>
                        <a:t>English Language Arts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360488">
                <a:tc>
                  <a:txBody>
                    <a:bodyPr/>
                    <a:lstStyle/>
                    <a:p>
                      <a:pPr algn="ctr"/>
                      <a:r>
                        <a:rPr lang="en-US" sz="1600" dirty="0"/>
                        <a:t>2016</a:t>
                      </a:r>
                    </a:p>
                  </a:txBody>
                  <a:tcPr/>
                </a:tc>
                <a:tc>
                  <a:txBody>
                    <a:bodyPr/>
                    <a:lstStyle/>
                    <a:p>
                      <a:pPr algn="ctr"/>
                      <a:r>
                        <a:rPr lang="en-US" sz="1600" dirty="0"/>
                        <a:t>25</a:t>
                      </a:r>
                    </a:p>
                  </a:txBody>
                  <a:tcPr/>
                </a:tc>
                <a:tc>
                  <a:txBody>
                    <a:bodyPr/>
                    <a:lstStyle/>
                    <a:p>
                      <a:pPr algn="ctr"/>
                      <a:r>
                        <a:rPr lang="en-US" sz="1600" dirty="0"/>
                        <a:t>28%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36%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12%</a:t>
                      </a:r>
                    </a:p>
                  </a:txBody>
                  <a:tcPr/>
                </a:tc>
                <a:extLst>
                  <a:ext uri="{0D108BD9-81ED-4DB2-BD59-A6C34878D82A}">
                    <a16:rowId xmlns:a16="http://schemas.microsoft.com/office/drawing/2014/main" xmlns="" val="10009"/>
                  </a:ext>
                </a:extLst>
              </a:tr>
              <a:tr h="360488">
                <a:tc>
                  <a:txBody>
                    <a:bodyPr/>
                    <a:lstStyle/>
                    <a:p>
                      <a:pPr algn="ctr"/>
                      <a:r>
                        <a:rPr lang="en-US" sz="1600" dirty="0"/>
                        <a:t>2017</a:t>
                      </a:r>
                    </a:p>
                  </a:txBody>
                  <a:tcPr/>
                </a:tc>
                <a:tc>
                  <a:txBody>
                    <a:bodyPr/>
                    <a:lstStyle/>
                    <a:p>
                      <a:pPr algn="ctr"/>
                      <a:r>
                        <a:rPr lang="en-US" sz="1600" dirty="0"/>
                        <a:t>--</a:t>
                      </a:r>
                    </a:p>
                  </a:txBody>
                  <a:tcPr/>
                </a:tc>
                <a:tc>
                  <a:txBody>
                    <a:bodyPr/>
                    <a:lstStyle/>
                    <a:p>
                      <a:pPr algn="ct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xmlns="" val="2230764093"/>
                  </a:ext>
                </a:extLst>
              </a:tr>
              <a:tr h="360488">
                <a:tc>
                  <a:txBody>
                    <a:bodyPr/>
                    <a:lstStyle/>
                    <a:p>
                      <a:pPr algn="ctr"/>
                      <a:r>
                        <a:rPr lang="en-US" sz="1600" dirty="0"/>
                        <a:t>2018</a:t>
                      </a:r>
                    </a:p>
                  </a:txBody>
                  <a:tcPr/>
                </a:tc>
                <a:tc>
                  <a:txBody>
                    <a:bodyPr/>
                    <a:lstStyle/>
                    <a:p>
                      <a:pPr algn="ctr"/>
                      <a:r>
                        <a:rPr lang="en-US" sz="1600" dirty="0"/>
                        <a:t>10</a:t>
                      </a:r>
                    </a:p>
                  </a:txBody>
                  <a:tcPr/>
                </a:tc>
                <a:tc>
                  <a:txBody>
                    <a:bodyPr/>
                    <a:lstStyle/>
                    <a:p>
                      <a:pPr algn="ctr"/>
                      <a:r>
                        <a:rPr lang="en-US" sz="1600" dirty="0"/>
                        <a:t>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10%</a:t>
                      </a:r>
                    </a:p>
                  </a:txBody>
                  <a:tcPr/>
                </a:tc>
                <a:extLst>
                  <a:ext uri="{0D108BD9-81ED-4DB2-BD59-A6C34878D82A}">
                    <a16:rowId xmlns:a16="http://schemas.microsoft.com/office/drawing/2014/main" xmlns="" val="2432626870"/>
                  </a:ext>
                </a:extLst>
              </a:tr>
            </a:tbl>
          </a:graphicData>
        </a:graphic>
      </p:graphicFrame>
    </p:spTree>
    <p:extLst>
      <p:ext uri="{BB962C8B-B14F-4D97-AF65-F5344CB8AC3E}">
        <p14:creationId xmlns:p14="http://schemas.microsoft.com/office/powerpoint/2010/main" val="58835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551619"/>
            <a:ext cx="8471647" cy="1143000"/>
          </a:xfrm>
        </p:spPr>
        <p:txBody>
          <a:bodyPr/>
          <a:lstStyle/>
          <a:p>
            <a:r>
              <a:rPr lang="en-US" sz="4000" dirty="0"/>
              <a:t>P-12 Learning and Development Conclusions from 2018</a:t>
            </a:r>
            <a:br>
              <a:rPr lang="en-US" sz="4000" dirty="0"/>
            </a:br>
            <a:r>
              <a:rPr lang="en-US" sz="4000" dirty="0"/>
              <a:t>(CAEP 4.1)</a:t>
            </a:r>
          </a:p>
        </p:txBody>
      </p:sp>
      <p:sp>
        <p:nvSpPr>
          <p:cNvPr id="3" name="Content Placeholder 2"/>
          <p:cNvSpPr>
            <a:spLocks noGrp="1"/>
          </p:cNvSpPr>
          <p:nvPr>
            <p:ph idx="1"/>
          </p:nvPr>
        </p:nvSpPr>
        <p:spPr>
          <a:xfrm>
            <a:off x="116463" y="2488173"/>
            <a:ext cx="8848633" cy="4161105"/>
          </a:xfrm>
        </p:spPr>
        <p:txBody>
          <a:bodyPr>
            <a:normAutofit fontScale="77500" lnSpcReduction="20000"/>
          </a:bodyPr>
          <a:lstStyle/>
          <a:p>
            <a:r>
              <a:rPr lang="en-US" sz="3200" dirty="0">
                <a:solidFill>
                  <a:schemeClr val="tx1"/>
                </a:solidFill>
              </a:rPr>
              <a:t>Undergraduate, MAT, and PBC completers teaching in their first or second year in 2015-2016 academic year had mean scores of Effective Proficient to Highly Effective (</a:t>
            </a:r>
            <a:r>
              <a:rPr lang="en-US" sz="3200" i="1" dirty="0">
                <a:solidFill>
                  <a:schemeClr val="tx1"/>
                </a:solidFill>
              </a:rPr>
              <a:t>m=</a:t>
            </a:r>
            <a:r>
              <a:rPr lang="en-US" sz="3200" dirty="0">
                <a:solidFill>
                  <a:schemeClr val="tx1"/>
                </a:solidFill>
              </a:rPr>
              <a:t>3.4-3.6) in Student Growth when SLTs and VAM scores are combined. </a:t>
            </a:r>
          </a:p>
          <a:p>
            <a:r>
              <a:rPr lang="en-US" sz="3200" dirty="0">
                <a:solidFill>
                  <a:schemeClr val="tx1"/>
                </a:solidFill>
              </a:rPr>
              <a:t>Disaggregated VAM scores by grade level and content area for undergraduate completers, indicate math as an area of challenge. </a:t>
            </a:r>
          </a:p>
          <a:p>
            <a:r>
              <a:rPr lang="en-US" sz="3200" dirty="0">
                <a:solidFill>
                  <a:schemeClr val="tx1"/>
                </a:solidFill>
              </a:rPr>
              <a:t>ELA in undergraduate and MAT has our highest scoring content area percentages ranked at 3</a:t>
            </a:r>
            <a:r>
              <a:rPr lang="en-US" sz="3200" baseline="30000" dirty="0">
                <a:solidFill>
                  <a:schemeClr val="tx1"/>
                </a:solidFill>
              </a:rPr>
              <a:t>rd</a:t>
            </a:r>
            <a:r>
              <a:rPr lang="en-US" sz="3200" dirty="0">
                <a:solidFill>
                  <a:schemeClr val="tx1"/>
                </a:solidFill>
              </a:rPr>
              <a:t> and 4</a:t>
            </a:r>
            <a:r>
              <a:rPr lang="en-US" sz="3200" baseline="30000" dirty="0">
                <a:solidFill>
                  <a:schemeClr val="tx1"/>
                </a:solidFill>
              </a:rPr>
              <a:t>th</a:t>
            </a:r>
            <a:r>
              <a:rPr lang="en-US" sz="3200" dirty="0">
                <a:solidFill>
                  <a:schemeClr val="tx1"/>
                </a:solidFill>
              </a:rPr>
              <a:t>, respectively, in the state.</a:t>
            </a:r>
            <a:endParaRPr lang="en-US" sz="2800" dirty="0">
              <a:solidFill>
                <a:schemeClr val="tx1"/>
              </a:solidFill>
            </a:endParaRPr>
          </a:p>
        </p:txBody>
      </p:sp>
    </p:spTree>
    <p:extLst>
      <p:ext uri="{BB962C8B-B14F-4D97-AF65-F5344CB8AC3E}">
        <p14:creationId xmlns:p14="http://schemas.microsoft.com/office/powerpoint/2010/main" val="111118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507373"/>
            <a:ext cx="8146040" cy="1143000"/>
          </a:xfrm>
        </p:spPr>
        <p:txBody>
          <a:bodyPr/>
          <a:lstStyle/>
          <a:p>
            <a:r>
              <a:rPr lang="en-US" sz="4000" dirty="0"/>
              <a:t>P-12 Learning and Development</a:t>
            </a:r>
            <a:br>
              <a:rPr lang="en-US" sz="4000" dirty="0"/>
            </a:br>
            <a:r>
              <a:rPr lang="en-US" sz="4000" dirty="0"/>
              <a:t>Next Steps</a:t>
            </a:r>
            <a:br>
              <a:rPr lang="en-US" sz="4000" dirty="0"/>
            </a:br>
            <a:r>
              <a:rPr lang="en-US" sz="4000" dirty="0"/>
              <a:t>(CAEP 4.1)</a:t>
            </a:r>
          </a:p>
        </p:txBody>
      </p:sp>
      <p:sp>
        <p:nvSpPr>
          <p:cNvPr id="3" name="Content Placeholder 2"/>
          <p:cNvSpPr>
            <a:spLocks noGrp="1"/>
          </p:cNvSpPr>
          <p:nvPr>
            <p:ph idx="1"/>
          </p:nvPr>
        </p:nvSpPr>
        <p:spPr>
          <a:xfrm>
            <a:off x="227704" y="2550031"/>
            <a:ext cx="8688592" cy="3267169"/>
          </a:xfrm>
        </p:spPr>
        <p:txBody>
          <a:bodyPr>
            <a:noAutofit/>
          </a:bodyPr>
          <a:lstStyle/>
          <a:p>
            <a:r>
              <a:rPr lang="en-US" sz="2400" dirty="0">
                <a:solidFill>
                  <a:schemeClr val="tx1"/>
                </a:solidFill>
              </a:rPr>
              <a:t>Teaching Cycle in all methods courses</a:t>
            </a:r>
          </a:p>
          <a:p>
            <a:r>
              <a:rPr lang="en-US" sz="2400" dirty="0">
                <a:solidFill>
                  <a:schemeClr val="tx1"/>
                </a:solidFill>
              </a:rPr>
              <a:t>Assessment course redesign</a:t>
            </a:r>
          </a:p>
          <a:p>
            <a:r>
              <a:rPr lang="en-US" sz="2400" dirty="0">
                <a:solidFill>
                  <a:schemeClr val="tx1"/>
                </a:solidFill>
              </a:rPr>
              <a:t>Deans for Impact Collaborative implementation of four-semester math content and methods redesign</a:t>
            </a:r>
          </a:p>
          <a:p>
            <a:r>
              <a:rPr lang="en-US" sz="2400" dirty="0">
                <a:solidFill>
                  <a:schemeClr val="tx1"/>
                </a:solidFill>
              </a:rPr>
              <a:t>Addition of Tier 1 curriculum</a:t>
            </a:r>
          </a:p>
          <a:p>
            <a:r>
              <a:rPr lang="en-US" sz="2400" dirty="0">
                <a:solidFill>
                  <a:schemeClr val="tx1"/>
                </a:solidFill>
              </a:rPr>
              <a:t>Domain 5 aligning to Louisiana Preparation Teacher Competencies</a:t>
            </a:r>
          </a:p>
        </p:txBody>
      </p:sp>
    </p:spTree>
    <p:extLst>
      <p:ext uri="{BB962C8B-B14F-4D97-AF65-F5344CB8AC3E}">
        <p14:creationId xmlns:p14="http://schemas.microsoft.com/office/powerpoint/2010/main" val="390022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Program Comparison</a:t>
            </a:r>
            <a:br>
              <a:rPr lang="en-US" sz="3200" dirty="0"/>
            </a:br>
            <a:r>
              <a:rPr lang="en-US" sz="3200" dirty="0"/>
              <a:t>2018 Factbook and Data Dashboard</a:t>
            </a:r>
            <a:r>
              <a:rPr lang="en-US" sz="3000" dirty="0"/>
              <a:t/>
            </a:r>
            <a:br>
              <a:rPr lang="en-US" sz="3000" dirty="0"/>
            </a:br>
            <a:r>
              <a:rPr lang="en-US" sz="3000" i="1" u="sng" dirty="0"/>
              <a:t>Compass Professional Practice </a:t>
            </a:r>
            <a:br>
              <a:rPr lang="en-US" sz="3000" i="1" u="sng" dirty="0"/>
            </a:br>
            <a:r>
              <a:rPr lang="en-US" sz="3000" i="1" u="sng" dirty="0"/>
              <a:t>(Observation Evaluations; CAEP 4.2)</a:t>
            </a:r>
            <a:endParaRPr lang="en-US" sz="3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65943889"/>
              </p:ext>
            </p:extLst>
          </p:nvPr>
        </p:nvGraphicFramePr>
        <p:xfrm>
          <a:off x="215153" y="2657136"/>
          <a:ext cx="8713694" cy="3108960"/>
        </p:xfrm>
        <a:graphic>
          <a:graphicData uri="http://schemas.openxmlformats.org/drawingml/2006/table">
            <a:tbl>
              <a:tblPr firstRow="1" bandRow="1">
                <a:tableStyleId>{5C22544A-7EE6-4342-B048-85BDC9FD1C3A}</a:tableStyleId>
              </a:tblPr>
              <a:tblGrid>
                <a:gridCol w="1882587">
                  <a:extLst>
                    <a:ext uri="{9D8B030D-6E8A-4147-A177-3AD203B41FA5}">
                      <a16:colId xmlns:a16="http://schemas.microsoft.com/office/drawing/2014/main" xmlns="" val="20000"/>
                    </a:ext>
                  </a:extLst>
                </a:gridCol>
                <a:gridCol w="1775013">
                  <a:extLst>
                    <a:ext uri="{9D8B030D-6E8A-4147-A177-3AD203B41FA5}">
                      <a16:colId xmlns:a16="http://schemas.microsoft.com/office/drawing/2014/main" xmlns="" val="20001"/>
                    </a:ext>
                  </a:extLst>
                </a:gridCol>
                <a:gridCol w="1280160">
                  <a:extLst>
                    <a:ext uri="{9D8B030D-6E8A-4147-A177-3AD203B41FA5}">
                      <a16:colId xmlns:a16="http://schemas.microsoft.com/office/drawing/2014/main" xmlns="" val="20002"/>
                    </a:ext>
                  </a:extLst>
                </a:gridCol>
                <a:gridCol w="1420009">
                  <a:extLst>
                    <a:ext uri="{9D8B030D-6E8A-4147-A177-3AD203B41FA5}">
                      <a16:colId xmlns:a16="http://schemas.microsoft.com/office/drawing/2014/main" xmlns="" val="20003"/>
                    </a:ext>
                  </a:extLst>
                </a:gridCol>
                <a:gridCol w="1226372">
                  <a:extLst>
                    <a:ext uri="{9D8B030D-6E8A-4147-A177-3AD203B41FA5}">
                      <a16:colId xmlns:a16="http://schemas.microsoft.com/office/drawing/2014/main" xmlns="" val="20004"/>
                    </a:ext>
                  </a:extLst>
                </a:gridCol>
                <a:gridCol w="1129553">
                  <a:extLst>
                    <a:ext uri="{9D8B030D-6E8A-4147-A177-3AD203B41FA5}">
                      <a16:colId xmlns:a16="http://schemas.microsoft.com/office/drawing/2014/main" xmlns="" val="20005"/>
                    </a:ext>
                  </a:extLst>
                </a:gridCol>
              </a:tblGrid>
              <a:tr h="370840">
                <a:tc>
                  <a:txBody>
                    <a:bodyPr/>
                    <a:lstStyle/>
                    <a:p>
                      <a:pPr algn="ctr"/>
                      <a:r>
                        <a:rPr lang="en-US" sz="1800" dirty="0"/>
                        <a:t>Program</a:t>
                      </a:r>
                    </a:p>
                  </a:txBody>
                  <a:tcPr/>
                </a:tc>
                <a:tc>
                  <a:txBody>
                    <a:bodyPr/>
                    <a:lstStyle/>
                    <a:p>
                      <a:pPr algn="ctr"/>
                      <a:r>
                        <a:rPr lang="en-US" sz="1800" dirty="0"/>
                        <a:t>Mean</a:t>
                      </a:r>
                    </a:p>
                    <a:p>
                      <a:pPr algn="ctr"/>
                      <a:r>
                        <a:rPr lang="en-US" sz="1800" dirty="0"/>
                        <a:t>number</a:t>
                      </a:r>
                    </a:p>
                  </a:txBody>
                  <a:tcPr/>
                </a:tc>
                <a:tc>
                  <a:txBody>
                    <a:bodyPr/>
                    <a:lstStyle/>
                    <a:p>
                      <a:pPr algn="ctr"/>
                      <a:r>
                        <a:rPr lang="en-US" sz="1800" dirty="0"/>
                        <a:t>Ineffective</a:t>
                      </a:r>
                    </a:p>
                  </a:txBody>
                  <a:tcPr/>
                </a:tc>
                <a:tc>
                  <a:txBody>
                    <a:bodyPr/>
                    <a:lstStyle/>
                    <a:p>
                      <a:pPr algn="ctr"/>
                      <a:r>
                        <a:rPr lang="en-US" sz="1800" dirty="0"/>
                        <a:t>Effective: Emerging</a:t>
                      </a:r>
                    </a:p>
                  </a:txBody>
                  <a:tcPr/>
                </a:tc>
                <a:tc>
                  <a:txBody>
                    <a:bodyPr/>
                    <a:lstStyle/>
                    <a:p>
                      <a:pPr algn="ctr"/>
                      <a:r>
                        <a:rPr lang="en-US" sz="1800" dirty="0"/>
                        <a:t>Effective: Proficient</a:t>
                      </a:r>
                    </a:p>
                  </a:txBody>
                  <a:tcPr/>
                </a:tc>
                <a:tc>
                  <a:txBody>
                    <a:bodyPr/>
                    <a:lstStyle/>
                    <a:p>
                      <a:pPr algn="ctr"/>
                      <a:r>
                        <a:rPr lang="en-US" sz="1800" dirty="0"/>
                        <a:t>Highly Effective</a:t>
                      </a:r>
                    </a:p>
                  </a:txBody>
                  <a:tcPr/>
                </a:tc>
                <a:extLst>
                  <a:ext uri="{0D108BD9-81ED-4DB2-BD59-A6C34878D82A}">
                    <a16:rowId xmlns:a16="http://schemas.microsoft.com/office/drawing/2014/main" xmlns="" val="10000"/>
                  </a:ext>
                </a:extLst>
              </a:tr>
              <a:tr h="370840">
                <a:tc>
                  <a:txBody>
                    <a:bodyPr/>
                    <a:lstStyle/>
                    <a:p>
                      <a:pPr algn="ctr"/>
                      <a:r>
                        <a:rPr lang="en-US" sz="2000" b="0" i="0" u="none" dirty="0"/>
                        <a:t>Undergraduate</a:t>
                      </a:r>
                    </a:p>
                  </a:txBody>
                  <a:tcPr/>
                </a:tc>
                <a:tc>
                  <a:txBody>
                    <a:bodyPr/>
                    <a:lstStyle/>
                    <a:p>
                      <a:pPr algn="ctr"/>
                      <a:r>
                        <a:rPr lang="en-US" sz="2400" b="0" i="0" u="none" dirty="0"/>
                        <a:t>3.3 </a:t>
                      </a:r>
                    </a:p>
                    <a:p>
                      <a:pPr algn="ctr"/>
                      <a:r>
                        <a:rPr lang="en-US" sz="2400" b="0" i="0" u="none" dirty="0"/>
                        <a:t>(n=360)</a:t>
                      </a:r>
                    </a:p>
                  </a:txBody>
                  <a:tcPr/>
                </a:tc>
                <a:tc>
                  <a:txBody>
                    <a:bodyPr/>
                    <a:lstStyle/>
                    <a:p>
                      <a:pPr algn="ctr"/>
                      <a:r>
                        <a:rPr lang="en-US" sz="2400" dirty="0"/>
                        <a:t>1%</a:t>
                      </a:r>
                    </a:p>
                  </a:txBody>
                  <a:tcPr/>
                </a:tc>
                <a:tc>
                  <a:txBody>
                    <a:bodyPr/>
                    <a:lstStyle/>
                    <a:p>
                      <a:pPr algn="ctr"/>
                      <a:r>
                        <a:rPr lang="en-US" sz="2400" dirty="0"/>
                        <a:t>6%</a:t>
                      </a:r>
                    </a:p>
                  </a:txBody>
                  <a:tcPr/>
                </a:tc>
                <a:tc>
                  <a:txBody>
                    <a:bodyPr/>
                    <a:lstStyle/>
                    <a:p>
                      <a:pPr algn="ctr"/>
                      <a:r>
                        <a:rPr lang="en-US" sz="2400" dirty="0"/>
                        <a:t>48%</a:t>
                      </a:r>
                    </a:p>
                  </a:txBody>
                  <a:tcPr/>
                </a:tc>
                <a:tc>
                  <a:txBody>
                    <a:bodyPr/>
                    <a:lstStyle/>
                    <a:p>
                      <a:pPr algn="ctr"/>
                      <a:r>
                        <a:rPr lang="en-US" sz="2400" dirty="0"/>
                        <a:t>45%</a:t>
                      </a:r>
                    </a:p>
                  </a:txBody>
                  <a:tcPr/>
                </a:tc>
                <a:extLst>
                  <a:ext uri="{0D108BD9-81ED-4DB2-BD59-A6C34878D82A}">
                    <a16:rowId xmlns:a16="http://schemas.microsoft.com/office/drawing/2014/main" xmlns="" val="10001"/>
                  </a:ext>
                </a:extLst>
              </a:tr>
              <a:tr h="370840">
                <a:tc>
                  <a:txBody>
                    <a:bodyPr/>
                    <a:lstStyle/>
                    <a:p>
                      <a:pPr algn="ctr"/>
                      <a:r>
                        <a:rPr lang="en-US" sz="2000" dirty="0"/>
                        <a:t>MAT</a:t>
                      </a:r>
                    </a:p>
                  </a:txBody>
                  <a:tcPr/>
                </a:tc>
                <a:tc>
                  <a:txBody>
                    <a:bodyPr/>
                    <a:lstStyle/>
                    <a:p>
                      <a:pPr algn="ctr"/>
                      <a:r>
                        <a:rPr lang="en-US" sz="2400" dirty="0"/>
                        <a:t>3.3</a:t>
                      </a:r>
                    </a:p>
                    <a:p>
                      <a:pPr algn="ctr"/>
                      <a:r>
                        <a:rPr lang="en-US" sz="2400" dirty="0"/>
                        <a:t>(n=78)</a:t>
                      </a:r>
                    </a:p>
                  </a:txBody>
                  <a:tcPr/>
                </a:tc>
                <a:tc>
                  <a:txBody>
                    <a:bodyPr/>
                    <a:lstStyle/>
                    <a:p>
                      <a:pPr algn="ctr"/>
                      <a:r>
                        <a:rPr lang="en-US" sz="2400" dirty="0"/>
                        <a:t>0%</a:t>
                      </a:r>
                    </a:p>
                  </a:txBody>
                  <a:tcPr/>
                </a:tc>
                <a:tc>
                  <a:txBody>
                    <a:bodyPr/>
                    <a:lstStyle/>
                    <a:p>
                      <a:pPr algn="ctr"/>
                      <a:r>
                        <a:rPr lang="en-US" sz="2400" dirty="0"/>
                        <a:t>6%</a:t>
                      </a:r>
                    </a:p>
                  </a:txBody>
                  <a:tcPr/>
                </a:tc>
                <a:tc>
                  <a:txBody>
                    <a:bodyPr/>
                    <a:lstStyle/>
                    <a:p>
                      <a:pPr algn="ctr"/>
                      <a:r>
                        <a:rPr lang="en-US" sz="2400" dirty="0"/>
                        <a:t>37%</a:t>
                      </a:r>
                    </a:p>
                  </a:txBody>
                  <a:tcPr/>
                </a:tc>
                <a:tc>
                  <a:txBody>
                    <a:bodyPr/>
                    <a:lstStyle/>
                    <a:p>
                      <a:pPr algn="ctr"/>
                      <a:r>
                        <a:rPr lang="en-US" sz="2400" dirty="0"/>
                        <a:t>56%</a:t>
                      </a:r>
                    </a:p>
                  </a:txBody>
                  <a:tcPr/>
                </a:tc>
                <a:extLst>
                  <a:ext uri="{0D108BD9-81ED-4DB2-BD59-A6C34878D82A}">
                    <a16:rowId xmlns:a16="http://schemas.microsoft.com/office/drawing/2014/main" xmlns="" val="10002"/>
                  </a:ext>
                </a:extLst>
              </a:tr>
              <a:tr h="370840">
                <a:tc>
                  <a:txBody>
                    <a:bodyPr/>
                    <a:lstStyle/>
                    <a:p>
                      <a:pPr algn="ctr"/>
                      <a:r>
                        <a:rPr lang="en-US" sz="2000" dirty="0"/>
                        <a:t>PBC</a:t>
                      </a:r>
                    </a:p>
                  </a:txBody>
                  <a:tcPr/>
                </a:tc>
                <a:tc>
                  <a:txBody>
                    <a:bodyPr/>
                    <a:lstStyle/>
                    <a:p>
                      <a:pPr algn="ctr"/>
                      <a:r>
                        <a:rPr lang="en-US" sz="2400" dirty="0"/>
                        <a:t>3.7</a:t>
                      </a:r>
                    </a:p>
                    <a:p>
                      <a:pPr algn="ctr"/>
                      <a:r>
                        <a:rPr lang="en-US" sz="2400" dirty="0"/>
                        <a:t>(n=80)</a:t>
                      </a:r>
                    </a:p>
                  </a:txBody>
                  <a:tcPr/>
                </a:tc>
                <a:tc>
                  <a:txBody>
                    <a:bodyPr/>
                    <a:lstStyle/>
                    <a:p>
                      <a:pPr algn="ctr"/>
                      <a:r>
                        <a:rPr lang="en-US" sz="2400" dirty="0"/>
                        <a:t>0%</a:t>
                      </a:r>
                    </a:p>
                  </a:txBody>
                  <a:tcPr/>
                </a:tc>
                <a:tc>
                  <a:txBody>
                    <a:bodyPr/>
                    <a:lstStyle/>
                    <a:p>
                      <a:pPr algn="ctr"/>
                      <a:r>
                        <a:rPr lang="en-US" sz="2400" dirty="0"/>
                        <a:t>3%</a:t>
                      </a:r>
                    </a:p>
                  </a:txBody>
                  <a:tcPr/>
                </a:tc>
                <a:tc>
                  <a:txBody>
                    <a:bodyPr/>
                    <a:lstStyle/>
                    <a:p>
                      <a:pPr algn="ctr"/>
                      <a:r>
                        <a:rPr lang="en-US" sz="2400" dirty="0"/>
                        <a:t>45%</a:t>
                      </a:r>
                    </a:p>
                  </a:txBody>
                  <a:tcPr/>
                </a:tc>
                <a:tc>
                  <a:txBody>
                    <a:bodyPr/>
                    <a:lstStyle/>
                    <a:p>
                      <a:pPr algn="ctr"/>
                      <a:r>
                        <a:rPr lang="en-US" sz="2400" dirty="0"/>
                        <a:t>53%</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0243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345140"/>
            <a:ext cx="8103010" cy="1365325"/>
          </a:xfrm>
        </p:spPr>
        <p:txBody>
          <a:bodyPr/>
          <a:lstStyle/>
          <a:p>
            <a:r>
              <a:rPr lang="en-US" dirty="0" err="1"/>
              <a:t>InTASC</a:t>
            </a:r>
            <a:r>
              <a:rPr lang="en-US" dirty="0"/>
              <a:t> Standards</a:t>
            </a:r>
          </a:p>
        </p:txBody>
      </p:sp>
      <p:sp>
        <p:nvSpPr>
          <p:cNvPr id="3" name="Content Placeholder 2"/>
          <p:cNvSpPr>
            <a:spLocks noGrp="1"/>
          </p:cNvSpPr>
          <p:nvPr>
            <p:ph idx="1"/>
          </p:nvPr>
        </p:nvSpPr>
        <p:spPr>
          <a:xfrm>
            <a:off x="64547" y="2171251"/>
            <a:ext cx="4378361" cy="4442908"/>
          </a:xfrm>
        </p:spPr>
        <p:txBody>
          <a:bodyPr>
            <a:noAutofit/>
          </a:bodyPr>
          <a:lstStyle/>
          <a:p>
            <a:pPr lvl="1"/>
            <a:r>
              <a:rPr lang="en-US" b="1" dirty="0"/>
              <a:t>The Learner and Learning</a:t>
            </a:r>
          </a:p>
          <a:p>
            <a:pPr lvl="2"/>
            <a:r>
              <a:rPr lang="en-US" sz="2000" dirty="0"/>
              <a:t>Standard 1- </a:t>
            </a:r>
          </a:p>
          <a:p>
            <a:pPr marL="685800" lvl="2" indent="0">
              <a:buNone/>
            </a:pPr>
            <a:r>
              <a:rPr lang="en-US" sz="2000" dirty="0"/>
              <a:t>Learner Development</a:t>
            </a:r>
          </a:p>
          <a:p>
            <a:pPr lvl="2"/>
            <a:r>
              <a:rPr lang="en-US" sz="2000" dirty="0"/>
              <a:t>Standard 2-</a:t>
            </a:r>
          </a:p>
          <a:p>
            <a:pPr marL="685800" lvl="2" indent="0">
              <a:buNone/>
            </a:pPr>
            <a:r>
              <a:rPr lang="en-US" sz="2000" dirty="0"/>
              <a:t>Learning Differences</a:t>
            </a:r>
          </a:p>
          <a:p>
            <a:pPr lvl="2"/>
            <a:r>
              <a:rPr lang="en-US" sz="2000" dirty="0"/>
              <a:t>Standard 3- </a:t>
            </a:r>
          </a:p>
          <a:p>
            <a:pPr marL="685800" lvl="2" indent="0">
              <a:buNone/>
            </a:pPr>
            <a:r>
              <a:rPr lang="en-US" sz="2000" dirty="0"/>
              <a:t>Learning Environments</a:t>
            </a:r>
          </a:p>
          <a:p>
            <a:pPr lvl="1"/>
            <a:r>
              <a:rPr lang="en-US" b="1" dirty="0"/>
              <a:t>Content Knowle</a:t>
            </a:r>
            <a:r>
              <a:rPr lang="en-US" dirty="0"/>
              <a:t>dge</a:t>
            </a:r>
          </a:p>
          <a:p>
            <a:pPr lvl="2"/>
            <a:r>
              <a:rPr lang="en-US" sz="2000" dirty="0"/>
              <a:t>Standard 4- </a:t>
            </a:r>
          </a:p>
          <a:p>
            <a:pPr marL="685800" lvl="2" indent="0">
              <a:buNone/>
            </a:pPr>
            <a:r>
              <a:rPr lang="en-US" sz="2000" dirty="0"/>
              <a:t>Content Knowledge</a:t>
            </a:r>
          </a:p>
          <a:p>
            <a:pPr lvl="2"/>
            <a:r>
              <a:rPr lang="en-US" sz="2000" dirty="0"/>
              <a:t>Standard 5- </a:t>
            </a:r>
          </a:p>
          <a:p>
            <a:pPr marL="685800" lvl="2" indent="0">
              <a:buNone/>
            </a:pPr>
            <a:r>
              <a:rPr lang="en-US" sz="2000" dirty="0"/>
              <a:t>Application of Content</a:t>
            </a:r>
          </a:p>
        </p:txBody>
      </p:sp>
      <p:sp>
        <p:nvSpPr>
          <p:cNvPr id="6" name="Content Placeholder 2"/>
          <p:cNvSpPr txBox="1">
            <a:spLocks/>
          </p:cNvSpPr>
          <p:nvPr/>
        </p:nvSpPr>
        <p:spPr>
          <a:xfrm>
            <a:off x="4077148" y="2320064"/>
            <a:ext cx="5066852" cy="4145282"/>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SzPct val="150000"/>
              <a:buFontTx/>
              <a:buBlip>
                <a:blip r:embed="rId3"/>
              </a:buBlip>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charset="2"/>
              <a:buChar char=""/>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lvl="1"/>
            <a:r>
              <a:rPr lang="en-US" b="1" dirty="0"/>
              <a:t>Instructional Practice</a:t>
            </a:r>
          </a:p>
          <a:p>
            <a:pPr lvl="2"/>
            <a:r>
              <a:rPr lang="en-US" sz="2000" dirty="0"/>
              <a:t>Standard 6- </a:t>
            </a:r>
          </a:p>
          <a:p>
            <a:pPr marL="685800" lvl="2" indent="0">
              <a:buNone/>
            </a:pPr>
            <a:r>
              <a:rPr lang="en-US" sz="2000" dirty="0"/>
              <a:t>Assessment</a:t>
            </a:r>
          </a:p>
          <a:p>
            <a:pPr lvl="2"/>
            <a:r>
              <a:rPr lang="en-US" sz="2000" dirty="0"/>
              <a:t>Standard 7- </a:t>
            </a:r>
          </a:p>
          <a:p>
            <a:pPr marL="685800" lvl="2" indent="0">
              <a:buNone/>
            </a:pPr>
            <a:r>
              <a:rPr lang="en-US" sz="2000" dirty="0"/>
              <a:t>Planning for Instruction</a:t>
            </a:r>
          </a:p>
          <a:p>
            <a:pPr lvl="2"/>
            <a:r>
              <a:rPr lang="en-US" sz="2000" dirty="0"/>
              <a:t>Standard 8- </a:t>
            </a:r>
          </a:p>
          <a:p>
            <a:pPr marL="685800" lvl="2" indent="0">
              <a:buNone/>
            </a:pPr>
            <a:r>
              <a:rPr lang="en-US" sz="2000" dirty="0"/>
              <a:t>Instructional Strategies</a:t>
            </a:r>
          </a:p>
          <a:p>
            <a:pPr lvl="1"/>
            <a:r>
              <a:rPr lang="en-US" b="1" dirty="0"/>
              <a:t>Professional Responsibility </a:t>
            </a:r>
          </a:p>
          <a:p>
            <a:pPr lvl="2"/>
            <a:r>
              <a:rPr lang="en-US" dirty="0"/>
              <a:t>Standard 9- </a:t>
            </a:r>
          </a:p>
          <a:p>
            <a:pPr marL="685800" lvl="2" indent="0">
              <a:buNone/>
            </a:pPr>
            <a:r>
              <a:rPr lang="en-US" dirty="0"/>
              <a:t>Professional Learning and Ethical Practice</a:t>
            </a:r>
          </a:p>
          <a:p>
            <a:pPr lvl="2"/>
            <a:r>
              <a:rPr lang="en-US" dirty="0"/>
              <a:t>Standard 10- </a:t>
            </a:r>
          </a:p>
          <a:p>
            <a:pPr marL="685800" lvl="2" indent="0">
              <a:buNone/>
            </a:pPr>
            <a:r>
              <a:rPr lang="en-US" dirty="0"/>
              <a:t>Leadership and Collaboration</a:t>
            </a:r>
          </a:p>
        </p:txBody>
      </p:sp>
    </p:spTree>
    <p:extLst>
      <p:ext uri="{BB962C8B-B14F-4D97-AF65-F5344CB8AC3E}">
        <p14:creationId xmlns:p14="http://schemas.microsoft.com/office/powerpoint/2010/main" val="3951167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62" y="495773"/>
            <a:ext cx="8683924" cy="1143000"/>
          </a:xfrm>
        </p:spPr>
        <p:txBody>
          <a:bodyPr/>
          <a:lstStyle/>
          <a:p>
            <a:r>
              <a:rPr lang="en-US" sz="4000" dirty="0"/>
              <a:t>Observations of Teaching Effectiveness Conclusions from 2018</a:t>
            </a:r>
            <a:br>
              <a:rPr lang="en-US" sz="4000" dirty="0"/>
            </a:br>
            <a:r>
              <a:rPr lang="en-US" sz="4000" dirty="0"/>
              <a:t>(CAEP 4.2)</a:t>
            </a:r>
          </a:p>
        </p:txBody>
      </p:sp>
      <p:sp>
        <p:nvSpPr>
          <p:cNvPr id="3" name="Content Placeholder 2"/>
          <p:cNvSpPr>
            <a:spLocks noGrp="1"/>
          </p:cNvSpPr>
          <p:nvPr>
            <p:ph idx="1"/>
          </p:nvPr>
        </p:nvSpPr>
        <p:spPr>
          <a:xfrm>
            <a:off x="266438" y="2603351"/>
            <a:ext cx="8683924" cy="3948056"/>
          </a:xfrm>
        </p:spPr>
        <p:txBody>
          <a:bodyPr>
            <a:noAutofit/>
          </a:bodyPr>
          <a:lstStyle/>
          <a:p>
            <a:r>
              <a:rPr lang="en-US" sz="3600" dirty="0"/>
              <a:t>Data across the three programs (undergraduate, MAT, and PBC) indicate that completers are consistently scored within the Emerging Proficient (2.5-3.49) and Highly Effective (3.5-4.0) range when being evaluated by their administration.</a:t>
            </a:r>
          </a:p>
        </p:txBody>
      </p:sp>
    </p:spTree>
    <p:extLst>
      <p:ext uri="{BB962C8B-B14F-4D97-AF65-F5344CB8AC3E}">
        <p14:creationId xmlns:p14="http://schemas.microsoft.com/office/powerpoint/2010/main" val="95318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817" y="2231335"/>
            <a:ext cx="8834365" cy="2395330"/>
          </a:xfrm>
        </p:spPr>
        <p:txBody>
          <a:bodyPr>
            <a:noAutofit/>
          </a:bodyPr>
          <a:lstStyle/>
          <a:p>
            <a:r>
              <a:rPr lang="en-US" sz="2350" dirty="0">
                <a:solidFill>
                  <a:schemeClr val="tx1"/>
                </a:solidFill>
              </a:rPr>
              <a:t>Move from Field Experience Evaluation instrument to Louisiana Department of Education Compass instrument.</a:t>
            </a:r>
          </a:p>
          <a:p>
            <a:r>
              <a:rPr lang="en-US" sz="2350" dirty="0">
                <a:solidFill>
                  <a:schemeClr val="tx1"/>
                </a:solidFill>
              </a:rPr>
              <a:t>Norm the new instrument with university supervisors, faculty, and mentor teachers.</a:t>
            </a:r>
          </a:p>
          <a:p>
            <a:r>
              <a:rPr lang="en-US" sz="2350" dirty="0">
                <a:solidFill>
                  <a:schemeClr val="tx1"/>
                </a:solidFill>
              </a:rPr>
              <a:t>Each year have stakeholders will complete inter-rater reliability training</a:t>
            </a:r>
          </a:p>
          <a:p>
            <a:r>
              <a:rPr lang="en-US" sz="2350" dirty="0">
                <a:solidFill>
                  <a:schemeClr val="tx1"/>
                </a:solidFill>
              </a:rPr>
              <a:t>Mentor Teacher Training</a:t>
            </a:r>
          </a:p>
          <a:p>
            <a:r>
              <a:rPr lang="en-US" sz="2350" dirty="0">
                <a:solidFill>
                  <a:schemeClr val="tx1"/>
                </a:solidFill>
              </a:rPr>
              <a:t>Implementation of the POP cycle (pre-observation; observation; post-observation) within methodology courses</a:t>
            </a:r>
          </a:p>
        </p:txBody>
      </p:sp>
      <p:sp>
        <p:nvSpPr>
          <p:cNvPr id="6" name="Title 1">
            <a:extLst>
              <a:ext uri="{FF2B5EF4-FFF2-40B4-BE49-F238E27FC236}">
                <a16:creationId xmlns:a16="http://schemas.microsoft.com/office/drawing/2014/main" xmlns="" id="{58D09417-00F2-4BB7-8204-81EFB8F90A1C}"/>
              </a:ext>
            </a:extLst>
          </p:cNvPr>
          <p:cNvSpPr txBox="1">
            <a:spLocks/>
          </p:cNvSpPr>
          <p:nvPr/>
        </p:nvSpPr>
        <p:spPr>
          <a:xfrm>
            <a:off x="154817" y="547931"/>
            <a:ext cx="868392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4000" dirty="0"/>
              <a:t>Observations of Teaching </a:t>
            </a:r>
          </a:p>
          <a:p>
            <a:r>
              <a:rPr lang="en-US" sz="4000" dirty="0"/>
              <a:t>Effectiveness Next Steps</a:t>
            </a:r>
            <a:br>
              <a:rPr lang="en-US" sz="4000" dirty="0"/>
            </a:br>
            <a:r>
              <a:rPr lang="en-US" sz="4000" dirty="0"/>
              <a:t>(CAEP 4.2)</a:t>
            </a:r>
          </a:p>
        </p:txBody>
      </p:sp>
    </p:spTree>
    <p:extLst>
      <p:ext uri="{BB962C8B-B14F-4D97-AF65-F5344CB8AC3E}">
        <p14:creationId xmlns:p14="http://schemas.microsoft.com/office/powerpoint/2010/main" val="3537325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552D38-5F40-4B3A-8731-1ADA0E6A339D}"/>
              </a:ext>
            </a:extLst>
          </p:cNvPr>
          <p:cNvSpPr>
            <a:spLocks noGrp="1"/>
          </p:cNvSpPr>
          <p:nvPr>
            <p:ph type="title"/>
          </p:nvPr>
        </p:nvSpPr>
        <p:spPr>
          <a:xfrm>
            <a:off x="1352962" y="378310"/>
            <a:ext cx="7947024" cy="1143000"/>
          </a:xfrm>
        </p:spPr>
        <p:txBody>
          <a:bodyPr/>
          <a:lstStyle/>
          <a:p>
            <a:r>
              <a:rPr lang="en-US" dirty="0"/>
              <a:t>Enrollment and </a:t>
            </a:r>
            <a:br>
              <a:rPr lang="en-US" dirty="0"/>
            </a:br>
            <a:r>
              <a:rPr lang="en-US" dirty="0"/>
              <a:t>Completer Numbers</a:t>
            </a:r>
          </a:p>
        </p:txBody>
      </p:sp>
      <p:graphicFrame>
        <p:nvGraphicFramePr>
          <p:cNvPr id="4" name="Content Placeholder 3">
            <a:extLst>
              <a:ext uri="{FF2B5EF4-FFF2-40B4-BE49-F238E27FC236}">
                <a16:creationId xmlns:a16="http://schemas.microsoft.com/office/drawing/2014/main" xmlns="" id="{0E5D4DD5-BB55-4F54-84B4-036742D066AA}"/>
              </a:ext>
            </a:extLst>
          </p:cNvPr>
          <p:cNvGraphicFramePr>
            <a:graphicFrameLocks noGrp="1"/>
          </p:cNvGraphicFramePr>
          <p:nvPr>
            <p:ph idx="1"/>
            <p:extLst>
              <p:ext uri="{D42A27DB-BD31-4B8C-83A1-F6EECF244321}">
                <p14:modId xmlns:p14="http://schemas.microsoft.com/office/powerpoint/2010/main" val="946960315"/>
              </p:ext>
            </p:extLst>
          </p:nvPr>
        </p:nvGraphicFramePr>
        <p:xfrm>
          <a:off x="183797" y="2927817"/>
          <a:ext cx="4592598" cy="1478280"/>
        </p:xfrm>
        <a:graphic>
          <a:graphicData uri="http://schemas.openxmlformats.org/drawingml/2006/table">
            <a:tbl>
              <a:tblPr firstRow="1" bandRow="1">
                <a:tableStyleId>{5C22544A-7EE6-4342-B048-85BDC9FD1C3A}</a:tableStyleId>
              </a:tblPr>
              <a:tblGrid>
                <a:gridCol w="996103">
                  <a:extLst>
                    <a:ext uri="{9D8B030D-6E8A-4147-A177-3AD203B41FA5}">
                      <a16:colId xmlns:a16="http://schemas.microsoft.com/office/drawing/2014/main" xmlns="" val="2676746356"/>
                    </a:ext>
                  </a:extLst>
                </a:gridCol>
                <a:gridCol w="1250392">
                  <a:extLst>
                    <a:ext uri="{9D8B030D-6E8A-4147-A177-3AD203B41FA5}">
                      <a16:colId xmlns:a16="http://schemas.microsoft.com/office/drawing/2014/main" xmlns="" val="2594235431"/>
                    </a:ext>
                  </a:extLst>
                </a:gridCol>
                <a:gridCol w="1387750">
                  <a:extLst>
                    <a:ext uri="{9D8B030D-6E8A-4147-A177-3AD203B41FA5}">
                      <a16:colId xmlns:a16="http://schemas.microsoft.com/office/drawing/2014/main" xmlns="" val="3271241762"/>
                    </a:ext>
                  </a:extLst>
                </a:gridCol>
                <a:gridCol w="958353">
                  <a:extLst>
                    <a:ext uri="{9D8B030D-6E8A-4147-A177-3AD203B41FA5}">
                      <a16:colId xmlns:a16="http://schemas.microsoft.com/office/drawing/2014/main" xmlns="" val="2529400"/>
                    </a:ext>
                  </a:extLst>
                </a:gridCol>
              </a:tblGrid>
              <a:tr h="0">
                <a:tc>
                  <a:txBody>
                    <a:bodyPr/>
                    <a:lstStyle/>
                    <a:p>
                      <a:pPr algn="ctr"/>
                      <a:r>
                        <a:rPr lang="en-US" dirty="0"/>
                        <a:t>Year</a:t>
                      </a:r>
                    </a:p>
                  </a:txBody>
                  <a:tcPr/>
                </a:tc>
                <a:tc>
                  <a:txBody>
                    <a:bodyPr/>
                    <a:lstStyle/>
                    <a:p>
                      <a:pPr algn="ctr"/>
                      <a:r>
                        <a:rPr lang="en-US" dirty="0"/>
                        <a:t>Enrolled</a:t>
                      </a:r>
                    </a:p>
                  </a:txBody>
                  <a:tcPr/>
                </a:tc>
                <a:tc>
                  <a:txBody>
                    <a:bodyPr/>
                    <a:lstStyle/>
                    <a:p>
                      <a:pPr algn="ctr"/>
                      <a:r>
                        <a:rPr lang="en-US" dirty="0"/>
                        <a:t>Completers</a:t>
                      </a:r>
                    </a:p>
                  </a:txBody>
                  <a:tcPr/>
                </a:tc>
                <a:tc>
                  <a:txBody>
                    <a:bodyPr/>
                    <a:lstStyle/>
                    <a:p>
                      <a:pPr algn="ctr"/>
                      <a:r>
                        <a:rPr lang="en-US" dirty="0"/>
                        <a:t>Total </a:t>
                      </a:r>
                    </a:p>
                  </a:txBody>
                  <a:tcPr/>
                </a:tc>
                <a:extLst>
                  <a:ext uri="{0D108BD9-81ED-4DB2-BD59-A6C34878D82A}">
                    <a16:rowId xmlns:a16="http://schemas.microsoft.com/office/drawing/2014/main" xmlns="" val="1941973965"/>
                  </a:ext>
                </a:extLst>
              </a:tr>
              <a:tr h="370840">
                <a:tc>
                  <a:txBody>
                    <a:bodyPr/>
                    <a:lstStyle/>
                    <a:p>
                      <a:pPr algn="ctr"/>
                      <a:r>
                        <a:rPr lang="en-US" dirty="0"/>
                        <a:t>2013-14</a:t>
                      </a:r>
                    </a:p>
                  </a:txBody>
                  <a:tcPr/>
                </a:tc>
                <a:tc>
                  <a:txBody>
                    <a:bodyPr/>
                    <a:lstStyle/>
                    <a:p>
                      <a:pPr algn="ctr"/>
                      <a:r>
                        <a:rPr lang="en-US" dirty="0"/>
                        <a:t>206</a:t>
                      </a:r>
                    </a:p>
                  </a:txBody>
                  <a:tcPr/>
                </a:tc>
                <a:tc>
                  <a:txBody>
                    <a:bodyPr/>
                    <a:lstStyle/>
                    <a:p>
                      <a:pPr algn="ctr"/>
                      <a:r>
                        <a:rPr lang="en-US" dirty="0"/>
                        <a:t>102</a:t>
                      </a:r>
                    </a:p>
                  </a:txBody>
                  <a:tcPr/>
                </a:tc>
                <a:tc>
                  <a:txBody>
                    <a:bodyPr/>
                    <a:lstStyle/>
                    <a:p>
                      <a:pPr algn="ctr"/>
                      <a:r>
                        <a:rPr lang="en-US" dirty="0"/>
                        <a:t>308</a:t>
                      </a:r>
                    </a:p>
                  </a:txBody>
                  <a:tcPr/>
                </a:tc>
                <a:extLst>
                  <a:ext uri="{0D108BD9-81ED-4DB2-BD59-A6C34878D82A}">
                    <a16:rowId xmlns:a16="http://schemas.microsoft.com/office/drawing/2014/main" xmlns="" val="556578539"/>
                  </a:ext>
                </a:extLst>
              </a:tr>
              <a:tr h="370840">
                <a:tc>
                  <a:txBody>
                    <a:bodyPr/>
                    <a:lstStyle/>
                    <a:p>
                      <a:pPr algn="ctr"/>
                      <a:r>
                        <a:rPr lang="en-US" dirty="0"/>
                        <a:t>2014-15</a:t>
                      </a:r>
                    </a:p>
                  </a:txBody>
                  <a:tcPr/>
                </a:tc>
                <a:tc>
                  <a:txBody>
                    <a:bodyPr/>
                    <a:lstStyle/>
                    <a:p>
                      <a:pPr algn="ctr"/>
                      <a:r>
                        <a:rPr lang="en-US" dirty="0"/>
                        <a:t>204</a:t>
                      </a:r>
                    </a:p>
                  </a:txBody>
                  <a:tcPr/>
                </a:tc>
                <a:tc>
                  <a:txBody>
                    <a:bodyPr/>
                    <a:lstStyle/>
                    <a:p>
                      <a:pPr algn="ctr"/>
                      <a:r>
                        <a:rPr lang="en-US" dirty="0"/>
                        <a:t>81</a:t>
                      </a:r>
                    </a:p>
                  </a:txBody>
                  <a:tcPr/>
                </a:tc>
                <a:tc>
                  <a:txBody>
                    <a:bodyPr/>
                    <a:lstStyle/>
                    <a:p>
                      <a:pPr algn="ctr"/>
                      <a:r>
                        <a:rPr lang="en-US" dirty="0"/>
                        <a:t>285</a:t>
                      </a:r>
                    </a:p>
                  </a:txBody>
                  <a:tcPr/>
                </a:tc>
                <a:extLst>
                  <a:ext uri="{0D108BD9-81ED-4DB2-BD59-A6C34878D82A}">
                    <a16:rowId xmlns:a16="http://schemas.microsoft.com/office/drawing/2014/main" xmlns="" val="1928095397"/>
                  </a:ext>
                </a:extLst>
              </a:tr>
              <a:tr h="370840">
                <a:tc>
                  <a:txBody>
                    <a:bodyPr/>
                    <a:lstStyle/>
                    <a:p>
                      <a:pPr algn="ctr"/>
                      <a:r>
                        <a:rPr lang="en-US" dirty="0"/>
                        <a:t>2015-16</a:t>
                      </a:r>
                    </a:p>
                  </a:txBody>
                  <a:tcPr/>
                </a:tc>
                <a:tc>
                  <a:txBody>
                    <a:bodyPr/>
                    <a:lstStyle/>
                    <a:p>
                      <a:pPr algn="ctr"/>
                      <a:r>
                        <a:rPr lang="en-US" dirty="0"/>
                        <a:t>214</a:t>
                      </a:r>
                    </a:p>
                  </a:txBody>
                  <a:tcPr/>
                </a:tc>
                <a:tc>
                  <a:txBody>
                    <a:bodyPr/>
                    <a:lstStyle/>
                    <a:p>
                      <a:pPr algn="ctr"/>
                      <a:r>
                        <a:rPr lang="en-US" dirty="0"/>
                        <a:t>85</a:t>
                      </a:r>
                    </a:p>
                  </a:txBody>
                  <a:tcPr/>
                </a:tc>
                <a:tc>
                  <a:txBody>
                    <a:bodyPr/>
                    <a:lstStyle/>
                    <a:p>
                      <a:pPr algn="ctr"/>
                      <a:r>
                        <a:rPr lang="en-US" dirty="0"/>
                        <a:t>299</a:t>
                      </a:r>
                    </a:p>
                  </a:txBody>
                  <a:tcPr/>
                </a:tc>
                <a:extLst>
                  <a:ext uri="{0D108BD9-81ED-4DB2-BD59-A6C34878D82A}">
                    <a16:rowId xmlns:a16="http://schemas.microsoft.com/office/drawing/2014/main" xmlns="" val="4110716619"/>
                  </a:ext>
                </a:extLst>
              </a:tr>
            </a:tbl>
          </a:graphicData>
        </a:graphic>
      </p:graphicFrame>
      <p:graphicFrame>
        <p:nvGraphicFramePr>
          <p:cNvPr id="5" name="Content Placeholder 3">
            <a:extLst>
              <a:ext uri="{FF2B5EF4-FFF2-40B4-BE49-F238E27FC236}">
                <a16:creationId xmlns:a16="http://schemas.microsoft.com/office/drawing/2014/main" xmlns="" id="{F0EF3924-AC73-4CBD-B3C7-7D7E57E136EF}"/>
              </a:ext>
            </a:extLst>
          </p:cNvPr>
          <p:cNvGraphicFramePr>
            <a:graphicFrameLocks/>
          </p:cNvGraphicFramePr>
          <p:nvPr>
            <p:extLst>
              <p:ext uri="{D42A27DB-BD31-4B8C-83A1-F6EECF244321}">
                <p14:modId xmlns:p14="http://schemas.microsoft.com/office/powerpoint/2010/main" val="561163977"/>
              </p:ext>
            </p:extLst>
          </p:nvPr>
        </p:nvGraphicFramePr>
        <p:xfrm>
          <a:off x="4305769" y="4813693"/>
          <a:ext cx="4592598" cy="1478280"/>
        </p:xfrm>
        <a:graphic>
          <a:graphicData uri="http://schemas.openxmlformats.org/drawingml/2006/table">
            <a:tbl>
              <a:tblPr firstRow="1" bandRow="1">
                <a:tableStyleId>{5C22544A-7EE6-4342-B048-85BDC9FD1C3A}</a:tableStyleId>
              </a:tblPr>
              <a:tblGrid>
                <a:gridCol w="996103">
                  <a:extLst>
                    <a:ext uri="{9D8B030D-6E8A-4147-A177-3AD203B41FA5}">
                      <a16:colId xmlns:a16="http://schemas.microsoft.com/office/drawing/2014/main" xmlns="" val="2676746356"/>
                    </a:ext>
                  </a:extLst>
                </a:gridCol>
                <a:gridCol w="1250392">
                  <a:extLst>
                    <a:ext uri="{9D8B030D-6E8A-4147-A177-3AD203B41FA5}">
                      <a16:colId xmlns:a16="http://schemas.microsoft.com/office/drawing/2014/main" xmlns="" val="2594235431"/>
                    </a:ext>
                  </a:extLst>
                </a:gridCol>
                <a:gridCol w="1387750">
                  <a:extLst>
                    <a:ext uri="{9D8B030D-6E8A-4147-A177-3AD203B41FA5}">
                      <a16:colId xmlns:a16="http://schemas.microsoft.com/office/drawing/2014/main" xmlns="" val="3271241762"/>
                    </a:ext>
                  </a:extLst>
                </a:gridCol>
                <a:gridCol w="958353">
                  <a:extLst>
                    <a:ext uri="{9D8B030D-6E8A-4147-A177-3AD203B41FA5}">
                      <a16:colId xmlns:a16="http://schemas.microsoft.com/office/drawing/2014/main" xmlns="" val="2529400"/>
                    </a:ext>
                  </a:extLst>
                </a:gridCol>
              </a:tblGrid>
              <a:tr h="0">
                <a:tc>
                  <a:txBody>
                    <a:bodyPr/>
                    <a:lstStyle/>
                    <a:p>
                      <a:pPr algn="ctr"/>
                      <a:r>
                        <a:rPr lang="en-US" dirty="0"/>
                        <a:t>Year</a:t>
                      </a:r>
                    </a:p>
                  </a:txBody>
                  <a:tcPr>
                    <a:solidFill>
                      <a:schemeClr val="bg2">
                        <a:lumMod val="50000"/>
                      </a:schemeClr>
                    </a:solidFill>
                  </a:tcPr>
                </a:tc>
                <a:tc>
                  <a:txBody>
                    <a:bodyPr/>
                    <a:lstStyle/>
                    <a:p>
                      <a:pPr algn="ctr"/>
                      <a:r>
                        <a:rPr lang="en-US" dirty="0"/>
                        <a:t>Enrolled</a:t>
                      </a:r>
                    </a:p>
                  </a:txBody>
                  <a:tcPr>
                    <a:solidFill>
                      <a:schemeClr val="bg2">
                        <a:lumMod val="50000"/>
                      </a:schemeClr>
                    </a:solidFill>
                  </a:tcPr>
                </a:tc>
                <a:tc>
                  <a:txBody>
                    <a:bodyPr/>
                    <a:lstStyle/>
                    <a:p>
                      <a:pPr algn="ctr"/>
                      <a:r>
                        <a:rPr lang="en-US" dirty="0"/>
                        <a:t>Completers</a:t>
                      </a:r>
                    </a:p>
                  </a:txBody>
                  <a:tcPr>
                    <a:solidFill>
                      <a:schemeClr val="bg2">
                        <a:lumMod val="50000"/>
                      </a:schemeClr>
                    </a:solidFill>
                  </a:tcPr>
                </a:tc>
                <a:tc>
                  <a:txBody>
                    <a:bodyPr/>
                    <a:lstStyle/>
                    <a:p>
                      <a:pPr algn="ctr"/>
                      <a:r>
                        <a:rPr lang="en-US" dirty="0"/>
                        <a:t>Total </a:t>
                      </a:r>
                    </a:p>
                  </a:txBody>
                  <a:tcPr>
                    <a:solidFill>
                      <a:schemeClr val="bg2">
                        <a:lumMod val="50000"/>
                      </a:schemeClr>
                    </a:solidFill>
                  </a:tcPr>
                </a:tc>
                <a:extLst>
                  <a:ext uri="{0D108BD9-81ED-4DB2-BD59-A6C34878D82A}">
                    <a16:rowId xmlns:a16="http://schemas.microsoft.com/office/drawing/2014/main" xmlns="" val="1941973965"/>
                  </a:ext>
                </a:extLst>
              </a:tr>
              <a:tr h="370840">
                <a:tc>
                  <a:txBody>
                    <a:bodyPr/>
                    <a:lstStyle/>
                    <a:p>
                      <a:pPr algn="ctr"/>
                      <a:r>
                        <a:rPr lang="en-US" dirty="0"/>
                        <a:t>2013-14</a:t>
                      </a:r>
                    </a:p>
                  </a:txBody>
                  <a:tcPr>
                    <a:solidFill>
                      <a:schemeClr val="bg2">
                        <a:lumMod val="90000"/>
                      </a:schemeClr>
                    </a:solidFill>
                  </a:tcPr>
                </a:tc>
                <a:tc>
                  <a:txBody>
                    <a:bodyPr/>
                    <a:lstStyle/>
                    <a:p>
                      <a:pPr algn="ctr"/>
                      <a:r>
                        <a:rPr lang="en-US" dirty="0"/>
                        <a:t>58</a:t>
                      </a:r>
                    </a:p>
                  </a:txBody>
                  <a:tcPr>
                    <a:solidFill>
                      <a:schemeClr val="bg2">
                        <a:lumMod val="90000"/>
                      </a:schemeClr>
                    </a:solidFill>
                  </a:tcPr>
                </a:tc>
                <a:tc>
                  <a:txBody>
                    <a:bodyPr/>
                    <a:lstStyle/>
                    <a:p>
                      <a:pPr algn="ctr"/>
                      <a:r>
                        <a:rPr lang="en-US" dirty="0"/>
                        <a:t>37</a:t>
                      </a:r>
                    </a:p>
                  </a:txBody>
                  <a:tcPr>
                    <a:solidFill>
                      <a:schemeClr val="bg2">
                        <a:lumMod val="90000"/>
                      </a:schemeClr>
                    </a:solidFill>
                  </a:tcPr>
                </a:tc>
                <a:tc>
                  <a:txBody>
                    <a:bodyPr/>
                    <a:lstStyle/>
                    <a:p>
                      <a:pPr algn="ctr"/>
                      <a:r>
                        <a:rPr lang="en-US" dirty="0"/>
                        <a:t>95</a:t>
                      </a:r>
                    </a:p>
                  </a:txBody>
                  <a:tcPr>
                    <a:solidFill>
                      <a:schemeClr val="bg2">
                        <a:lumMod val="90000"/>
                      </a:schemeClr>
                    </a:solidFill>
                  </a:tcPr>
                </a:tc>
                <a:extLst>
                  <a:ext uri="{0D108BD9-81ED-4DB2-BD59-A6C34878D82A}">
                    <a16:rowId xmlns:a16="http://schemas.microsoft.com/office/drawing/2014/main" xmlns="" val="556578539"/>
                  </a:ext>
                </a:extLst>
              </a:tr>
              <a:tr h="370840">
                <a:tc>
                  <a:txBody>
                    <a:bodyPr/>
                    <a:lstStyle/>
                    <a:p>
                      <a:pPr algn="ctr"/>
                      <a:r>
                        <a:rPr lang="en-US" dirty="0"/>
                        <a:t>2014-15</a:t>
                      </a:r>
                    </a:p>
                  </a:txBody>
                  <a:tcPr>
                    <a:solidFill>
                      <a:schemeClr val="bg2"/>
                    </a:solidFill>
                  </a:tcPr>
                </a:tc>
                <a:tc>
                  <a:txBody>
                    <a:bodyPr/>
                    <a:lstStyle/>
                    <a:p>
                      <a:pPr algn="ctr"/>
                      <a:r>
                        <a:rPr lang="en-US" dirty="0"/>
                        <a:t>72</a:t>
                      </a:r>
                    </a:p>
                  </a:txBody>
                  <a:tcPr>
                    <a:solidFill>
                      <a:schemeClr val="bg2"/>
                    </a:solidFill>
                  </a:tcPr>
                </a:tc>
                <a:tc>
                  <a:txBody>
                    <a:bodyPr/>
                    <a:lstStyle/>
                    <a:p>
                      <a:pPr algn="ctr"/>
                      <a:r>
                        <a:rPr lang="en-US" dirty="0"/>
                        <a:t>40</a:t>
                      </a:r>
                    </a:p>
                  </a:txBody>
                  <a:tcPr>
                    <a:solidFill>
                      <a:schemeClr val="bg2"/>
                    </a:solidFill>
                  </a:tcPr>
                </a:tc>
                <a:tc>
                  <a:txBody>
                    <a:bodyPr/>
                    <a:lstStyle/>
                    <a:p>
                      <a:pPr algn="ctr"/>
                      <a:r>
                        <a:rPr lang="en-US" dirty="0"/>
                        <a:t>112</a:t>
                      </a:r>
                    </a:p>
                  </a:txBody>
                  <a:tcPr>
                    <a:solidFill>
                      <a:schemeClr val="bg2"/>
                    </a:solidFill>
                  </a:tcPr>
                </a:tc>
                <a:extLst>
                  <a:ext uri="{0D108BD9-81ED-4DB2-BD59-A6C34878D82A}">
                    <a16:rowId xmlns:a16="http://schemas.microsoft.com/office/drawing/2014/main" xmlns="" val="1928095397"/>
                  </a:ext>
                </a:extLst>
              </a:tr>
              <a:tr h="370840">
                <a:tc>
                  <a:txBody>
                    <a:bodyPr/>
                    <a:lstStyle/>
                    <a:p>
                      <a:pPr algn="ctr"/>
                      <a:r>
                        <a:rPr lang="en-US" dirty="0"/>
                        <a:t>2015-16</a:t>
                      </a:r>
                    </a:p>
                  </a:txBody>
                  <a:tcPr>
                    <a:solidFill>
                      <a:schemeClr val="bg2">
                        <a:lumMod val="90000"/>
                      </a:schemeClr>
                    </a:solidFill>
                  </a:tcPr>
                </a:tc>
                <a:tc>
                  <a:txBody>
                    <a:bodyPr/>
                    <a:lstStyle/>
                    <a:p>
                      <a:pPr algn="ctr"/>
                      <a:r>
                        <a:rPr lang="en-US" dirty="0"/>
                        <a:t>67</a:t>
                      </a:r>
                    </a:p>
                  </a:txBody>
                  <a:tcPr>
                    <a:solidFill>
                      <a:schemeClr val="bg2">
                        <a:lumMod val="90000"/>
                      </a:schemeClr>
                    </a:solidFill>
                  </a:tcPr>
                </a:tc>
                <a:tc>
                  <a:txBody>
                    <a:bodyPr/>
                    <a:lstStyle/>
                    <a:p>
                      <a:pPr algn="ctr"/>
                      <a:r>
                        <a:rPr lang="en-US" dirty="0"/>
                        <a:t>38</a:t>
                      </a:r>
                    </a:p>
                  </a:txBody>
                  <a:tcPr>
                    <a:solidFill>
                      <a:schemeClr val="bg2">
                        <a:lumMod val="90000"/>
                      </a:schemeClr>
                    </a:solidFill>
                  </a:tcPr>
                </a:tc>
                <a:tc>
                  <a:txBody>
                    <a:bodyPr/>
                    <a:lstStyle/>
                    <a:p>
                      <a:pPr algn="ctr"/>
                      <a:r>
                        <a:rPr lang="en-US" dirty="0"/>
                        <a:t>105</a:t>
                      </a:r>
                    </a:p>
                  </a:txBody>
                  <a:tcPr>
                    <a:solidFill>
                      <a:schemeClr val="bg2">
                        <a:lumMod val="90000"/>
                      </a:schemeClr>
                    </a:solidFill>
                  </a:tcPr>
                </a:tc>
                <a:extLst>
                  <a:ext uri="{0D108BD9-81ED-4DB2-BD59-A6C34878D82A}">
                    <a16:rowId xmlns:a16="http://schemas.microsoft.com/office/drawing/2014/main" xmlns="" val="4110716619"/>
                  </a:ext>
                </a:extLst>
              </a:tr>
            </a:tbl>
          </a:graphicData>
        </a:graphic>
      </p:graphicFrame>
      <p:sp>
        <p:nvSpPr>
          <p:cNvPr id="6" name="TextBox 5">
            <a:extLst>
              <a:ext uri="{FF2B5EF4-FFF2-40B4-BE49-F238E27FC236}">
                <a16:creationId xmlns:a16="http://schemas.microsoft.com/office/drawing/2014/main" xmlns="" id="{11B7A790-2539-476A-B90B-09EB26E8ED38}"/>
              </a:ext>
            </a:extLst>
          </p:cNvPr>
          <p:cNvSpPr txBox="1"/>
          <p:nvPr/>
        </p:nvSpPr>
        <p:spPr>
          <a:xfrm>
            <a:off x="1688951" y="2420471"/>
            <a:ext cx="1785770" cy="369332"/>
          </a:xfrm>
          <a:prstGeom prst="rect">
            <a:avLst/>
          </a:prstGeom>
          <a:noFill/>
        </p:spPr>
        <p:txBody>
          <a:bodyPr wrap="square" rtlCol="0">
            <a:spAutoFit/>
          </a:bodyPr>
          <a:lstStyle/>
          <a:p>
            <a:r>
              <a:rPr lang="en-US" dirty="0"/>
              <a:t>Undergraduate </a:t>
            </a:r>
          </a:p>
        </p:txBody>
      </p:sp>
      <p:sp>
        <p:nvSpPr>
          <p:cNvPr id="7" name="TextBox 6">
            <a:extLst>
              <a:ext uri="{FF2B5EF4-FFF2-40B4-BE49-F238E27FC236}">
                <a16:creationId xmlns:a16="http://schemas.microsoft.com/office/drawing/2014/main" xmlns="" id="{5C5995C4-21A5-41F3-BBE6-D3DB3AFDA75A}"/>
              </a:ext>
            </a:extLst>
          </p:cNvPr>
          <p:cNvSpPr txBox="1"/>
          <p:nvPr/>
        </p:nvSpPr>
        <p:spPr>
          <a:xfrm>
            <a:off x="5504787" y="4240563"/>
            <a:ext cx="2703297" cy="369332"/>
          </a:xfrm>
          <a:prstGeom prst="rect">
            <a:avLst/>
          </a:prstGeom>
          <a:noFill/>
        </p:spPr>
        <p:txBody>
          <a:bodyPr wrap="square" rtlCol="0">
            <a:spAutoFit/>
          </a:bodyPr>
          <a:lstStyle/>
          <a:p>
            <a:r>
              <a:rPr lang="en-US" dirty="0"/>
              <a:t>Alternative Certification </a:t>
            </a:r>
          </a:p>
        </p:txBody>
      </p:sp>
    </p:spTree>
    <p:extLst>
      <p:ext uri="{BB962C8B-B14F-4D97-AF65-F5344CB8AC3E}">
        <p14:creationId xmlns:p14="http://schemas.microsoft.com/office/powerpoint/2010/main" val="3324958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80" y="212794"/>
            <a:ext cx="8146040" cy="1143000"/>
          </a:xfrm>
        </p:spPr>
        <p:txBody>
          <a:bodyPr/>
          <a:lstStyle/>
          <a:p>
            <a:r>
              <a:rPr lang="en-US" sz="4000" dirty="0"/>
              <a:t>Enrollment and Completer Numbers</a:t>
            </a:r>
            <a:br>
              <a:rPr lang="en-US" sz="4000" dirty="0"/>
            </a:br>
            <a:r>
              <a:rPr lang="en-US" sz="4000" dirty="0"/>
              <a:t>Next Steps</a:t>
            </a:r>
          </a:p>
        </p:txBody>
      </p:sp>
      <p:sp>
        <p:nvSpPr>
          <p:cNvPr id="3" name="Content Placeholder 2"/>
          <p:cNvSpPr>
            <a:spLocks noGrp="1"/>
          </p:cNvSpPr>
          <p:nvPr>
            <p:ph idx="1"/>
          </p:nvPr>
        </p:nvSpPr>
        <p:spPr>
          <a:xfrm>
            <a:off x="369888" y="2619489"/>
            <a:ext cx="8515928" cy="3856467"/>
          </a:xfrm>
        </p:spPr>
        <p:txBody>
          <a:bodyPr>
            <a:noAutofit/>
          </a:bodyPr>
          <a:lstStyle/>
          <a:p>
            <a:r>
              <a:rPr lang="en-US" sz="2600" dirty="0" err="1">
                <a:solidFill>
                  <a:schemeClr val="tx1"/>
                </a:solidFill>
              </a:rPr>
              <a:t>EdRising</a:t>
            </a:r>
            <a:r>
              <a:rPr lang="en-US" sz="2600" dirty="0">
                <a:solidFill>
                  <a:schemeClr val="tx1"/>
                </a:solidFill>
              </a:rPr>
              <a:t> initiative for traditional programs</a:t>
            </a:r>
          </a:p>
          <a:p>
            <a:r>
              <a:rPr lang="en-US" sz="2600" dirty="0">
                <a:solidFill>
                  <a:schemeClr val="tx1"/>
                </a:solidFill>
              </a:rPr>
              <a:t>Addition of a Minor in Education</a:t>
            </a:r>
          </a:p>
          <a:p>
            <a:r>
              <a:rPr lang="en-US" sz="2600" dirty="0" err="1">
                <a:solidFill>
                  <a:schemeClr val="tx1"/>
                </a:solidFill>
              </a:rPr>
              <a:t>Hubspot</a:t>
            </a:r>
            <a:r>
              <a:rPr lang="en-US" sz="2600" dirty="0">
                <a:solidFill>
                  <a:schemeClr val="tx1"/>
                </a:solidFill>
              </a:rPr>
              <a:t> for supporting electronic recruiting efforts for alternative certification programs</a:t>
            </a:r>
          </a:p>
          <a:p>
            <a:pPr marL="0" indent="0">
              <a:buNone/>
            </a:pPr>
            <a:endParaRPr lang="en-US" sz="2600" dirty="0">
              <a:solidFill>
                <a:schemeClr val="tx1"/>
              </a:solidFill>
            </a:endParaRPr>
          </a:p>
        </p:txBody>
      </p:sp>
    </p:spTree>
    <p:extLst>
      <p:ext uri="{BB962C8B-B14F-4D97-AF65-F5344CB8AC3E}">
        <p14:creationId xmlns:p14="http://schemas.microsoft.com/office/powerpoint/2010/main" val="1216510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B2CA482-2758-4D39-8A30-9EE707C53ACD}"/>
              </a:ext>
            </a:extLst>
          </p:cNvPr>
          <p:cNvSpPr>
            <a:spLocks noGrp="1"/>
          </p:cNvSpPr>
          <p:nvPr>
            <p:ph type="body" idx="1"/>
          </p:nvPr>
        </p:nvSpPr>
        <p:spPr>
          <a:xfrm>
            <a:off x="160450" y="3592157"/>
            <a:ext cx="3767328" cy="378274"/>
          </a:xfrm>
        </p:spPr>
        <p:txBody>
          <a:bodyPr/>
          <a:lstStyle/>
          <a:p>
            <a:r>
              <a:rPr lang="en-US" dirty="0"/>
              <a:t>Undergraduate</a:t>
            </a:r>
          </a:p>
        </p:txBody>
      </p:sp>
      <p:graphicFrame>
        <p:nvGraphicFramePr>
          <p:cNvPr id="9" name="Content Placeholder 8">
            <a:extLst>
              <a:ext uri="{FF2B5EF4-FFF2-40B4-BE49-F238E27FC236}">
                <a16:creationId xmlns:a16="http://schemas.microsoft.com/office/drawing/2014/main" xmlns="" id="{2A97227A-554E-4476-A632-12C7BC74C8DA}"/>
              </a:ext>
            </a:extLst>
          </p:cNvPr>
          <p:cNvGraphicFramePr>
            <a:graphicFrameLocks noGrp="1"/>
          </p:cNvGraphicFramePr>
          <p:nvPr>
            <p:ph sz="half" idx="2"/>
            <p:extLst>
              <p:ext uri="{D42A27DB-BD31-4B8C-83A1-F6EECF244321}">
                <p14:modId xmlns:p14="http://schemas.microsoft.com/office/powerpoint/2010/main" val="628247205"/>
              </p:ext>
            </p:extLst>
          </p:nvPr>
        </p:nvGraphicFramePr>
        <p:xfrm>
          <a:off x="83171" y="4230931"/>
          <a:ext cx="4004735" cy="1752600"/>
        </p:xfrm>
        <a:graphic>
          <a:graphicData uri="http://schemas.openxmlformats.org/drawingml/2006/table">
            <a:tbl>
              <a:tblPr firstRow="1" bandRow="1">
                <a:tableStyleId>{5C22544A-7EE6-4342-B048-85BDC9FD1C3A}</a:tableStyleId>
              </a:tblPr>
              <a:tblGrid>
                <a:gridCol w="1530476">
                  <a:extLst>
                    <a:ext uri="{9D8B030D-6E8A-4147-A177-3AD203B41FA5}">
                      <a16:colId xmlns:a16="http://schemas.microsoft.com/office/drawing/2014/main" xmlns="" val="2229037694"/>
                    </a:ext>
                  </a:extLst>
                </a:gridCol>
                <a:gridCol w="1032734">
                  <a:extLst>
                    <a:ext uri="{9D8B030D-6E8A-4147-A177-3AD203B41FA5}">
                      <a16:colId xmlns:a16="http://schemas.microsoft.com/office/drawing/2014/main" xmlns="" val="4154479801"/>
                    </a:ext>
                  </a:extLst>
                </a:gridCol>
                <a:gridCol w="1441525">
                  <a:extLst>
                    <a:ext uri="{9D8B030D-6E8A-4147-A177-3AD203B41FA5}">
                      <a16:colId xmlns:a16="http://schemas.microsoft.com/office/drawing/2014/main" xmlns="" val="454656628"/>
                    </a:ext>
                  </a:extLst>
                </a:gridCol>
              </a:tblGrid>
              <a:tr h="370840">
                <a:tc>
                  <a:txBody>
                    <a:bodyPr/>
                    <a:lstStyle/>
                    <a:p>
                      <a:pPr algn="ctr"/>
                      <a:r>
                        <a:rPr lang="en-US" dirty="0"/>
                        <a:t>Completion Year</a:t>
                      </a:r>
                    </a:p>
                  </a:txBody>
                  <a:tcPr/>
                </a:tc>
                <a:tc>
                  <a:txBody>
                    <a:bodyPr/>
                    <a:lstStyle/>
                    <a:p>
                      <a:pPr algn="ctr"/>
                      <a:r>
                        <a:rPr lang="en-US" dirty="0"/>
                        <a:t>Number</a:t>
                      </a:r>
                    </a:p>
                  </a:txBody>
                  <a:tcPr/>
                </a:tc>
                <a:tc>
                  <a:txBody>
                    <a:bodyPr/>
                    <a:lstStyle/>
                    <a:p>
                      <a:pPr algn="ctr"/>
                      <a:r>
                        <a:rPr lang="en-US" dirty="0"/>
                        <a:t>Percentage after 5 years</a:t>
                      </a:r>
                    </a:p>
                  </a:txBody>
                  <a:tcPr/>
                </a:tc>
                <a:extLst>
                  <a:ext uri="{0D108BD9-81ED-4DB2-BD59-A6C34878D82A}">
                    <a16:rowId xmlns:a16="http://schemas.microsoft.com/office/drawing/2014/main" xmlns="" val="1101505552"/>
                  </a:ext>
                </a:extLst>
              </a:tr>
              <a:tr h="370840">
                <a:tc>
                  <a:txBody>
                    <a:bodyPr/>
                    <a:lstStyle/>
                    <a:p>
                      <a:pPr algn="ctr"/>
                      <a:r>
                        <a:rPr lang="en-US" dirty="0"/>
                        <a:t>2013-14</a:t>
                      </a:r>
                    </a:p>
                  </a:txBody>
                  <a:tcPr/>
                </a:tc>
                <a:tc>
                  <a:txBody>
                    <a:bodyPr/>
                    <a:lstStyle/>
                    <a:p>
                      <a:pPr algn="ctr"/>
                      <a:r>
                        <a:rPr lang="en-US" dirty="0"/>
                        <a:t>105</a:t>
                      </a:r>
                    </a:p>
                  </a:txBody>
                  <a:tcPr/>
                </a:tc>
                <a:tc>
                  <a:txBody>
                    <a:bodyPr/>
                    <a:lstStyle/>
                    <a:p>
                      <a:pPr algn="ctr"/>
                      <a:r>
                        <a:rPr lang="en-US" dirty="0"/>
                        <a:t>72% (n=76)</a:t>
                      </a:r>
                    </a:p>
                  </a:txBody>
                  <a:tcPr/>
                </a:tc>
                <a:extLst>
                  <a:ext uri="{0D108BD9-81ED-4DB2-BD59-A6C34878D82A}">
                    <a16:rowId xmlns:a16="http://schemas.microsoft.com/office/drawing/2014/main" xmlns="" val="2193679275"/>
                  </a:ext>
                </a:extLst>
              </a:tr>
              <a:tr h="370840">
                <a:tc>
                  <a:txBody>
                    <a:bodyPr/>
                    <a:lstStyle/>
                    <a:p>
                      <a:pPr algn="ctr"/>
                      <a:r>
                        <a:rPr lang="en-US" dirty="0"/>
                        <a:t>2014-15</a:t>
                      </a:r>
                    </a:p>
                  </a:txBody>
                  <a:tcPr/>
                </a:tc>
                <a:tc>
                  <a:txBody>
                    <a:bodyPr/>
                    <a:lstStyle/>
                    <a:p>
                      <a:pPr algn="ctr"/>
                      <a:r>
                        <a:rPr lang="en-US" dirty="0"/>
                        <a:t>108</a:t>
                      </a:r>
                    </a:p>
                  </a:txBody>
                  <a:tcPr/>
                </a:tc>
                <a:tc>
                  <a:txBody>
                    <a:bodyPr/>
                    <a:lstStyle/>
                    <a:p>
                      <a:pPr algn="ctr"/>
                      <a:r>
                        <a:rPr lang="en-US" dirty="0"/>
                        <a:t>69% (n=74)</a:t>
                      </a:r>
                    </a:p>
                  </a:txBody>
                  <a:tcPr/>
                </a:tc>
                <a:extLst>
                  <a:ext uri="{0D108BD9-81ED-4DB2-BD59-A6C34878D82A}">
                    <a16:rowId xmlns:a16="http://schemas.microsoft.com/office/drawing/2014/main" xmlns="" val="755174673"/>
                  </a:ext>
                </a:extLst>
              </a:tr>
              <a:tr h="370840">
                <a:tc>
                  <a:txBody>
                    <a:bodyPr/>
                    <a:lstStyle/>
                    <a:p>
                      <a:pPr algn="ctr"/>
                      <a:r>
                        <a:rPr lang="en-US" dirty="0"/>
                        <a:t>2015-16</a:t>
                      </a:r>
                    </a:p>
                  </a:txBody>
                  <a:tcPr/>
                </a:tc>
                <a:tc>
                  <a:txBody>
                    <a:bodyPr/>
                    <a:lstStyle/>
                    <a:p>
                      <a:pPr algn="ctr"/>
                      <a:r>
                        <a:rPr lang="en-US" dirty="0"/>
                        <a:t>104</a:t>
                      </a:r>
                    </a:p>
                  </a:txBody>
                  <a:tcPr/>
                </a:tc>
                <a:tc>
                  <a:txBody>
                    <a:bodyPr/>
                    <a:lstStyle/>
                    <a:p>
                      <a:pPr algn="ctr"/>
                      <a:r>
                        <a:rPr lang="en-US" dirty="0"/>
                        <a:t>69% (n=72)</a:t>
                      </a:r>
                    </a:p>
                  </a:txBody>
                  <a:tcPr/>
                </a:tc>
                <a:extLst>
                  <a:ext uri="{0D108BD9-81ED-4DB2-BD59-A6C34878D82A}">
                    <a16:rowId xmlns:a16="http://schemas.microsoft.com/office/drawing/2014/main" xmlns="" val="970551932"/>
                  </a:ext>
                </a:extLst>
              </a:tr>
            </a:tbl>
          </a:graphicData>
        </a:graphic>
      </p:graphicFrame>
      <p:sp>
        <p:nvSpPr>
          <p:cNvPr id="5" name="Text Placeholder 4">
            <a:extLst>
              <a:ext uri="{FF2B5EF4-FFF2-40B4-BE49-F238E27FC236}">
                <a16:creationId xmlns:a16="http://schemas.microsoft.com/office/drawing/2014/main" xmlns="" id="{F1398895-0F5C-472E-99DC-AA4C71DE968A}"/>
              </a:ext>
            </a:extLst>
          </p:cNvPr>
          <p:cNvSpPr>
            <a:spLocks noGrp="1"/>
          </p:cNvSpPr>
          <p:nvPr>
            <p:ph type="body" sz="quarter" idx="3"/>
          </p:nvPr>
        </p:nvSpPr>
        <p:spPr>
          <a:xfrm>
            <a:off x="4919472" y="3211157"/>
            <a:ext cx="3767328" cy="762000"/>
          </a:xfrm>
        </p:spPr>
        <p:txBody>
          <a:bodyPr/>
          <a:lstStyle/>
          <a:p>
            <a:r>
              <a:rPr lang="en-US" dirty="0">
                <a:solidFill>
                  <a:schemeClr val="bg2">
                    <a:lumMod val="75000"/>
                  </a:schemeClr>
                </a:solidFill>
              </a:rPr>
              <a:t>Alternative Certification</a:t>
            </a:r>
          </a:p>
        </p:txBody>
      </p:sp>
      <p:graphicFrame>
        <p:nvGraphicFramePr>
          <p:cNvPr id="10" name="Content Placeholder 9">
            <a:extLst>
              <a:ext uri="{FF2B5EF4-FFF2-40B4-BE49-F238E27FC236}">
                <a16:creationId xmlns:a16="http://schemas.microsoft.com/office/drawing/2014/main" xmlns="" id="{C79D4235-1263-48F0-9B97-2B797681F328}"/>
              </a:ext>
            </a:extLst>
          </p:cNvPr>
          <p:cNvGraphicFramePr>
            <a:graphicFrameLocks noGrp="1"/>
          </p:cNvGraphicFramePr>
          <p:nvPr>
            <p:ph sz="quarter" idx="4"/>
            <p:extLst>
              <p:ext uri="{D42A27DB-BD31-4B8C-83A1-F6EECF244321}">
                <p14:modId xmlns:p14="http://schemas.microsoft.com/office/powerpoint/2010/main" val="1685140077"/>
              </p:ext>
            </p:extLst>
          </p:nvPr>
        </p:nvGraphicFramePr>
        <p:xfrm>
          <a:off x="4631577" y="4230931"/>
          <a:ext cx="4270263" cy="1752600"/>
        </p:xfrm>
        <a:graphic>
          <a:graphicData uri="http://schemas.openxmlformats.org/drawingml/2006/table">
            <a:tbl>
              <a:tblPr firstRow="1" bandRow="1">
                <a:tableStyleId>{5C22544A-7EE6-4342-B048-85BDC9FD1C3A}</a:tableStyleId>
              </a:tblPr>
              <a:tblGrid>
                <a:gridCol w="1423421">
                  <a:extLst>
                    <a:ext uri="{9D8B030D-6E8A-4147-A177-3AD203B41FA5}">
                      <a16:colId xmlns:a16="http://schemas.microsoft.com/office/drawing/2014/main" xmlns="" val="2757856937"/>
                    </a:ext>
                  </a:extLst>
                </a:gridCol>
                <a:gridCol w="1423421">
                  <a:extLst>
                    <a:ext uri="{9D8B030D-6E8A-4147-A177-3AD203B41FA5}">
                      <a16:colId xmlns:a16="http://schemas.microsoft.com/office/drawing/2014/main" xmlns="" val="3174139280"/>
                    </a:ext>
                  </a:extLst>
                </a:gridCol>
                <a:gridCol w="1423421">
                  <a:extLst>
                    <a:ext uri="{9D8B030D-6E8A-4147-A177-3AD203B41FA5}">
                      <a16:colId xmlns:a16="http://schemas.microsoft.com/office/drawing/2014/main" xmlns="" val="1113559096"/>
                    </a:ext>
                  </a:extLst>
                </a:gridCol>
              </a:tblGrid>
              <a:tr h="370840">
                <a:tc>
                  <a:txBody>
                    <a:bodyPr/>
                    <a:lstStyle/>
                    <a:p>
                      <a:pPr algn="ctr"/>
                      <a:r>
                        <a:rPr lang="en-US" sz="1800" dirty="0"/>
                        <a:t>Completion Year</a:t>
                      </a:r>
                    </a:p>
                  </a:txBody>
                  <a:tcPr>
                    <a:solidFill>
                      <a:schemeClr val="bg2">
                        <a:lumMod val="75000"/>
                      </a:schemeClr>
                    </a:solidFill>
                  </a:tcPr>
                </a:tc>
                <a:tc>
                  <a:txBody>
                    <a:bodyPr/>
                    <a:lstStyle/>
                    <a:p>
                      <a:pPr algn="ctr"/>
                      <a:r>
                        <a:rPr lang="en-US" sz="1800" dirty="0"/>
                        <a:t>Number</a:t>
                      </a:r>
                    </a:p>
                  </a:txBody>
                  <a:tcPr>
                    <a:solidFill>
                      <a:schemeClr val="bg2">
                        <a:lumMod val="75000"/>
                      </a:schemeClr>
                    </a:solidFill>
                  </a:tcPr>
                </a:tc>
                <a:tc>
                  <a:txBody>
                    <a:bodyPr/>
                    <a:lstStyle/>
                    <a:p>
                      <a:pPr algn="ctr"/>
                      <a:r>
                        <a:rPr lang="en-US" sz="1800" dirty="0"/>
                        <a:t>Percentage after 5 years</a:t>
                      </a:r>
                    </a:p>
                  </a:txBody>
                  <a:tcPr>
                    <a:solidFill>
                      <a:schemeClr val="bg2">
                        <a:lumMod val="75000"/>
                      </a:schemeClr>
                    </a:solidFill>
                  </a:tcPr>
                </a:tc>
                <a:extLst>
                  <a:ext uri="{0D108BD9-81ED-4DB2-BD59-A6C34878D82A}">
                    <a16:rowId xmlns:a16="http://schemas.microsoft.com/office/drawing/2014/main" xmlns="" val="672743746"/>
                  </a:ext>
                </a:extLst>
              </a:tr>
              <a:tr h="370840">
                <a:tc>
                  <a:txBody>
                    <a:bodyPr/>
                    <a:lstStyle/>
                    <a:p>
                      <a:pPr algn="ctr"/>
                      <a:r>
                        <a:rPr lang="en-US" dirty="0"/>
                        <a:t>2013-14</a:t>
                      </a:r>
                    </a:p>
                  </a:txBody>
                  <a:tcPr>
                    <a:solidFill>
                      <a:schemeClr val="bg2">
                        <a:lumMod val="90000"/>
                      </a:schemeClr>
                    </a:solidFill>
                  </a:tcPr>
                </a:tc>
                <a:tc>
                  <a:txBody>
                    <a:bodyPr/>
                    <a:lstStyle/>
                    <a:p>
                      <a:pPr algn="ctr"/>
                      <a:r>
                        <a:rPr lang="en-US" sz="1800" dirty="0"/>
                        <a:t>70</a:t>
                      </a:r>
                    </a:p>
                  </a:txBody>
                  <a:tcPr>
                    <a:solidFill>
                      <a:schemeClr val="bg2">
                        <a:lumMod val="90000"/>
                      </a:schemeClr>
                    </a:solidFill>
                  </a:tcPr>
                </a:tc>
                <a:tc>
                  <a:txBody>
                    <a:bodyPr/>
                    <a:lstStyle/>
                    <a:p>
                      <a:pPr algn="ctr"/>
                      <a:r>
                        <a:rPr lang="en-US" sz="1800" dirty="0"/>
                        <a:t>70% (n=49)</a:t>
                      </a:r>
                    </a:p>
                  </a:txBody>
                  <a:tcPr>
                    <a:solidFill>
                      <a:schemeClr val="bg2">
                        <a:lumMod val="90000"/>
                      </a:schemeClr>
                    </a:solidFill>
                  </a:tcPr>
                </a:tc>
                <a:extLst>
                  <a:ext uri="{0D108BD9-81ED-4DB2-BD59-A6C34878D82A}">
                    <a16:rowId xmlns:a16="http://schemas.microsoft.com/office/drawing/2014/main" xmlns="" val="2601400566"/>
                  </a:ext>
                </a:extLst>
              </a:tr>
              <a:tr h="370840">
                <a:tc>
                  <a:txBody>
                    <a:bodyPr/>
                    <a:lstStyle/>
                    <a:p>
                      <a:pPr algn="ctr"/>
                      <a:r>
                        <a:rPr lang="en-US" dirty="0"/>
                        <a:t>2014-15</a:t>
                      </a:r>
                    </a:p>
                  </a:txBody>
                  <a:tcPr>
                    <a:solidFill>
                      <a:schemeClr val="bg2"/>
                    </a:solidFill>
                  </a:tcPr>
                </a:tc>
                <a:tc>
                  <a:txBody>
                    <a:bodyPr/>
                    <a:lstStyle/>
                    <a:p>
                      <a:pPr algn="ctr"/>
                      <a:r>
                        <a:rPr lang="en-US" sz="1800" dirty="0"/>
                        <a:t>90</a:t>
                      </a:r>
                    </a:p>
                  </a:txBody>
                  <a:tcPr>
                    <a:solidFill>
                      <a:schemeClr val="bg2"/>
                    </a:solidFill>
                  </a:tcPr>
                </a:tc>
                <a:tc>
                  <a:txBody>
                    <a:bodyPr/>
                    <a:lstStyle/>
                    <a:p>
                      <a:pPr algn="ctr"/>
                      <a:r>
                        <a:rPr lang="en-US" sz="1800" dirty="0"/>
                        <a:t>69% (n=62)</a:t>
                      </a:r>
                    </a:p>
                  </a:txBody>
                  <a:tcPr>
                    <a:solidFill>
                      <a:schemeClr val="bg2"/>
                    </a:solidFill>
                  </a:tcPr>
                </a:tc>
                <a:extLst>
                  <a:ext uri="{0D108BD9-81ED-4DB2-BD59-A6C34878D82A}">
                    <a16:rowId xmlns:a16="http://schemas.microsoft.com/office/drawing/2014/main" xmlns="" val="3654107272"/>
                  </a:ext>
                </a:extLst>
              </a:tr>
              <a:tr h="370840">
                <a:tc>
                  <a:txBody>
                    <a:bodyPr/>
                    <a:lstStyle/>
                    <a:p>
                      <a:pPr algn="ctr"/>
                      <a:r>
                        <a:rPr lang="en-US" dirty="0"/>
                        <a:t>2015-16</a:t>
                      </a:r>
                    </a:p>
                  </a:txBody>
                  <a:tcPr>
                    <a:solidFill>
                      <a:schemeClr val="bg2">
                        <a:lumMod val="90000"/>
                      </a:schemeClr>
                    </a:solidFill>
                  </a:tcPr>
                </a:tc>
                <a:tc>
                  <a:txBody>
                    <a:bodyPr/>
                    <a:lstStyle/>
                    <a:p>
                      <a:pPr algn="ctr"/>
                      <a:r>
                        <a:rPr lang="en-US" sz="1800" dirty="0"/>
                        <a:t>85</a:t>
                      </a:r>
                    </a:p>
                  </a:txBody>
                  <a:tcPr>
                    <a:solidFill>
                      <a:schemeClr val="bg2">
                        <a:lumMod val="90000"/>
                      </a:schemeClr>
                    </a:solidFill>
                  </a:tcPr>
                </a:tc>
                <a:tc>
                  <a:txBody>
                    <a:bodyPr/>
                    <a:lstStyle/>
                    <a:p>
                      <a:pPr algn="ctr"/>
                      <a:r>
                        <a:rPr lang="en-US" sz="1800" dirty="0"/>
                        <a:t>66% (n=56)</a:t>
                      </a:r>
                    </a:p>
                  </a:txBody>
                  <a:tcPr>
                    <a:solidFill>
                      <a:schemeClr val="bg2">
                        <a:lumMod val="90000"/>
                      </a:schemeClr>
                    </a:solidFill>
                  </a:tcPr>
                </a:tc>
                <a:extLst>
                  <a:ext uri="{0D108BD9-81ED-4DB2-BD59-A6C34878D82A}">
                    <a16:rowId xmlns:a16="http://schemas.microsoft.com/office/drawing/2014/main" xmlns="" val="1248197891"/>
                  </a:ext>
                </a:extLst>
              </a:tr>
            </a:tbl>
          </a:graphicData>
        </a:graphic>
      </p:graphicFrame>
      <p:sp>
        <p:nvSpPr>
          <p:cNvPr id="7" name="Title 1">
            <a:extLst>
              <a:ext uri="{FF2B5EF4-FFF2-40B4-BE49-F238E27FC236}">
                <a16:creationId xmlns:a16="http://schemas.microsoft.com/office/drawing/2014/main" xmlns="" id="{80D2F1F7-066F-4721-9C41-5C7B91F996E3}"/>
              </a:ext>
            </a:extLst>
          </p:cNvPr>
          <p:cNvSpPr>
            <a:spLocks noGrp="1"/>
          </p:cNvSpPr>
          <p:nvPr>
            <p:ph type="title"/>
          </p:nvPr>
        </p:nvSpPr>
        <p:spPr>
          <a:xfrm>
            <a:off x="658064" y="302969"/>
            <a:ext cx="7947025" cy="1143000"/>
          </a:xfrm>
        </p:spPr>
        <p:txBody>
          <a:bodyPr/>
          <a:lstStyle/>
          <a:p>
            <a:r>
              <a:rPr lang="en-US" sz="3600" dirty="0"/>
              <a:t> Persistence Data</a:t>
            </a:r>
          </a:p>
        </p:txBody>
      </p:sp>
      <p:sp>
        <p:nvSpPr>
          <p:cNvPr id="8" name="Content Placeholder 2">
            <a:extLst>
              <a:ext uri="{FF2B5EF4-FFF2-40B4-BE49-F238E27FC236}">
                <a16:creationId xmlns:a16="http://schemas.microsoft.com/office/drawing/2014/main" xmlns="" id="{DBD01163-74F4-4C8B-8861-39FFB9971BC4}"/>
              </a:ext>
            </a:extLst>
          </p:cNvPr>
          <p:cNvSpPr txBox="1">
            <a:spLocks/>
          </p:cNvSpPr>
          <p:nvPr/>
        </p:nvSpPr>
        <p:spPr>
          <a:xfrm>
            <a:off x="493125" y="2850737"/>
            <a:ext cx="8408715" cy="378273"/>
          </a:xfrm>
          <a:prstGeom prst="rect">
            <a:avLst/>
          </a:prstGeom>
          <a:ln>
            <a:solidFill>
              <a:schemeClr val="bg2">
                <a:lumMod val="50000"/>
              </a:schemeClr>
            </a:solidFill>
          </a:ln>
        </p:spPr>
        <p:txBody>
          <a:bodyPr vert="horz" lIns="91440" tIns="45720" rIns="91440" bIns="45720" rtlCol="0" anchor="b">
            <a:noAutofit/>
          </a:bodyPr>
          <a:lstStyle>
            <a:lvl1pPr marL="0" indent="0" algn="ctr" defTabSz="914400" rtl="0" eaLnBrk="1" latinLnBrk="0" hangingPunct="1">
              <a:lnSpc>
                <a:spcPts val="2600"/>
              </a:lnSpc>
              <a:spcBef>
                <a:spcPts val="0"/>
              </a:spcBef>
              <a:buClr>
                <a:schemeClr val="accent1"/>
              </a:buClr>
              <a:buSzPct val="150000"/>
              <a:buFontTx/>
              <a:buNone/>
              <a:defRPr sz="2400" b="1" kern="1200">
                <a:solidFill>
                  <a:schemeClr val="accent1"/>
                </a:solidFill>
                <a:latin typeface="+mn-lt"/>
                <a:ea typeface="+mn-ea"/>
                <a:cs typeface="+mn-cs"/>
              </a:defRPr>
            </a:lvl1pPr>
            <a:lvl2pPr marL="457200" indent="0" algn="l" defTabSz="914400" rtl="0" eaLnBrk="1" latinLnBrk="0" hangingPunct="1">
              <a:spcBef>
                <a:spcPts val="600"/>
              </a:spcBef>
              <a:buClr>
                <a:schemeClr val="accent1"/>
              </a:buClr>
              <a:buSzPct val="90000"/>
              <a:buFont typeface="Wingdings"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buClr>
              <a:buSzPct val="90000"/>
              <a:buFont typeface="Wingdings"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pitchFamily="2"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pitchFamily="2" charset="2"/>
              <a:buNone/>
              <a:defRPr lang="en-US" sz="1600" b="1" kern="1200">
                <a:solidFill>
                  <a:schemeClr val="tx1">
                    <a:lumMod val="65000"/>
                    <a:lumOff val="35000"/>
                  </a:schemeClr>
                </a:solidFill>
                <a:latin typeface="+mn-lt"/>
                <a:ea typeface="+mn-ea"/>
                <a:cs typeface="+mn-cs"/>
              </a:defRPr>
            </a:lvl9pPr>
          </a:lstStyle>
          <a:p>
            <a:r>
              <a:rPr lang="en-US" dirty="0">
                <a:solidFill>
                  <a:schemeClr val="tx1"/>
                </a:solidFill>
              </a:rPr>
              <a:t>Completers teaching in public schools in Louisiana </a:t>
            </a:r>
          </a:p>
        </p:txBody>
      </p:sp>
    </p:spTree>
    <p:extLst>
      <p:ext uri="{BB962C8B-B14F-4D97-AF65-F5344CB8AC3E}">
        <p14:creationId xmlns:p14="http://schemas.microsoft.com/office/powerpoint/2010/main" val="3509301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345141"/>
            <a:ext cx="8146040" cy="1143000"/>
          </a:xfrm>
        </p:spPr>
        <p:txBody>
          <a:bodyPr/>
          <a:lstStyle/>
          <a:p>
            <a:r>
              <a:rPr lang="en-US" dirty="0"/>
              <a:t>Persistence Data</a:t>
            </a:r>
            <a:br>
              <a:rPr lang="en-US" dirty="0"/>
            </a:br>
            <a:r>
              <a:rPr lang="en-US" dirty="0"/>
              <a:t>Next Steps</a:t>
            </a:r>
          </a:p>
        </p:txBody>
      </p:sp>
      <p:sp>
        <p:nvSpPr>
          <p:cNvPr id="3" name="Content Placeholder 2"/>
          <p:cNvSpPr>
            <a:spLocks noGrp="1"/>
          </p:cNvSpPr>
          <p:nvPr>
            <p:ph idx="1"/>
          </p:nvPr>
        </p:nvSpPr>
        <p:spPr>
          <a:xfrm>
            <a:off x="92414" y="2276315"/>
            <a:ext cx="8959172" cy="3267169"/>
          </a:xfrm>
        </p:spPr>
        <p:txBody>
          <a:bodyPr>
            <a:noAutofit/>
          </a:bodyPr>
          <a:lstStyle/>
          <a:p>
            <a:r>
              <a:rPr lang="en-US" sz="2400" dirty="0">
                <a:solidFill>
                  <a:schemeClr val="tx1"/>
                </a:solidFill>
              </a:rPr>
              <a:t>All redesigned initial-certification programs are now available</a:t>
            </a:r>
          </a:p>
          <a:p>
            <a:r>
              <a:rPr lang="en-US" sz="2400" dirty="0">
                <a:solidFill>
                  <a:schemeClr val="tx1"/>
                </a:solidFill>
              </a:rPr>
              <a:t>US PREP Coalition Member with a site coordinator to support two-semester residency experience</a:t>
            </a:r>
          </a:p>
          <a:p>
            <a:r>
              <a:rPr lang="en-US" sz="2400" dirty="0">
                <a:solidFill>
                  <a:schemeClr val="tx1"/>
                </a:solidFill>
              </a:rPr>
              <a:t>Inclusion of Tier 1 curriculum</a:t>
            </a:r>
          </a:p>
          <a:p>
            <a:r>
              <a:rPr lang="en-US" sz="2400" dirty="0">
                <a:solidFill>
                  <a:schemeClr val="tx1"/>
                </a:solidFill>
              </a:rPr>
              <a:t>Inclusion of a Motivation and Engagement course along with Classroom Management</a:t>
            </a:r>
          </a:p>
          <a:p>
            <a:r>
              <a:rPr lang="en-US" sz="2400" dirty="0">
                <a:solidFill>
                  <a:schemeClr val="tx1"/>
                </a:solidFill>
              </a:rPr>
              <a:t>Additional special education coursework</a:t>
            </a:r>
          </a:p>
          <a:p>
            <a:r>
              <a:rPr lang="en-US" sz="2400" dirty="0">
                <a:solidFill>
                  <a:schemeClr val="tx1"/>
                </a:solidFill>
              </a:rPr>
              <a:t>Embedded texts for supporting social-emotional learning</a:t>
            </a:r>
          </a:p>
          <a:p>
            <a:pPr marL="0" indent="0">
              <a:buNone/>
            </a:pPr>
            <a:endParaRPr lang="en-US" sz="2600" dirty="0">
              <a:solidFill>
                <a:schemeClr val="tx1"/>
              </a:solidFill>
            </a:endParaRPr>
          </a:p>
        </p:txBody>
      </p:sp>
    </p:spTree>
    <p:extLst>
      <p:ext uri="{BB962C8B-B14F-4D97-AF65-F5344CB8AC3E}">
        <p14:creationId xmlns:p14="http://schemas.microsoft.com/office/powerpoint/2010/main" val="854509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MSU Created Surveys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30" y="2173044"/>
            <a:ext cx="4429312" cy="4386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258" y="2173043"/>
            <a:ext cx="4298247" cy="450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989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96" y="316454"/>
            <a:ext cx="7947024" cy="1143000"/>
          </a:xfrm>
        </p:spPr>
        <p:txBody>
          <a:bodyPr/>
          <a:lstStyle/>
          <a:p>
            <a:r>
              <a:rPr lang="en-US" sz="3600" dirty="0"/>
              <a:t>MSU Created Survey:</a:t>
            </a:r>
            <a:br>
              <a:rPr lang="en-US" sz="3600" dirty="0"/>
            </a:br>
            <a:r>
              <a:rPr lang="en-US" sz="3600" dirty="0"/>
              <a:t>Employer Satisfaction (ESS)</a:t>
            </a:r>
            <a:br>
              <a:rPr lang="en-US" sz="3600" dirty="0"/>
            </a:br>
            <a:r>
              <a:rPr lang="en-US" sz="3600" i="1" dirty="0"/>
              <a:t>By the Numbers</a:t>
            </a:r>
          </a:p>
        </p:txBody>
      </p:sp>
      <p:sp>
        <p:nvSpPr>
          <p:cNvPr id="6" name="Content Placeholder 5"/>
          <p:cNvSpPr>
            <a:spLocks noGrp="1"/>
          </p:cNvSpPr>
          <p:nvPr>
            <p:ph sz="half" idx="14"/>
          </p:nvPr>
        </p:nvSpPr>
        <p:spPr>
          <a:xfrm>
            <a:off x="1424066" y="2237590"/>
            <a:ext cx="7633876" cy="4539727"/>
          </a:xfrm>
        </p:spPr>
        <p:txBody>
          <a:bodyPr>
            <a:noAutofit/>
          </a:bodyPr>
          <a:lstStyle/>
          <a:p>
            <a:pPr>
              <a:spcBef>
                <a:spcPts val="0"/>
              </a:spcBef>
            </a:pPr>
            <a:r>
              <a:rPr lang="en-US" sz="2100" b="1" dirty="0">
                <a:solidFill>
                  <a:schemeClr val="tx1"/>
                </a:solidFill>
              </a:rPr>
              <a:t>Undergraduate</a:t>
            </a:r>
          </a:p>
          <a:p>
            <a:pPr lvl="1">
              <a:spcBef>
                <a:spcPts val="1200"/>
              </a:spcBef>
            </a:pPr>
            <a:r>
              <a:rPr lang="en-US" sz="2100" dirty="0" err="1">
                <a:solidFill>
                  <a:schemeClr val="tx1"/>
                </a:solidFill>
              </a:rPr>
              <a:t>InTASC</a:t>
            </a:r>
            <a:r>
              <a:rPr lang="en-US" sz="2100" dirty="0">
                <a:solidFill>
                  <a:schemeClr val="tx1"/>
                </a:solidFill>
              </a:rPr>
              <a:t> standards and cross-cutting themes (technology/diversity) had mean range scores of 3.75 and 3.61, respectively, scoring at the ‘well-prepared’ level.</a:t>
            </a:r>
          </a:p>
          <a:p>
            <a:pPr lvl="1">
              <a:spcBef>
                <a:spcPts val="1200"/>
              </a:spcBef>
            </a:pPr>
            <a:r>
              <a:rPr lang="en-US" sz="2100" dirty="0">
                <a:solidFill>
                  <a:schemeClr val="tx1"/>
                </a:solidFill>
              </a:rPr>
              <a:t>The lowest score earned by the undergraduate completers by their employers was a mean score of 3.5 for </a:t>
            </a:r>
            <a:r>
              <a:rPr lang="en-US" sz="2100" dirty="0" err="1">
                <a:solidFill>
                  <a:schemeClr val="tx1"/>
                </a:solidFill>
              </a:rPr>
              <a:t>InTASC</a:t>
            </a:r>
            <a:r>
              <a:rPr lang="en-US" sz="2100" dirty="0">
                <a:solidFill>
                  <a:schemeClr val="tx1"/>
                </a:solidFill>
              </a:rPr>
              <a:t> standard 2.</a:t>
            </a:r>
          </a:p>
          <a:p>
            <a:pPr>
              <a:spcBef>
                <a:spcPts val="1200"/>
              </a:spcBef>
            </a:pPr>
            <a:r>
              <a:rPr lang="en-US" sz="2100" b="1" dirty="0">
                <a:solidFill>
                  <a:schemeClr val="tx1"/>
                </a:solidFill>
              </a:rPr>
              <a:t>PBC</a:t>
            </a:r>
          </a:p>
          <a:p>
            <a:pPr lvl="1">
              <a:spcBef>
                <a:spcPts val="1200"/>
              </a:spcBef>
            </a:pPr>
            <a:r>
              <a:rPr lang="en-US" sz="2100" dirty="0" err="1">
                <a:solidFill>
                  <a:schemeClr val="tx1"/>
                </a:solidFill>
              </a:rPr>
              <a:t>InTASC</a:t>
            </a:r>
            <a:r>
              <a:rPr lang="en-US" sz="2100" dirty="0">
                <a:solidFill>
                  <a:schemeClr val="tx1"/>
                </a:solidFill>
              </a:rPr>
              <a:t> standards and cross-cutting themes (technology/diversity) had means range scores of 4.0, ‘well-prepared’ level.</a:t>
            </a:r>
          </a:p>
        </p:txBody>
      </p:sp>
      <p:sp>
        <p:nvSpPr>
          <p:cNvPr id="8" name="Content Placeholder 13"/>
          <p:cNvSpPr txBox="1">
            <a:spLocks/>
          </p:cNvSpPr>
          <p:nvPr/>
        </p:nvSpPr>
        <p:spPr>
          <a:xfrm>
            <a:off x="86058" y="2877669"/>
            <a:ext cx="1968650" cy="3259568"/>
          </a:xfrm>
          <a:prstGeom prst="rect">
            <a:avLst/>
          </a:prstGeom>
          <a:ln>
            <a:noFill/>
          </a:ln>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150000"/>
              <a:buFontTx/>
              <a:buBlip>
                <a:blip r:embed="rId3"/>
              </a:buBlip>
              <a:defRPr sz="18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5pPr>
            <a:lvl6pPr marL="1946275"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6pPr>
            <a:lvl7pPr marL="2173288"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7pPr>
            <a:lvl8pPr marL="2398713"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8pPr>
            <a:lvl9pPr marL="2625725"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9pPr>
          </a:lstStyle>
          <a:p>
            <a:pPr marL="0" indent="0">
              <a:lnSpc>
                <a:spcPct val="110000"/>
              </a:lnSpc>
              <a:spcBef>
                <a:spcPts val="0"/>
              </a:spcBef>
              <a:buNone/>
            </a:pPr>
            <a:r>
              <a:rPr lang="en-US" sz="1600" b="1" dirty="0">
                <a:solidFill>
                  <a:schemeClr val="tx1"/>
                </a:solidFill>
              </a:rPr>
              <a:t>Overall return rates:</a:t>
            </a:r>
          </a:p>
          <a:p>
            <a:pPr marL="0" indent="0">
              <a:lnSpc>
                <a:spcPct val="110000"/>
              </a:lnSpc>
              <a:spcBef>
                <a:spcPts val="0"/>
              </a:spcBef>
              <a:buNone/>
            </a:pPr>
            <a:r>
              <a:rPr lang="en-US" sz="1600" dirty="0">
                <a:solidFill>
                  <a:schemeClr val="tx1"/>
                </a:solidFill>
              </a:rPr>
              <a:t>Spring 2018 Completers: 4%           </a:t>
            </a:r>
          </a:p>
          <a:p>
            <a:pPr marL="0" indent="0">
              <a:lnSpc>
                <a:spcPct val="110000"/>
              </a:lnSpc>
              <a:spcBef>
                <a:spcPts val="0"/>
              </a:spcBef>
              <a:buNone/>
            </a:pPr>
            <a:endParaRPr lang="en-US" sz="1600" dirty="0">
              <a:solidFill>
                <a:schemeClr val="tx1"/>
              </a:solidFill>
            </a:endParaRPr>
          </a:p>
          <a:p>
            <a:pPr marL="0" indent="0">
              <a:lnSpc>
                <a:spcPct val="110000"/>
              </a:lnSpc>
              <a:spcBef>
                <a:spcPts val="0"/>
              </a:spcBef>
              <a:buNone/>
            </a:pPr>
            <a:r>
              <a:rPr lang="en-US" sz="1600" dirty="0">
                <a:solidFill>
                  <a:schemeClr val="tx1"/>
                </a:solidFill>
              </a:rPr>
              <a:t>Fall 2018</a:t>
            </a:r>
          </a:p>
          <a:p>
            <a:pPr marL="0" indent="0">
              <a:lnSpc>
                <a:spcPct val="110000"/>
              </a:lnSpc>
              <a:spcBef>
                <a:spcPts val="0"/>
              </a:spcBef>
              <a:buNone/>
            </a:pPr>
            <a:r>
              <a:rPr lang="en-US" sz="1600" dirty="0">
                <a:solidFill>
                  <a:schemeClr val="tx1"/>
                </a:solidFill>
              </a:rPr>
              <a:t>Completers: 26%</a:t>
            </a:r>
          </a:p>
          <a:p>
            <a:pPr marL="0" indent="0">
              <a:lnSpc>
                <a:spcPct val="110000"/>
              </a:lnSpc>
              <a:spcBef>
                <a:spcPts val="0"/>
              </a:spcBef>
              <a:buNone/>
            </a:pPr>
            <a:endParaRPr lang="en-US" sz="1600" dirty="0">
              <a:solidFill>
                <a:schemeClr val="tx1"/>
              </a:solidFill>
              <a:highlight>
                <a:srgbClr val="FFFF00"/>
              </a:highlight>
            </a:endParaRPr>
          </a:p>
        </p:txBody>
      </p:sp>
    </p:spTree>
    <p:extLst>
      <p:ext uri="{BB962C8B-B14F-4D97-AF65-F5344CB8AC3E}">
        <p14:creationId xmlns:p14="http://schemas.microsoft.com/office/powerpoint/2010/main" val="2837528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96" y="682214"/>
            <a:ext cx="7947024" cy="1143000"/>
          </a:xfrm>
        </p:spPr>
        <p:txBody>
          <a:bodyPr/>
          <a:lstStyle/>
          <a:p>
            <a:r>
              <a:rPr lang="en-US" sz="3600" dirty="0"/>
              <a:t>MSU Created Survey:</a:t>
            </a:r>
            <a:br>
              <a:rPr lang="en-US" sz="3600" dirty="0"/>
            </a:br>
            <a:r>
              <a:rPr lang="en-US" sz="3600" dirty="0"/>
              <a:t>Employer Satisfaction</a:t>
            </a:r>
            <a:br>
              <a:rPr lang="en-US" sz="3600" dirty="0"/>
            </a:br>
            <a:r>
              <a:rPr lang="en-US" sz="2400" i="1" dirty="0"/>
              <a:t>In their own words…</a:t>
            </a:r>
            <a:r>
              <a:rPr lang="en-US" sz="2400" i="1" dirty="0">
                <a:highlight>
                  <a:srgbClr val="FFFF00"/>
                </a:highlight>
              </a:rPr>
              <a:t/>
            </a:r>
            <a:br>
              <a:rPr lang="en-US" sz="2400" i="1" dirty="0">
                <a:highlight>
                  <a:srgbClr val="FFFF00"/>
                </a:highlight>
              </a:rPr>
            </a:br>
            <a:r>
              <a:rPr lang="en-US" sz="2400" b="1" dirty="0">
                <a:solidFill>
                  <a:schemeClr val="tx1"/>
                </a:solidFill>
              </a:rPr>
              <a:t>Two recommendations for </a:t>
            </a:r>
            <a:r>
              <a:rPr lang="en-US" sz="2400" b="1" i="1" u="sng" dirty="0">
                <a:solidFill>
                  <a:schemeClr val="tx1"/>
                </a:solidFill>
              </a:rPr>
              <a:t>this </a:t>
            </a:r>
            <a:r>
              <a:rPr lang="en-US" sz="2400" b="1" dirty="0">
                <a:solidFill>
                  <a:schemeClr val="tx1"/>
                </a:solidFill>
              </a:rPr>
              <a:t>completers:</a:t>
            </a:r>
            <a:r>
              <a:rPr lang="en-US" sz="3600" b="1" dirty="0">
                <a:solidFill>
                  <a:schemeClr val="tx1"/>
                </a:solidFill>
              </a:rPr>
              <a:t/>
            </a:r>
            <a:br>
              <a:rPr lang="en-US" sz="3600" b="1" dirty="0">
                <a:solidFill>
                  <a:schemeClr val="tx1"/>
                </a:solidFill>
              </a:rPr>
            </a:br>
            <a:endParaRPr lang="en-US" sz="3600" i="1" dirty="0"/>
          </a:p>
        </p:txBody>
      </p:sp>
      <p:sp>
        <p:nvSpPr>
          <p:cNvPr id="6" name="Content Placeholder 5"/>
          <p:cNvSpPr>
            <a:spLocks noGrp="1"/>
          </p:cNvSpPr>
          <p:nvPr>
            <p:ph sz="half" idx="14"/>
          </p:nvPr>
        </p:nvSpPr>
        <p:spPr>
          <a:xfrm>
            <a:off x="333487" y="2592593"/>
            <a:ext cx="4044875" cy="3973099"/>
          </a:xfrm>
          <a:ln>
            <a:solidFill>
              <a:schemeClr val="bg2">
                <a:lumMod val="50000"/>
              </a:schemeClr>
            </a:solidFill>
          </a:ln>
        </p:spPr>
        <p:txBody>
          <a:bodyPr>
            <a:normAutofit/>
          </a:bodyPr>
          <a:lstStyle/>
          <a:p>
            <a:r>
              <a:rPr lang="en-US" sz="2400" u="sng" dirty="0">
                <a:solidFill>
                  <a:schemeClr val="tx1"/>
                </a:solidFill>
              </a:rPr>
              <a:t>Spring 2018 Completers:</a:t>
            </a:r>
          </a:p>
          <a:p>
            <a:pPr lvl="1"/>
            <a:r>
              <a:rPr lang="en-US" sz="2000" dirty="0">
                <a:solidFill>
                  <a:schemeClr val="tx1"/>
                </a:solidFill>
              </a:rPr>
              <a:t>Classroom Environment and Management (40%)</a:t>
            </a:r>
          </a:p>
          <a:p>
            <a:pPr lvl="1"/>
            <a:r>
              <a:rPr lang="en-US" sz="2000" dirty="0">
                <a:solidFill>
                  <a:schemeClr val="tx1"/>
                </a:solidFill>
              </a:rPr>
              <a:t>Curriculum Design and Implementation (20%)</a:t>
            </a:r>
          </a:p>
          <a:p>
            <a:pPr lvl="1"/>
            <a:r>
              <a:rPr lang="en-US" sz="2000" dirty="0">
                <a:solidFill>
                  <a:schemeClr val="tx1"/>
                </a:solidFill>
              </a:rPr>
              <a:t>Student Assessment and Monitoring (13%)</a:t>
            </a:r>
          </a:p>
          <a:p>
            <a:pPr lvl="1"/>
            <a:r>
              <a:rPr lang="en-US" sz="2000" dirty="0">
                <a:solidFill>
                  <a:schemeClr val="tx1"/>
                </a:solidFill>
              </a:rPr>
              <a:t>Quality of Instructional Practices (13%)</a:t>
            </a:r>
          </a:p>
          <a:p>
            <a:pPr lvl="1"/>
            <a:r>
              <a:rPr lang="en-US" sz="2000" dirty="0">
                <a:solidFill>
                  <a:schemeClr val="tx1"/>
                </a:solidFill>
              </a:rPr>
              <a:t>Professional Dispositions (13%)</a:t>
            </a:r>
          </a:p>
        </p:txBody>
      </p:sp>
      <p:sp>
        <p:nvSpPr>
          <p:cNvPr id="8" name="Content Placeholder 5"/>
          <p:cNvSpPr>
            <a:spLocks noGrp="1"/>
          </p:cNvSpPr>
          <p:nvPr>
            <p:ph sz="half" idx="14"/>
          </p:nvPr>
        </p:nvSpPr>
        <p:spPr>
          <a:xfrm>
            <a:off x="4636008" y="2592593"/>
            <a:ext cx="4044875" cy="3973099"/>
          </a:xfrm>
          <a:ln>
            <a:solidFill>
              <a:schemeClr val="bg2">
                <a:lumMod val="50000"/>
              </a:schemeClr>
            </a:solidFill>
          </a:ln>
        </p:spPr>
        <p:txBody>
          <a:bodyPr>
            <a:normAutofit/>
          </a:bodyPr>
          <a:lstStyle/>
          <a:p>
            <a:r>
              <a:rPr lang="en-US" sz="2400" u="sng" dirty="0">
                <a:solidFill>
                  <a:schemeClr val="tx1"/>
                </a:solidFill>
              </a:rPr>
              <a:t>Fall 2018 Completers:</a:t>
            </a:r>
          </a:p>
          <a:p>
            <a:pPr lvl="1"/>
            <a:r>
              <a:rPr lang="en-US" sz="2000" dirty="0">
                <a:solidFill>
                  <a:schemeClr val="tx1"/>
                </a:solidFill>
              </a:rPr>
              <a:t>Student Assessment (50%)</a:t>
            </a:r>
          </a:p>
          <a:p>
            <a:pPr lvl="1"/>
            <a:r>
              <a:rPr lang="en-US" sz="2000" dirty="0">
                <a:solidFill>
                  <a:schemeClr val="tx1"/>
                </a:solidFill>
              </a:rPr>
              <a:t>Curriculum Design and Implementation (25%)</a:t>
            </a:r>
          </a:p>
          <a:p>
            <a:pPr lvl="1"/>
            <a:r>
              <a:rPr lang="en-US" sz="2000" dirty="0">
                <a:solidFill>
                  <a:schemeClr val="tx1"/>
                </a:solidFill>
              </a:rPr>
              <a:t>Classroom Environment and Management (25%)</a:t>
            </a:r>
          </a:p>
        </p:txBody>
      </p:sp>
    </p:spTree>
    <p:extLst>
      <p:ext uri="{BB962C8B-B14F-4D97-AF65-F5344CB8AC3E}">
        <p14:creationId xmlns:p14="http://schemas.microsoft.com/office/powerpoint/2010/main" val="3777929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0259F-DB50-4709-82E2-B5F26F640B57}"/>
              </a:ext>
            </a:extLst>
          </p:cNvPr>
          <p:cNvSpPr>
            <a:spLocks noGrp="1"/>
          </p:cNvSpPr>
          <p:nvPr>
            <p:ph type="title"/>
          </p:nvPr>
        </p:nvSpPr>
        <p:spPr>
          <a:xfrm>
            <a:off x="598488" y="531297"/>
            <a:ext cx="7947024" cy="681801"/>
          </a:xfrm>
        </p:spPr>
        <p:txBody>
          <a:bodyPr/>
          <a:lstStyle/>
          <a:p>
            <a:r>
              <a:rPr lang="en-US" sz="3600" dirty="0"/>
              <a:t>Quotes from 2018 </a:t>
            </a:r>
            <a:br>
              <a:rPr lang="en-US" sz="3600" dirty="0"/>
            </a:br>
            <a:r>
              <a:rPr lang="en-US" sz="3600" dirty="0"/>
              <a:t>Employer Satisfaction Surveys</a:t>
            </a:r>
          </a:p>
        </p:txBody>
      </p:sp>
      <p:sp>
        <p:nvSpPr>
          <p:cNvPr id="3" name="Content Placeholder 2">
            <a:extLst>
              <a:ext uri="{FF2B5EF4-FFF2-40B4-BE49-F238E27FC236}">
                <a16:creationId xmlns:a16="http://schemas.microsoft.com/office/drawing/2014/main" xmlns="" id="{4EB8BE5F-EC0D-4BDC-A78D-97DE23F73837}"/>
              </a:ext>
            </a:extLst>
          </p:cNvPr>
          <p:cNvSpPr>
            <a:spLocks noGrp="1"/>
          </p:cNvSpPr>
          <p:nvPr>
            <p:ph idx="1"/>
          </p:nvPr>
        </p:nvSpPr>
        <p:spPr>
          <a:xfrm>
            <a:off x="161778" y="2316480"/>
            <a:ext cx="8820443" cy="4322989"/>
          </a:xfrm>
          <a:solidFill>
            <a:schemeClr val="accent1">
              <a:lumMod val="60000"/>
              <a:lumOff val="40000"/>
            </a:schemeClr>
          </a:solidFill>
        </p:spPr>
        <p:txBody>
          <a:bodyPr>
            <a:noAutofit/>
          </a:bodyPr>
          <a:lstStyle/>
          <a:p>
            <a:r>
              <a:rPr lang="en-US" sz="2400" dirty="0"/>
              <a:t>Demonstrates a high level of creativity for motivating her students (ECHD PBC)</a:t>
            </a:r>
          </a:p>
          <a:p>
            <a:r>
              <a:rPr lang="en-US" sz="2400" dirty="0"/>
              <a:t>Very resourceful and shows willingness to incorporate more strategies as she progresses (ELEM BS)</a:t>
            </a:r>
          </a:p>
          <a:p>
            <a:r>
              <a:rPr lang="en-US" sz="2400" dirty="0"/>
              <a:t>I have no recommendations for this candidate at this time. I just did her first Compass observation and I was very pleased with her performance (ECHD BS)</a:t>
            </a:r>
          </a:p>
          <a:p>
            <a:r>
              <a:rPr lang="en-US" sz="2400" dirty="0"/>
              <a:t>Her strength is in communicating with her English team in order to better her practices in the classroom  (ENGL BA)</a:t>
            </a:r>
          </a:p>
        </p:txBody>
      </p:sp>
    </p:spTree>
    <p:extLst>
      <p:ext uri="{BB962C8B-B14F-4D97-AF65-F5344CB8AC3E}">
        <p14:creationId xmlns:p14="http://schemas.microsoft.com/office/powerpoint/2010/main" val="289340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4</a:t>
            </a:r>
          </a:p>
        </p:txBody>
      </p:sp>
      <p:sp>
        <p:nvSpPr>
          <p:cNvPr id="3" name="Content Placeholder 2"/>
          <p:cNvSpPr>
            <a:spLocks noGrp="1"/>
          </p:cNvSpPr>
          <p:nvPr>
            <p:ph idx="1"/>
          </p:nvPr>
        </p:nvSpPr>
        <p:spPr>
          <a:xfrm>
            <a:off x="451820" y="2951922"/>
            <a:ext cx="8380207" cy="3674789"/>
          </a:xfrm>
        </p:spPr>
        <p:txBody>
          <a:bodyPr>
            <a:normAutofit/>
          </a:bodyPr>
          <a:lstStyle/>
          <a:p>
            <a:r>
              <a:rPr lang="en-US" sz="3000" dirty="0"/>
              <a:t>The provider demonstrates the </a:t>
            </a:r>
            <a:r>
              <a:rPr lang="en-US" sz="3000" u="sng" dirty="0"/>
              <a:t>impact of its completers</a:t>
            </a:r>
            <a:r>
              <a:rPr lang="en-US" sz="3000" dirty="0"/>
              <a:t> on P-12 student learning and development, classroom instruction, and schools, and the </a:t>
            </a:r>
            <a:r>
              <a:rPr lang="en-US" sz="3000" u="sng" dirty="0"/>
              <a:t>satisfaction of its completers</a:t>
            </a:r>
            <a:r>
              <a:rPr lang="en-US" sz="3000" dirty="0"/>
              <a:t> with the relevance and effectiveness of their preparation. </a:t>
            </a:r>
          </a:p>
        </p:txBody>
      </p:sp>
    </p:spTree>
    <p:extLst>
      <p:ext uri="{BB962C8B-B14F-4D97-AF65-F5344CB8AC3E}">
        <p14:creationId xmlns:p14="http://schemas.microsoft.com/office/powerpoint/2010/main" val="3541783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Employer Satisfaction Survey Conclusions</a:t>
            </a:r>
          </a:p>
        </p:txBody>
      </p:sp>
      <p:sp>
        <p:nvSpPr>
          <p:cNvPr id="3" name="Content Placeholder 2"/>
          <p:cNvSpPr>
            <a:spLocks noGrp="1"/>
          </p:cNvSpPr>
          <p:nvPr>
            <p:ph idx="1"/>
          </p:nvPr>
        </p:nvSpPr>
        <p:spPr>
          <a:xfrm>
            <a:off x="193639" y="2227006"/>
            <a:ext cx="8817626" cy="4469216"/>
          </a:xfrm>
        </p:spPr>
        <p:txBody>
          <a:bodyPr>
            <a:normAutofit/>
          </a:bodyPr>
          <a:lstStyle/>
          <a:p>
            <a:pPr>
              <a:spcBef>
                <a:spcPts val="0"/>
              </a:spcBef>
            </a:pPr>
            <a:r>
              <a:rPr lang="en-US" sz="2800" dirty="0" err="1">
                <a:solidFill>
                  <a:schemeClr val="tx1"/>
                </a:solidFill>
              </a:rPr>
              <a:t>InTASC</a:t>
            </a:r>
            <a:r>
              <a:rPr lang="en-US" sz="2800" dirty="0">
                <a:solidFill>
                  <a:schemeClr val="tx1"/>
                </a:solidFill>
              </a:rPr>
              <a:t> standards 1-10 show candidates scored at ‘sufficiently prepared’ for both semesters and undergraduate and alternative certification programs with mean scores of 3.5-4.0.</a:t>
            </a:r>
          </a:p>
          <a:p>
            <a:pPr>
              <a:spcBef>
                <a:spcPts val="0"/>
              </a:spcBef>
            </a:pPr>
            <a:r>
              <a:rPr lang="en-US" sz="2800" dirty="0">
                <a:solidFill>
                  <a:schemeClr val="tx1"/>
                </a:solidFill>
              </a:rPr>
              <a:t>Secondary English (n=1) showed consistent scoring at the ‘not sufficiently prepared’ level for multiple </a:t>
            </a:r>
            <a:r>
              <a:rPr lang="en-US" sz="2800" dirty="0" err="1">
                <a:solidFill>
                  <a:schemeClr val="tx1"/>
                </a:solidFill>
              </a:rPr>
              <a:t>InTASC</a:t>
            </a:r>
            <a:r>
              <a:rPr lang="en-US" sz="2800" dirty="0">
                <a:solidFill>
                  <a:schemeClr val="tx1"/>
                </a:solidFill>
              </a:rPr>
              <a:t> standards.</a:t>
            </a:r>
          </a:p>
          <a:p>
            <a:pPr>
              <a:spcBef>
                <a:spcPts val="0"/>
              </a:spcBef>
            </a:pPr>
            <a:r>
              <a:rPr lang="en-US" sz="2800" dirty="0">
                <a:solidFill>
                  <a:schemeClr val="tx1"/>
                </a:solidFill>
              </a:rPr>
              <a:t>For both Spring and Fall 2018, employers listed Curriculum Design and Implementation in the top two recommendations at 20% and 25%, respectively</a:t>
            </a:r>
          </a:p>
          <a:p>
            <a:pPr>
              <a:spcBef>
                <a:spcPts val="0"/>
              </a:spcBef>
            </a:pPr>
            <a:endParaRPr lang="en-US" dirty="0"/>
          </a:p>
        </p:txBody>
      </p:sp>
    </p:spTree>
    <p:extLst>
      <p:ext uri="{BB962C8B-B14F-4D97-AF65-F5344CB8AC3E}">
        <p14:creationId xmlns:p14="http://schemas.microsoft.com/office/powerpoint/2010/main" val="3470438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345141"/>
            <a:ext cx="8146040" cy="1143000"/>
          </a:xfrm>
        </p:spPr>
        <p:txBody>
          <a:bodyPr/>
          <a:lstStyle/>
          <a:p>
            <a:r>
              <a:rPr lang="en-US" dirty="0"/>
              <a:t>Employer Satisfaction </a:t>
            </a:r>
            <a:br>
              <a:rPr lang="en-US" dirty="0"/>
            </a:br>
            <a:r>
              <a:rPr lang="en-US" dirty="0"/>
              <a:t>Next Steps</a:t>
            </a:r>
          </a:p>
        </p:txBody>
      </p:sp>
      <p:sp>
        <p:nvSpPr>
          <p:cNvPr id="3" name="Content Placeholder 2"/>
          <p:cNvSpPr>
            <a:spLocks noGrp="1"/>
          </p:cNvSpPr>
          <p:nvPr>
            <p:ph idx="1"/>
          </p:nvPr>
        </p:nvSpPr>
        <p:spPr>
          <a:xfrm>
            <a:off x="92414" y="2293495"/>
            <a:ext cx="8959172" cy="3249989"/>
          </a:xfrm>
        </p:spPr>
        <p:txBody>
          <a:bodyPr>
            <a:noAutofit/>
          </a:bodyPr>
          <a:lstStyle/>
          <a:p>
            <a:r>
              <a:rPr lang="en-US" dirty="0">
                <a:solidFill>
                  <a:schemeClr val="tx1"/>
                </a:solidFill>
              </a:rPr>
              <a:t>The assessment course has been rewritten and aligned with the Senior Year Residency Performance Portfolio. </a:t>
            </a:r>
          </a:p>
          <a:p>
            <a:r>
              <a:rPr lang="en-US" dirty="0">
                <a:solidFill>
                  <a:schemeClr val="tx1"/>
                </a:solidFill>
              </a:rPr>
              <a:t>The Teaching Cycle which includes analysis of student summative data and student work samples is required for all methods courses.</a:t>
            </a:r>
          </a:p>
          <a:p>
            <a:r>
              <a:rPr lang="en-US" dirty="0">
                <a:solidFill>
                  <a:schemeClr val="tx1"/>
                </a:solidFill>
              </a:rPr>
              <a:t>A curriculum design/lesson planning course has been added to all initial certification programs</a:t>
            </a:r>
          </a:p>
          <a:p>
            <a:r>
              <a:rPr lang="en-US" dirty="0">
                <a:solidFill>
                  <a:schemeClr val="tx1"/>
                </a:solidFill>
              </a:rPr>
              <a:t>Repeatedly low participation has led the EPP to partner with </a:t>
            </a:r>
            <a:r>
              <a:rPr lang="en-US" dirty="0" err="1">
                <a:solidFill>
                  <a:schemeClr val="tx1"/>
                </a:solidFill>
              </a:rPr>
              <a:t>Skyfactor</a:t>
            </a:r>
            <a:r>
              <a:rPr lang="en-US" dirty="0">
                <a:solidFill>
                  <a:schemeClr val="tx1"/>
                </a:solidFill>
              </a:rPr>
              <a:t> to support creating and sending a survey using more modern technology applications. The EPP hopes that this will engage more participants and will also help with data collection and analysis of findings. </a:t>
            </a:r>
          </a:p>
          <a:p>
            <a:pPr marL="0" indent="0">
              <a:buNone/>
            </a:pPr>
            <a:endParaRPr lang="en-US" sz="2600" dirty="0">
              <a:solidFill>
                <a:schemeClr val="tx1"/>
              </a:solidFill>
            </a:endParaRPr>
          </a:p>
        </p:txBody>
      </p:sp>
    </p:spTree>
    <p:extLst>
      <p:ext uri="{BB962C8B-B14F-4D97-AF65-F5344CB8AC3E}">
        <p14:creationId xmlns:p14="http://schemas.microsoft.com/office/powerpoint/2010/main" val="228430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44" y="357925"/>
            <a:ext cx="7879076" cy="1143000"/>
          </a:xfrm>
        </p:spPr>
        <p:txBody>
          <a:bodyPr/>
          <a:lstStyle/>
          <a:p>
            <a:r>
              <a:rPr lang="en-US" sz="3600" dirty="0"/>
              <a:t>MSU Created Survey:</a:t>
            </a:r>
            <a:br>
              <a:rPr lang="en-US" sz="3600" dirty="0"/>
            </a:br>
            <a:r>
              <a:rPr lang="en-US" sz="3600" dirty="0"/>
              <a:t>Completer Follow-up (CFS)</a:t>
            </a:r>
            <a:br>
              <a:rPr lang="en-US" sz="3600" dirty="0"/>
            </a:br>
            <a:r>
              <a:rPr lang="en-US" sz="3600" i="1" dirty="0"/>
              <a:t>By the Numbers</a:t>
            </a:r>
          </a:p>
        </p:txBody>
      </p:sp>
      <p:sp>
        <p:nvSpPr>
          <p:cNvPr id="6" name="Content Placeholder 5"/>
          <p:cNvSpPr>
            <a:spLocks noGrp="1"/>
          </p:cNvSpPr>
          <p:nvPr>
            <p:ph sz="half" idx="14"/>
          </p:nvPr>
        </p:nvSpPr>
        <p:spPr>
          <a:xfrm>
            <a:off x="1702191" y="2593298"/>
            <a:ext cx="7344989" cy="4145126"/>
          </a:xfrm>
        </p:spPr>
        <p:txBody>
          <a:bodyPr>
            <a:noAutofit/>
          </a:bodyPr>
          <a:lstStyle/>
          <a:p>
            <a:pPr>
              <a:spcBef>
                <a:spcPts val="0"/>
              </a:spcBef>
            </a:pPr>
            <a:r>
              <a:rPr lang="en-US" sz="2800" b="1" dirty="0">
                <a:solidFill>
                  <a:schemeClr val="tx1"/>
                </a:solidFill>
              </a:rPr>
              <a:t>Undergraduate and PBC</a:t>
            </a:r>
          </a:p>
          <a:p>
            <a:pPr lvl="1"/>
            <a:r>
              <a:rPr lang="en-US" sz="2800" dirty="0" err="1">
                <a:solidFill>
                  <a:schemeClr val="tx1"/>
                </a:solidFill>
              </a:rPr>
              <a:t>InTASC</a:t>
            </a:r>
            <a:r>
              <a:rPr lang="en-US" sz="2800" dirty="0">
                <a:solidFill>
                  <a:schemeClr val="tx1"/>
                </a:solidFill>
              </a:rPr>
              <a:t> standards 1-10 had range scores of 3.0-4.0 for both semesters meaning all completers (n=10) scored at ‘sufficiently prepared’ or ‘well prepared’. </a:t>
            </a:r>
          </a:p>
          <a:p>
            <a:pPr lvl="1"/>
            <a:r>
              <a:rPr lang="en-US" sz="2800" dirty="0">
                <a:solidFill>
                  <a:schemeClr val="tx1"/>
                </a:solidFill>
              </a:rPr>
              <a:t>The lowest mean score of 2.5 was noted for the Social Studies undergraduate program (n=2) for </a:t>
            </a:r>
            <a:r>
              <a:rPr lang="en-US" sz="2800" dirty="0" err="1">
                <a:solidFill>
                  <a:schemeClr val="tx1"/>
                </a:solidFill>
              </a:rPr>
              <a:t>InTASC</a:t>
            </a:r>
            <a:r>
              <a:rPr lang="en-US" sz="2800" dirty="0">
                <a:solidFill>
                  <a:schemeClr val="tx1"/>
                </a:solidFill>
              </a:rPr>
              <a:t> Standard 1.</a:t>
            </a:r>
            <a:endParaRPr lang="en-US" sz="2800" dirty="0">
              <a:solidFill>
                <a:srgbClr val="FF0000"/>
              </a:solidFill>
            </a:endParaRPr>
          </a:p>
        </p:txBody>
      </p:sp>
      <p:sp>
        <p:nvSpPr>
          <p:cNvPr id="14" name="Content Placeholder 13"/>
          <p:cNvSpPr>
            <a:spLocks noGrp="1"/>
          </p:cNvSpPr>
          <p:nvPr>
            <p:ph sz="half" idx="1"/>
          </p:nvPr>
        </p:nvSpPr>
        <p:spPr>
          <a:xfrm>
            <a:off x="96820" y="2972401"/>
            <a:ext cx="1807285" cy="3353205"/>
          </a:xfrm>
          <a:ln>
            <a:noFill/>
          </a:ln>
        </p:spPr>
        <p:txBody>
          <a:bodyPr>
            <a:normAutofit/>
          </a:bodyPr>
          <a:lstStyle/>
          <a:p>
            <a:pPr marL="0" indent="0">
              <a:lnSpc>
                <a:spcPct val="110000"/>
              </a:lnSpc>
              <a:spcBef>
                <a:spcPts val="0"/>
              </a:spcBef>
              <a:buNone/>
            </a:pPr>
            <a:r>
              <a:rPr lang="en-US" b="1" dirty="0">
                <a:solidFill>
                  <a:schemeClr val="tx1"/>
                </a:solidFill>
              </a:rPr>
              <a:t>Overall return rates:</a:t>
            </a:r>
          </a:p>
          <a:p>
            <a:pPr marL="0" indent="0">
              <a:lnSpc>
                <a:spcPct val="110000"/>
              </a:lnSpc>
              <a:spcBef>
                <a:spcPts val="0"/>
              </a:spcBef>
              <a:buNone/>
            </a:pPr>
            <a:r>
              <a:rPr lang="en-US" sz="1600" dirty="0">
                <a:solidFill>
                  <a:schemeClr val="tx1"/>
                </a:solidFill>
              </a:rPr>
              <a:t>Spring 2018 completers: 9%</a:t>
            </a:r>
          </a:p>
          <a:p>
            <a:pPr marL="0" indent="0">
              <a:lnSpc>
                <a:spcPct val="110000"/>
              </a:lnSpc>
              <a:spcBef>
                <a:spcPts val="0"/>
              </a:spcBef>
              <a:buNone/>
            </a:pPr>
            <a:r>
              <a:rPr lang="en-US" sz="1600" dirty="0">
                <a:solidFill>
                  <a:schemeClr val="tx1"/>
                </a:solidFill>
              </a:rPr>
              <a:t>           </a:t>
            </a:r>
          </a:p>
          <a:p>
            <a:pPr marL="0" indent="0">
              <a:lnSpc>
                <a:spcPct val="110000"/>
              </a:lnSpc>
              <a:spcBef>
                <a:spcPts val="0"/>
              </a:spcBef>
              <a:buNone/>
            </a:pPr>
            <a:r>
              <a:rPr lang="en-US" sz="1600" dirty="0">
                <a:solidFill>
                  <a:schemeClr val="tx1"/>
                </a:solidFill>
              </a:rPr>
              <a:t>Fall 2018 Completers: 22%</a:t>
            </a:r>
          </a:p>
          <a:p>
            <a:pPr marL="0" indent="0">
              <a:lnSpc>
                <a:spcPct val="110000"/>
              </a:lnSpc>
              <a:spcBef>
                <a:spcPts val="0"/>
              </a:spcBef>
              <a:buNone/>
            </a:pPr>
            <a:endParaRPr lang="en-US" sz="1600" dirty="0">
              <a:solidFill>
                <a:schemeClr val="tx1"/>
              </a:solidFill>
              <a:highlight>
                <a:srgbClr val="FFFF00"/>
              </a:highlight>
            </a:endParaRPr>
          </a:p>
          <a:p>
            <a:pPr marL="0" indent="0">
              <a:lnSpc>
                <a:spcPct val="110000"/>
              </a:lnSpc>
              <a:spcBef>
                <a:spcPts val="0"/>
              </a:spcBef>
              <a:buNone/>
            </a:pPr>
            <a:endParaRPr lang="en-US" sz="1600" dirty="0">
              <a:solidFill>
                <a:schemeClr val="tx1"/>
              </a:solidFill>
              <a:highlight>
                <a:srgbClr val="FFFF00"/>
              </a:highlight>
            </a:endParaRPr>
          </a:p>
          <a:p>
            <a:pPr marL="0" indent="0">
              <a:lnSpc>
                <a:spcPct val="110000"/>
              </a:lnSpc>
              <a:spcBef>
                <a:spcPts val="0"/>
              </a:spcBef>
              <a:buNone/>
            </a:pPr>
            <a:endParaRPr lang="en-US" sz="1600" dirty="0">
              <a:solidFill>
                <a:schemeClr val="tx1"/>
              </a:solidFill>
              <a:highlight>
                <a:srgbClr val="FFFF00"/>
              </a:highlight>
            </a:endParaRPr>
          </a:p>
          <a:p>
            <a:pPr marL="0" indent="0">
              <a:lnSpc>
                <a:spcPct val="110000"/>
              </a:lnSpc>
              <a:spcBef>
                <a:spcPts val="0"/>
              </a:spcBef>
              <a:buNone/>
            </a:pPr>
            <a:endParaRPr lang="en-US" sz="1600" dirty="0">
              <a:solidFill>
                <a:schemeClr val="tx1"/>
              </a:solidFill>
              <a:highlight>
                <a:srgbClr val="FFFF00"/>
              </a:highlight>
            </a:endParaRPr>
          </a:p>
        </p:txBody>
      </p:sp>
    </p:spTree>
    <p:extLst>
      <p:ext uri="{BB962C8B-B14F-4D97-AF65-F5344CB8AC3E}">
        <p14:creationId xmlns:p14="http://schemas.microsoft.com/office/powerpoint/2010/main" val="3565224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56" y="370242"/>
            <a:ext cx="8481504" cy="1143000"/>
          </a:xfrm>
        </p:spPr>
        <p:txBody>
          <a:bodyPr/>
          <a:lstStyle/>
          <a:p>
            <a:r>
              <a:rPr lang="en-US" sz="3500" dirty="0"/>
              <a:t>MSU Created Survey:</a:t>
            </a:r>
            <a:br>
              <a:rPr lang="en-US" sz="3500" dirty="0"/>
            </a:br>
            <a:r>
              <a:rPr lang="en-US" sz="3500" dirty="0"/>
              <a:t>Completer Follow-up</a:t>
            </a:r>
            <a:r>
              <a:rPr lang="en-US" sz="3600" dirty="0"/>
              <a:t/>
            </a:r>
            <a:br>
              <a:rPr lang="en-US" sz="3600" dirty="0"/>
            </a:br>
            <a:r>
              <a:rPr lang="en-US" sz="2400" i="1" dirty="0"/>
              <a:t>In their own words…</a:t>
            </a:r>
            <a:br>
              <a:rPr lang="en-US" sz="2400" i="1" dirty="0"/>
            </a:br>
            <a:r>
              <a:rPr lang="en-US" sz="2400" b="1" i="1" dirty="0">
                <a:solidFill>
                  <a:schemeClr val="tx1"/>
                </a:solidFill>
              </a:rPr>
              <a:t>What are your toughest transitions from college to the classroom?</a:t>
            </a:r>
            <a:endParaRPr lang="en-US" sz="3600" b="1" i="1" dirty="0">
              <a:solidFill>
                <a:schemeClr val="tx1"/>
              </a:solidFill>
            </a:endParaRPr>
          </a:p>
        </p:txBody>
      </p:sp>
      <p:sp>
        <p:nvSpPr>
          <p:cNvPr id="6" name="Content Placeholder 5"/>
          <p:cNvSpPr>
            <a:spLocks noGrp="1"/>
          </p:cNvSpPr>
          <p:nvPr>
            <p:ph sz="half" idx="14"/>
          </p:nvPr>
        </p:nvSpPr>
        <p:spPr>
          <a:xfrm>
            <a:off x="215153" y="2291379"/>
            <a:ext cx="4191747" cy="4475180"/>
          </a:xfrm>
          <a:ln>
            <a:solidFill>
              <a:schemeClr val="bg2">
                <a:lumMod val="50000"/>
              </a:schemeClr>
            </a:solidFill>
          </a:ln>
        </p:spPr>
        <p:txBody>
          <a:bodyPr>
            <a:normAutofit/>
          </a:bodyPr>
          <a:lstStyle/>
          <a:p>
            <a:r>
              <a:rPr lang="en-US" sz="2400" u="sng" dirty="0">
                <a:solidFill>
                  <a:schemeClr val="tx1"/>
                </a:solidFill>
              </a:rPr>
              <a:t>Spring 2018 Completers:</a:t>
            </a:r>
          </a:p>
          <a:p>
            <a:pPr lvl="1"/>
            <a:r>
              <a:rPr lang="en-US" sz="2200" dirty="0">
                <a:solidFill>
                  <a:schemeClr val="tx1"/>
                </a:solidFill>
              </a:rPr>
              <a:t>Classroom Environment and Management (44%)</a:t>
            </a:r>
          </a:p>
          <a:p>
            <a:pPr lvl="1"/>
            <a:r>
              <a:rPr lang="en-US" sz="2200" dirty="0">
                <a:solidFill>
                  <a:schemeClr val="tx1"/>
                </a:solidFill>
              </a:rPr>
              <a:t>Professional Dispositions (33%)</a:t>
            </a:r>
          </a:p>
          <a:p>
            <a:pPr lvl="1"/>
            <a:r>
              <a:rPr lang="en-US" sz="2200" dirty="0">
                <a:solidFill>
                  <a:schemeClr val="tx1"/>
                </a:solidFill>
              </a:rPr>
              <a:t>Curriculum and Design and Implementation (22%)</a:t>
            </a:r>
          </a:p>
        </p:txBody>
      </p:sp>
      <p:sp>
        <p:nvSpPr>
          <p:cNvPr id="8" name="Content Placeholder 5"/>
          <p:cNvSpPr>
            <a:spLocks noGrp="1"/>
          </p:cNvSpPr>
          <p:nvPr>
            <p:ph sz="half" idx="14"/>
          </p:nvPr>
        </p:nvSpPr>
        <p:spPr>
          <a:xfrm>
            <a:off x="4636008" y="2291379"/>
            <a:ext cx="4378900" cy="4475180"/>
          </a:xfrm>
          <a:ln>
            <a:solidFill>
              <a:schemeClr val="bg2">
                <a:lumMod val="50000"/>
              </a:schemeClr>
            </a:solidFill>
          </a:ln>
        </p:spPr>
        <p:txBody>
          <a:bodyPr>
            <a:normAutofit/>
          </a:bodyPr>
          <a:lstStyle/>
          <a:p>
            <a:r>
              <a:rPr lang="en-US" sz="2400" u="sng" dirty="0">
                <a:solidFill>
                  <a:schemeClr val="tx1"/>
                </a:solidFill>
              </a:rPr>
              <a:t>Fall 2018 Completers:</a:t>
            </a:r>
          </a:p>
          <a:p>
            <a:pPr lvl="1"/>
            <a:r>
              <a:rPr lang="en-US" sz="2200" dirty="0">
                <a:solidFill>
                  <a:schemeClr val="tx1"/>
                </a:solidFill>
              </a:rPr>
              <a:t>Classroom Environment and Management (44%)</a:t>
            </a:r>
          </a:p>
          <a:p>
            <a:pPr lvl="1"/>
            <a:r>
              <a:rPr lang="en-US" sz="2200" dirty="0">
                <a:solidFill>
                  <a:schemeClr val="tx1"/>
                </a:solidFill>
              </a:rPr>
              <a:t>Curriculum Design and Implementation (17%)</a:t>
            </a:r>
          </a:p>
          <a:p>
            <a:pPr lvl="1"/>
            <a:r>
              <a:rPr lang="en-US" sz="2200" dirty="0">
                <a:solidFill>
                  <a:schemeClr val="tx1"/>
                </a:solidFill>
              </a:rPr>
              <a:t>Student Assessment and Monitoring (17%)</a:t>
            </a:r>
          </a:p>
          <a:p>
            <a:pPr lvl="1"/>
            <a:r>
              <a:rPr lang="en-US" sz="2200" dirty="0">
                <a:solidFill>
                  <a:schemeClr val="tx1"/>
                </a:solidFill>
              </a:rPr>
              <a:t>Professional Dispositions (17%)</a:t>
            </a:r>
          </a:p>
          <a:p>
            <a:pPr lvl="1"/>
            <a:r>
              <a:rPr lang="en-US" sz="2200" dirty="0">
                <a:solidFill>
                  <a:schemeClr val="tx1"/>
                </a:solidFill>
              </a:rPr>
              <a:t>Quality of Instructional Practices (6%)</a:t>
            </a:r>
          </a:p>
        </p:txBody>
      </p:sp>
    </p:spTree>
    <p:extLst>
      <p:ext uri="{BB962C8B-B14F-4D97-AF65-F5344CB8AC3E}">
        <p14:creationId xmlns:p14="http://schemas.microsoft.com/office/powerpoint/2010/main" val="3486315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0259F-DB50-4709-82E2-B5F26F640B57}"/>
              </a:ext>
            </a:extLst>
          </p:cNvPr>
          <p:cNvSpPr>
            <a:spLocks noGrp="1"/>
          </p:cNvSpPr>
          <p:nvPr>
            <p:ph type="title"/>
          </p:nvPr>
        </p:nvSpPr>
        <p:spPr>
          <a:xfrm>
            <a:off x="598487" y="531297"/>
            <a:ext cx="7947024" cy="681801"/>
          </a:xfrm>
        </p:spPr>
        <p:txBody>
          <a:bodyPr/>
          <a:lstStyle/>
          <a:p>
            <a:r>
              <a:rPr lang="en-US" sz="3600" dirty="0"/>
              <a:t>Quotes from 2018 </a:t>
            </a:r>
            <a:br>
              <a:rPr lang="en-US" sz="3600" dirty="0"/>
            </a:br>
            <a:r>
              <a:rPr lang="en-US" sz="3600" dirty="0"/>
              <a:t>Completer Follow-up Surveys</a:t>
            </a:r>
          </a:p>
        </p:txBody>
      </p:sp>
      <p:sp>
        <p:nvSpPr>
          <p:cNvPr id="3" name="Content Placeholder 2">
            <a:extLst>
              <a:ext uri="{FF2B5EF4-FFF2-40B4-BE49-F238E27FC236}">
                <a16:creationId xmlns:a16="http://schemas.microsoft.com/office/drawing/2014/main" xmlns="" id="{4EB8BE5F-EC0D-4BDC-A78D-97DE23F73837}"/>
              </a:ext>
            </a:extLst>
          </p:cNvPr>
          <p:cNvSpPr>
            <a:spLocks noGrp="1"/>
          </p:cNvSpPr>
          <p:nvPr>
            <p:ph idx="1"/>
          </p:nvPr>
        </p:nvSpPr>
        <p:spPr>
          <a:xfrm>
            <a:off x="161778" y="1625115"/>
            <a:ext cx="8820443" cy="5068246"/>
          </a:xfrm>
          <a:solidFill>
            <a:schemeClr val="accent1">
              <a:lumMod val="60000"/>
              <a:lumOff val="40000"/>
            </a:schemeClr>
          </a:solidFill>
        </p:spPr>
        <p:txBody>
          <a:bodyPr>
            <a:noAutofit/>
          </a:bodyPr>
          <a:lstStyle/>
          <a:p>
            <a:r>
              <a:rPr lang="en-US" dirty="0"/>
              <a:t>Classroom management has been something I have been struggling with, but I don't think it was because I was not sufficiently prepared. I came in during the middle of the school year after several other subs had already been filtering through before me as well. I think all of this contributes some of the  chaos that happens in my classroom and why the students are harder to manage. (BS Business)</a:t>
            </a:r>
          </a:p>
          <a:p>
            <a:r>
              <a:rPr lang="en-US" dirty="0"/>
              <a:t>I believe most of a teacher candidate experience comes from within the classroom. I have learned majority of my knowledge, techniques, management, </a:t>
            </a:r>
            <a:r>
              <a:rPr lang="en-US" dirty="0" err="1"/>
              <a:t>etc</a:t>
            </a:r>
            <a:r>
              <a:rPr lang="en-US" dirty="0"/>
              <a:t> from being in the classroom and working with both students and colleagues. Seeing how a classroom functions and is managed helped me to become a better teacher. Being able to observe and monitor in different schools and classrooms, I was able to see different levels of learning and how to monitor different assessments. (BS Early Childhood)</a:t>
            </a:r>
            <a:endParaRPr lang="en-US" sz="1600" dirty="0"/>
          </a:p>
        </p:txBody>
      </p:sp>
    </p:spTree>
    <p:extLst>
      <p:ext uri="{BB962C8B-B14F-4D97-AF65-F5344CB8AC3E}">
        <p14:creationId xmlns:p14="http://schemas.microsoft.com/office/powerpoint/2010/main" val="1239358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Completer Follow-up Survey Conclusions and Next Steps</a:t>
            </a:r>
          </a:p>
        </p:txBody>
      </p:sp>
      <p:sp>
        <p:nvSpPr>
          <p:cNvPr id="4" name="Content Placeholder 3"/>
          <p:cNvSpPr>
            <a:spLocks noGrp="1"/>
          </p:cNvSpPr>
          <p:nvPr>
            <p:ph idx="1"/>
          </p:nvPr>
        </p:nvSpPr>
        <p:spPr>
          <a:xfrm>
            <a:off x="191730" y="2536723"/>
            <a:ext cx="8683330" cy="2890683"/>
          </a:xfrm>
        </p:spPr>
        <p:txBody>
          <a:bodyPr>
            <a:noAutofit/>
          </a:bodyPr>
          <a:lstStyle/>
          <a:p>
            <a:pPr>
              <a:spcBef>
                <a:spcPts val="0"/>
              </a:spcBef>
            </a:pPr>
            <a:r>
              <a:rPr lang="en-US" sz="2400" dirty="0">
                <a:solidFill>
                  <a:schemeClr val="tx1"/>
                </a:solidFill>
              </a:rPr>
              <a:t>CFS data indicates no trends can be established as each survey iteration shows strengths and challenges within the individual programs offered by the EPP (undergraduate, MAT, PBC).</a:t>
            </a:r>
          </a:p>
          <a:p>
            <a:pPr marL="0" indent="0">
              <a:spcBef>
                <a:spcPts val="0"/>
              </a:spcBef>
              <a:buNone/>
            </a:pPr>
            <a:endParaRPr lang="en-US" sz="2400" dirty="0">
              <a:solidFill>
                <a:schemeClr val="tx1"/>
              </a:solidFill>
            </a:endParaRPr>
          </a:p>
          <a:p>
            <a:pPr>
              <a:spcBef>
                <a:spcPts val="0"/>
              </a:spcBef>
            </a:pPr>
            <a:r>
              <a:rPr lang="en-US" sz="2400" dirty="0">
                <a:solidFill>
                  <a:schemeClr val="tx1"/>
                </a:solidFill>
              </a:rPr>
              <a:t>Repeatedly low participation has led the EPP to partner with </a:t>
            </a:r>
            <a:r>
              <a:rPr lang="en-US" sz="2400" dirty="0" err="1">
                <a:solidFill>
                  <a:schemeClr val="tx1"/>
                </a:solidFill>
              </a:rPr>
              <a:t>Skyfactor</a:t>
            </a:r>
            <a:r>
              <a:rPr lang="en-US" sz="2400" dirty="0">
                <a:solidFill>
                  <a:schemeClr val="tx1"/>
                </a:solidFill>
              </a:rPr>
              <a:t> to support creating and sending a survey using more modern technology applications. The EPP hopes that this will engage more participants and will also help with data collection and analysis of findings. </a:t>
            </a:r>
          </a:p>
        </p:txBody>
      </p:sp>
    </p:spTree>
    <p:extLst>
      <p:ext uri="{BB962C8B-B14F-4D97-AF65-F5344CB8AC3E}">
        <p14:creationId xmlns:p14="http://schemas.microsoft.com/office/powerpoint/2010/main" val="3658534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Employer Satisfaction Survey and Completer Follow-up Survey</a:t>
            </a:r>
            <a:br>
              <a:rPr lang="en-US" sz="3600" dirty="0"/>
            </a:br>
            <a:r>
              <a:rPr lang="en-US" sz="3600" dirty="0"/>
              <a:t>Comparison</a:t>
            </a:r>
          </a:p>
        </p:txBody>
      </p:sp>
      <p:sp>
        <p:nvSpPr>
          <p:cNvPr id="4" name="Content Placeholder 3"/>
          <p:cNvSpPr>
            <a:spLocks noGrp="1"/>
          </p:cNvSpPr>
          <p:nvPr>
            <p:ph idx="1"/>
          </p:nvPr>
        </p:nvSpPr>
        <p:spPr>
          <a:xfrm>
            <a:off x="191730" y="4169738"/>
            <a:ext cx="8683330" cy="1249301"/>
          </a:xfrm>
        </p:spPr>
        <p:txBody>
          <a:bodyPr>
            <a:noAutofit/>
          </a:bodyPr>
          <a:lstStyle/>
          <a:p>
            <a:pPr>
              <a:spcBef>
                <a:spcPts val="0"/>
              </a:spcBef>
            </a:pPr>
            <a:r>
              <a:rPr lang="en-US" sz="2400" dirty="0">
                <a:solidFill>
                  <a:schemeClr val="tx1"/>
                </a:solidFill>
              </a:rPr>
              <a:t>Combined results for both CFS and ESS administered for spring and fall 2018 indicated that employers rated completer abilities higher than our graduates by .12 for baccalaureate program completers and .18 for alternative certification program completers. </a:t>
            </a:r>
          </a:p>
        </p:txBody>
      </p:sp>
      <p:graphicFrame>
        <p:nvGraphicFramePr>
          <p:cNvPr id="3" name="Table 5">
            <a:extLst>
              <a:ext uri="{FF2B5EF4-FFF2-40B4-BE49-F238E27FC236}">
                <a16:creationId xmlns:a16="http://schemas.microsoft.com/office/drawing/2014/main" xmlns="" id="{44BDF60B-3B48-45BA-9E4A-9339C18A3386}"/>
              </a:ext>
            </a:extLst>
          </p:cNvPr>
          <p:cNvGraphicFramePr>
            <a:graphicFrameLocks noGrp="1"/>
          </p:cNvGraphicFramePr>
          <p:nvPr>
            <p:extLst>
              <p:ext uri="{D42A27DB-BD31-4B8C-83A1-F6EECF244321}">
                <p14:modId xmlns:p14="http://schemas.microsoft.com/office/powerpoint/2010/main" val="306863349"/>
              </p:ext>
            </p:extLst>
          </p:nvPr>
        </p:nvGraphicFramePr>
        <p:xfrm>
          <a:off x="564628" y="2450127"/>
          <a:ext cx="8047560" cy="1651000"/>
        </p:xfrm>
        <a:graphic>
          <a:graphicData uri="http://schemas.openxmlformats.org/drawingml/2006/table">
            <a:tbl>
              <a:tblPr firstRow="1" bandRow="1">
                <a:tableStyleId>{5C22544A-7EE6-4342-B048-85BDC9FD1C3A}</a:tableStyleId>
              </a:tblPr>
              <a:tblGrid>
                <a:gridCol w="2011890">
                  <a:extLst>
                    <a:ext uri="{9D8B030D-6E8A-4147-A177-3AD203B41FA5}">
                      <a16:colId xmlns:a16="http://schemas.microsoft.com/office/drawing/2014/main" xmlns="" val="1576270732"/>
                    </a:ext>
                  </a:extLst>
                </a:gridCol>
                <a:gridCol w="2011890">
                  <a:extLst>
                    <a:ext uri="{9D8B030D-6E8A-4147-A177-3AD203B41FA5}">
                      <a16:colId xmlns:a16="http://schemas.microsoft.com/office/drawing/2014/main" xmlns="" val="2177177168"/>
                    </a:ext>
                  </a:extLst>
                </a:gridCol>
                <a:gridCol w="2011890">
                  <a:extLst>
                    <a:ext uri="{9D8B030D-6E8A-4147-A177-3AD203B41FA5}">
                      <a16:colId xmlns:a16="http://schemas.microsoft.com/office/drawing/2014/main" xmlns="" val="3661925454"/>
                    </a:ext>
                  </a:extLst>
                </a:gridCol>
                <a:gridCol w="2011890">
                  <a:extLst>
                    <a:ext uri="{9D8B030D-6E8A-4147-A177-3AD203B41FA5}">
                      <a16:colId xmlns:a16="http://schemas.microsoft.com/office/drawing/2014/main" xmlns="" val="2441472126"/>
                    </a:ext>
                  </a:extLst>
                </a:gridCol>
              </a:tblGrid>
              <a:tr h="370840">
                <a:tc>
                  <a:txBody>
                    <a:bodyPr/>
                    <a:lstStyle/>
                    <a:p>
                      <a:pPr algn="ctr"/>
                      <a:r>
                        <a:rPr lang="en-US" dirty="0" err="1"/>
                        <a:t>InTASC</a:t>
                      </a:r>
                      <a:endParaRPr lang="en-US" dirty="0"/>
                    </a:p>
                  </a:txBody>
                  <a:tcPr>
                    <a:solidFill>
                      <a:srgbClr val="0070C0"/>
                    </a:solidFill>
                  </a:tcPr>
                </a:tc>
                <a:tc>
                  <a:txBody>
                    <a:bodyPr/>
                    <a:lstStyle/>
                    <a:p>
                      <a:pPr algn="ctr"/>
                      <a:r>
                        <a:rPr lang="en-US" dirty="0"/>
                        <a:t>Completer Follow-up</a:t>
                      </a:r>
                    </a:p>
                  </a:txBody>
                  <a:tcPr>
                    <a:solidFill>
                      <a:srgbClr val="0070C0"/>
                    </a:solidFill>
                  </a:tcPr>
                </a:tc>
                <a:tc>
                  <a:txBody>
                    <a:bodyPr/>
                    <a:lstStyle/>
                    <a:p>
                      <a:pPr algn="ctr"/>
                      <a:r>
                        <a:rPr lang="en-US" dirty="0"/>
                        <a:t>Employer Satisfaction</a:t>
                      </a:r>
                    </a:p>
                  </a:txBody>
                  <a:tcPr>
                    <a:solidFill>
                      <a:srgbClr val="0070C0"/>
                    </a:solidFill>
                  </a:tcPr>
                </a:tc>
                <a:tc>
                  <a:txBody>
                    <a:bodyPr/>
                    <a:lstStyle/>
                    <a:p>
                      <a:pPr algn="ctr"/>
                      <a:r>
                        <a:rPr lang="en-US" dirty="0"/>
                        <a:t>Difference</a:t>
                      </a:r>
                    </a:p>
                  </a:txBody>
                  <a:tcPr>
                    <a:solidFill>
                      <a:srgbClr val="0070C0"/>
                    </a:solidFill>
                  </a:tcPr>
                </a:tc>
                <a:extLst>
                  <a:ext uri="{0D108BD9-81ED-4DB2-BD59-A6C34878D82A}">
                    <a16:rowId xmlns:a16="http://schemas.microsoft.com/office/drawing/2014/main" xmlns="" val="1853316278"/>
                  </a:ext>
                </a:extLst>
              </a:tr>
              <a:tr h="370840">
                <a:tc>
                  <a:txBody>
                    <a:bodyPr/>
                    <a:lstStyle/>
                    <a:p>
                      <a:pPr algn="ctr"/>
                      <a:r>
                        <a:rPr lang="en-US" dirty="0"/>
                        <a:t>Baccalaureate</a:t>
                      </a:r>
                    </a:p>
                  </a:txBody>
                  <a:tcPr>
                    <a:solidFill>
                      <a:schemeClr val="bg2">
                        <a:lumMod val="90000"/>
                      </a:schemeClr>
                    </a:solidFill>
                  </a:tcPr>
                </a:tc>
                <a:tc>
                  <a:txBody>
                    <a:bodyPr/>
                    <a:lstStyle/>
                    <a:p>
                      <a:pPr algn="ctr"/>
                      <a:r>
                        <a:rPr lang="en-US" dirty="0"/>
                        <a:t>3.56</a:t>
                      </a:r>
                    </a:p>
                  </a:txBody>
                  <a:tcPr>
                    <a:solidFill>
                      <a:schemeClr val="bg2">
                        <a:lumMod val="90000"/>
                      </a:schemeClr>
                    </a:solidFill>
                  </a:tcPr>
                </a:tc>
                <a:tc>
                  <a:txBody>
                    <a:bodyPr/>
                    <a:lstStyle/>
                    <a:p>
                      <a:pPr algn="ctr"/>
                      <a:r>
                        <a:rPr lang="en-US" dirty="0"/>
                        <a:t>3.68</a:t>
                      </a:r>
                    </a:p>
                  </a:txBody>
                  <a:tcPr>
                    <a:solidFill>
                      <a:schemeClr val="bg2">
                        <a:lumMod val="90000"/>
                      </a:schemeClr>
                    </a:solidFill>
                  </a:tcPr>
                </a:tc>
                <a:tc>
                  <a:txBody>
                    <a:bodyPr/>
                    <a:lstStyle/>
                    <a:p>
                      <a:pPr algn="ctr"/>
                      <a:r>
                        <a:rPr lang="en-US" dirty="0"/>
                        <a:t>.12</a:t>
                      </a:r>
                    </a:p>
                  </a:txBody>
                  <a:tcPr>
                    <a:solidFill>
                      <a:schemeClr val="bg2">
                        <a:lumMod val="90000"/>
                      </a:schemeClr>
                    </a:solidFill>
                  </a:tcPr>
                </a:tc>
                <a:extLst>
                  <a:ext uri="{0D108BD9-81ED-4DB2-BD59-A6C34878D82A}">
                    <a16:rowId xmlns:a16="http://schemas.microsoft.com/office/drawing/2014/main" xmlns="" val="1988671950"/>
                  </a:ext>
                </a:extLst>
              </a:tr>
              <a:tr h="370840">
                <a:tc>
                  <a:txBody>
                    <a:bodyPr/>
                    <a:lstStyle/>
                    <a:p>
                      <a:pPr algn="ctr"/>
                      <a:r>
                        <a:rPr lang="en-US" dirty="0"/>
                        <a:t>Alternative Certification</a:t>
                      </a:r>
                    </a:p>
                  </a:txBody>
                  <a:tcPr>
                    <a:solidFill>
                      <a:schemeClr val="bg2"/>
                    </a:solidFill>
                  </a:tcPr>
                </a:tc>
                <a:tc>
                  <a:txBody>
                    <a:bodyPr/>
                    <a:lstStyle/>
                    <a:p>
                      <a:pPr algn="ctr"/>
                      <a:r>
                        <a:rPr lang="en-US" dirty="0"/>
                        <a:t>3.82</a:t>
                      </a:r>
                    </a:p>
                  </a:txBody>
                  <a:tcPr>
                    <a:solidFill>
                      <a:schemeClr val="bg2"/>
                    </a:solidFill>
                  </a:tcPr>
                </a:tc>
                <a:tc>
                  <a:txBody>
                    <a:bodyPr/>
                    <a:lstStyle/>
                    <a:p>
                      <a:pPr algn="ctr"/>
                      <a:r>
                        <a:rPr lang="en-US" dirty="0"/>
                        <a:t>4.0</a:t>
                      </a:r>
                    </a:p>
                  </a:txBody>
                  <a:tcPr>
                    <a:solidFill>
                      <a:schemeClr val="bg2"/>
                    </a:solidFill>
                  </a:tcPr>
                </a:tc>
                <a:tc>
                  <a:txBody>
                    <a:bodyPr/>
                    <a:lstStyle/>
                    <a:p>
                      <a:pPr algn="ctr"/>
                      <a:r>
                        <a:rPr lang="en-US" dirty="0"/>
                        <a:t>.18</a:t>
                      </a:r>
                    </a:p>
                  </a:txBody>
                  <a:tcPr>
                    <a:solidFill>
                      <a:schemeClr val="bg2"/>
                    </a:solidFill>
                  </a:tcPr>
                </a:tc>
                <a:extLst>
                  <a:ext uri="{0D108BD9-81ED-4DB2-BD59-A6C34878D82A}">
                    <a16:rowId xmlns:a16="http://schemas.microsoft.com/office/drawing/2014/main" xmlns="" val="529369737"/>
                  </a:ext>
                </a:extLst>
              </a:tr>
            </a:tbl>
          </a:graphicData>
        </a:graphic>
      </p:graphicFrame>
    </p:spTree>
    <p:extLst>
      <p:ext uri="{BB962C8B-B14F-4D97-AF65-F5344CB8AC3E}">
        <p14:creationId xmlns:p14="http://schemas.microsoft.com/office/powerpoint/2010/main" val="3613928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0"/>
            <a:ext cx="8681421" cy="890337"/>
          </a:xfrm>
        </p:spPr>
        <p:txBody>
          <a:bodyPr/>
          <a:lstStyle/>
          <a:p>
            <a:r>
              <a:rPr lang="en-US" sz="2600" dirty="0"/>
              <a:t>MSU Institutional Research Office</a:t>
            </a:r>
            <a:br>
              <a:rPr lang="en-US" sz="2600" dirty="0"/>
            </a:br>
            <a:r>
              <a:rPr lang="en-US" sz="2600" dirty="0"/>
              <a:t>Graduation/Matriculation Rates</a:t>
            </a:r>
          </a:p>
        </p:txBody>
      </p:sp>
      <p:pic>
        <p:nvPicPr>
          <p:cNvPr id="6" name="Picture 5">
            <a:extLst>
              <a:ext uri="{FF2B5EF4-FFF2-40B4-BE49-F238E27FC236}">
                <a16:creationId xmlns:a16="http://schemas.microsoft.com/office/drawing/2014/main" xmlns="" id="{EF932B02-AF52-449E-A6F6-4C73447BA73F}"/>
              </a:ext>
            </a:extLst>
          </p:cNvPr>
          <p:cNvPicPr>
            <a:picLocks noChangeAspect="1"/>
          </p:cNvPicPr>
          <p:nvPr/>
        </p:nvPicPr>
        <p:blipFill>
          <a:blip r:embed="rId3"/>
          <a:stretch>
            <a:fillRect/>
          </a:stretch>
        </p:blipFill>
        <p:spPr>
          <a:xfrm>
            <a:off x="685376" y="1090483"/>
            <a:ext cx="7773248" cy="5443862"/>
          </a:xfrm>
          <a:prstGeom prst="rect">
            <a:avLst/>
          </a:prstGeom>
        </p:spPr>
      </p:pic>
    </p:spTree>
    <p:extLst>
      <p:ext uri="{BB962C8B-B14F-4D97-AF65-F5344CB8AC3E}">
        <p14:creationId xmlns:p14="http://schemas.microsoft.com/office/powerpoint/2010/main" val="2134718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79EDF4-4F9A-453D-9AC4-87417E427528}"/>
              </a:ext>
            </a:extLst>
          </p:cNvPr>
          <p:cNvSpPr>
            <a:spLocks noGrp="1"/>
          </p:cNvSpPr>
          <p:nvPr>
            <p:ph type="title"/>
          </p:nvPr>
        </p:nvSpPr>
        <p:spPr>
          <a:xfrm>
            <a:off x="597695" y="442042"/>
            <a:ext cx="7947024" cy="1143000"/>
          </a:xfrm>
        </p:spPr>
        <p:txBody>
          <a:bodyPr/>
          <a:lstStyle/>
          <a:p>
            <a:r>
              <a:rPr lang="en-US" sz="3000" dirty="0"/>
              <a:t>Graduation/Matriculation Rates</a:t>
            </a:r>
            <a:br>
              <a:rPr lang="en-US" sz="3000" dirty="0"/>
            </a:br>
            <a:r>
              <a:rPr lang="en-US" sz="3000" dirty="0"/>
              <a:t>Initial-certification Programs</a:t>
            </a:r>
            <a:br>
              <a:rPr lang="en-US" sz="3000" dirty="0"/>
            </a:br>
            <a:r>
              <a:rPr lang="en-US" sz="3000" dirty="0"/>
              <a:t>Next Steps</a:t>
            </a:r>
          </a:p>
        </p:txBody>
      </p:sp>
      <p:sp>
        <p:nvSpPr>
          <p:cNvPr id="3" name="Content Placeholder 2">
            <a:extLst>
              <a:ext uri="{FF2B5EF4-FFF2-40B4-BE49-F238E27FC236}">
                <a16:creationId xmlns:a16="http://schemas.microsoft.com/office/drawing/2014/main" xmlns="" id="{82FD7AC2-767E-4ED3-9FF4-AD1B7C52D1AE}"/>
              </a:ext>
            </a:extLst>
          </p:cNvPr>
          <p:cNvSpPr>
            <a:spLocks noGrp="1"/>
          </p:cNvSpPr>
          <p:nvPr>
            <p:ph idx="1"/>
          </p:nvPr>
        </p:nvSpPr>
        <p:spPr>
          <a:xfrm>
            <a:off x="175364" y="2492680"/>
            <a:ext cx="8693063" cy="4146116"/>
          </a:xfrm>
        </p:spPr>
        <p:txBody>
          <a:bodyPr>
            <a:normAutofit fontScale="92500" lnSpcReduction="10000"/>
          </a:bodyPr>
          <a:lstStyle/>
          <a:p>
            <a:r>
              <a:rPr lang="en-US" dirty="0"/>
              <a:t>During summer 2019, all PBC and MAT coursework will be redesigned to become online programs. Many of our candidates are working as classroom teachers and travel from long distances to attend face-to-face classes. This should alleviate the time constraints of working a full-time job and attending night classes several times a week. </a:t>
            </a:r>
          </a:p>
          <a:p>
            <a:r>
              <a:rPr lang="en-US" dirty="0"/>
              <a:t>We have added pre-selected videos as part of the field experience requirements that are aligned to course assignments and standards to support candidates having less time away from their full-time teaching assignments.</a:t>
            </a:r>
          </a:p>
          <a:p>
            <a:r>
              <a:rPr lang="en-US" dirty="0"/>
              <a:t>We have also added Praxis workshops, created by faculty who are experts in the content. This extra support is for those candidates that cannot progress in the program without passage of Praxis I or II.</a:t>
            </a:r>
          </a:p>
        </p:txBody>
      </p:sp>
    </p:spTree>
    <p:extLst>
      <p:ext uri="{BB962C8B-B14F-4D97-AF65-F5344CB8AC3E}">
        <p14:creationId xmlns:p14="http://schemas.microsoft.com/office/powerpoint/2010/main" val="3864274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E9838-BE14-4FA3-B07D-FA4DE9E111AF}"/>
              </a:ext>
            </a:extLst>
          </p:cNvPr>
          <p:cNvSpPr>
            <a:spLocks noGrp="1"/>
          </p:cNvSpPr>
          <p:nvPr>
            <p:ph type="title"/>
          </p:nvPr>
        </p:nvSpPr>
        <p:spPr>
          <a:xfrm>
            <a:off x="598488" y="311539"/>
            <a:ext cx="7947024" cy="1143000"/>
          </a:xfrm>
        </p:spPr>
        <p:txBody>
          <a:bodyPr/>
          <a:lstStyle/>
          <a:p>
            <a:r>
              <a:rPr lang="en-US" sz="3600" dirty="0"/>
              <a:t>Teach Louisiana:</a:t>
            </a:r>
            <a:br>
              <a:rPr lang="en-US" sz="3600" dirty="0"/>
            </a:br>
            <a:r>
              <a:rPr lang="en-US" sz="3600" dirty="0"/>
              <a:t>Licensure and Employment Rates</a:t>
            </a:r>
            <a:br>
              <a:rPr lang="en-US" sz="3600" dirty="0"/>
            </a:br>
            <a:r>
              <a:rPr lang="en-US" sz="3600" dirty="0"/>
              <a:t>(Initial Certification Programs)</a:t>
            </a:r>
          </a:p>
        </p:txBody>
      </p:sp>
      <p:graphicFrame>
        <p:nvGraphicFramePr>
          <p:cNvPr id="4" name="Content Placeholder 3">
            <a:extLst>
              <a:ext uri="{FF2B5EF4-FFF2-40B4-BE49-F238E27FC236}">
                <a16:creationId xmlns:a16="http://schemas.microsoft.com/office/drawing/2014/main" xmlns="" id="{DF175C10-741F-4442-A9C7-BF3CE91742D1}"/>
              </a:ext>
            </a:extLst>
          </p:cNvPr>
          <p:cNvGraphicFramePr>
            <a:graphicFrameLocks noGrp="1"/>
          </p:cNvGraphicFramePr>
          <p:nvPr>
            <p:ph idx="1"/>
            <p:extLst>
              <p:ext uri="{D42A27DB-BD31-4B8C-83A1-F6EECF244321}">
                <p14:modId xmlns:p14="http://schemas.microsoft.com/office/powerpoint/2010/main" val="4274313919"/>
              </p:ext>
            </p:extLst>
          </p:nvPr>
        </p:nvGraphicFramePr>
        <p:xfrm>
          <a:off x="213303" y="2415540"/>
          <a:ext cx="6007388" cy="1935480"/>
        </p:xfrm>
        <a:graphic>
          <a:graphicData uri="http://schemas.openxmlformats.org/drawingml/2006/table">
            <a:tbl>
              <a:tblPr firstRow="1" bandRow="1">
                <a:tableStyleId>{5C22544A-7EE6-4342-B048-85BDC9FD1C3A}</a:tableStyleId>
              </a:tblPr>
              <a:tblGrid>
                <a:gridCol w="1050891">
                  <a:extLst>
                    <a:ext uri="{9D8B030D-6E8A-4147-A177-3AD203B41FA5}">
                      <a16:colId xmlns:a16="http://schemas.microsoft.com/office/drawing/2014/main" xmlns="" val="1793564523"/>
                    </a:ext>
                  </a:extLst>
                </a:gridCol>
                <a:gridCol w="1218753">
                  <a:extLst>
                    <a:ext uri="{9D8B030D-6E8A-4147-A177-3AD203B41FA5}">
                      <a16:colId xmlns:a16="http://schemas.microsoft.com/office/drawing/2014/main" xmlns="" val="3997409756"/>
                    </a:ext>
                  </a:extLst>
                </a:gridCol>
                <a:gridCol w="1868753">
                  <a:extLst>
                    <a:ext uri="{9D8B030D-6E8A-4147-A177-3AD203B41FA5}">
                      <a16:colId xmlns:a16="http://schemas.microsoft.com/office/drawing/2014/main" xmlns="" val="336835539"/>
                    </a:ext>
                  </a:extLst>
                </a:gridCol>
                <a:gridCol w="1868991">
                  <a:extLst>
                    <a:ext uri="{9D8B030D-6E8A-4147-A177-3AD203B41FA5}">
                      <a16:colId xmlns:a16="http://schemas.microsoft.com/office/drawing/2014/main" xmlns="" val="2079349674"/>
                    </a:ext>
                  </a:extLst>
                </a:gridCol>
              </a:tblGrid>
              <a:tr h="370840">
                <a:tc>
                  <a:txBody>
                    <a:bodyPr/>
                    <a:lstStyle/>
                    <a:p>
                      <a:pPr algn="ctr"/>
                      <a:r>
                        <a:rPr lang="en-US" sz="1600" dirty="0"/>
                        <a:t>Year</a:t>
                      </a:r>
                    </a:p>
                  </a:txBody>
                  <a:tcPr/>
                </a:tc>
                <a:tc>
                  <a:txBody>
                    <a:bodyPr/>
                    <a:lstStyle/>
                    <a:p>
                      <a:pPr algn="ctr"/>
                      <a:r>
                        <a:rPr lang="en-US" sz="1600" dirty="0"/>
                        <a:t>Number of graduates</a:t>
                      </a:r>
                    </a:p>
                  </a:txBody>
                  <a:tcPr/>
                </a:tc>
                <a:tc>
                  <a:txBody>
                    <a:bodyPr/>
                    <a:lstStyle/>
                    <a:p>
                      <a:pPr algn="ctr"/>
                      <a:r>
                        <a:rPr lang="en-US" sz="1600" dirty="0"/>
                        <a:t>Percentage that began teaching year immediately</a:t>
                      </a:r>
                    </a:p>
                  </a:txBody>
                  <a:tcPr/>
                </a:tc>
                <a:tc>
                  <a:txBody>
                    <a:bodyPr/>
                    <a:lstStyle/>
                    <a:p>
                      <a:pPr algn="ctr"/>
                      <a:r>
                        <a:rPr lang="en-US" sz="1600" dirty="0"/>
                        <a:t>Percentage that was granted state license </a:t>
                      </a:r>
                    </a:p>
                  </a:txBody>
                  <a:tcPr/>
                </a:tc>
                <a:extLst>
                  <a:ext uri="{0D108BD9-81ED-4DB2-BD59-A6C34878D82A}">
                    <a16:rowId xmlns:a16="http://schemas.microsoft.com/office/drawing/2014/main" xmlns="" val="3007239602"/>
                  </a:ext>
                </a:extLst>
              </a:tr>
              <a:tr h="370840">
                <a:tc>
                  <a:txBody>
                    <a:bodyPr/>
                    <a:lstStyle/>
                    <a:p>
                      <a:pPr algn="ctr"/>
                      <a:r>
                        <a:rPr lang="en-US" dirty="0"/>
                        <a:t>2014-15</a:t>
                      </a:r>
                    </a:p>
                  </a:txBody>
                  <a:tcPr/>
                </a:tc>
                <a:tc>
                  <a:txBody>
                    <a:bodyPr/>
                    <a:lstStyle/>
                    <a:p>
                      <a:pPr algn="ctr"/>
                      <a:r>
                        <a:rPr lang="en-US" dirty="0"/>
                        <a:t>81</a:t>
                      </a:r>
                    </a:p>
                  </a:txBody>
                  <a:tcPr/>
                </a:tc>
                <a:tc>
                  <a:txBody>
                    <a:bodyPr/>
                    <a:lstStyle/>
                    <a:p>
                      <a:pPr algn="ctr"/>
                      <a:r>
                        <a:rPr lang="en-US" dirty="0"/>
                        <a:t>82% (n=66)</a:t>
                      </a:r>
                    </a:p>
                  </a:txBody>
                  <a:tcPr/>
                </a:tc>
                <a:tc>
                  <a:txBody>
                    <a:bodyPr/>
                    <a:lstStyle/>
                    <a:p>
                      <a:pPr algn="ctr"/>
                      <a:r>
                        <a:rPr lang="en-US" dirty="0"/>
                        <a:t>99% (n=80)</a:t>
                      </a:r>
                    </a:p>
                  </a:txBody>
                  <a:tcPr/>
                </a:tc>
                <a:extLst>
                  <a:ext uri="{0D108BD9-81ED-4DB2-BD59-A6C34878D82A}">
                    <a16:rowId xmlns:a16="http://schemas.microsoft.com/office/drawing/2014/main" xmlns="" val="1270521715"/>
                  </a:ext>
                </a:extLst>
              </a:tr>
              <a:tr h="370840">
                <a:tc>
                  <a:txBody>
                    <a:bodyPr/>
                    <a:lstStyle/>
                    <a:p>
                      <a:pPr algn="ctr"/>
                      <a:r>
                        <a:rPr lang="en-US" dirty="0"/>
                        <a:t>2015-16</a:t>
                      </a:r>
                    </a:p>
                  </a:txBody>
                  <a:tcPr/>
                </a:tc>
                <a:tc>
                  <a:txBody>
                    <a:bodyPr/>
                    <a:lstStyle/>
                    <a:p>
                      <a:pPr algn="ctr"/>
                      <a:r>
                        <a:rPr lang="en-US" dirty="0"/>
                        <a:t>85</a:t>
                      </a:r>
                    </a:p>
                  </a:txBody>
                  <a:tcPr/>
                </a:tc>
                <a:tc>
                  <a:txBody>
                    <a:bodyPr/>
                    <a:lstStyle/>
                    <a:p>
                      <a:pPr algn="ctr"/>
                      <a:r>
                        <a:rPr lang="en-US" dirty="0"/>
                        <a:t>79% (n=67)</a:t>
                      </a:r>
                    </a:p>
                  </a:txBody>
                  <a:tcPr/>
                </a:tc>
                <a:tc>
                  <a:txBody>
                    <a:bodyPr/>
                    <a:lstStyle/>
                    <a:p>
                      <a:pPr algn="ctr"/>
                      <a:r>
                        <a:rPr lang="en-US" dirty="0"/>
                        <a:t>97% (n=82)</a:t>
                      </a:r>
                    </a:p>
                  </a:txBody>
                  <a:tcPr/>
                </a:tc>
                <a:extLst>
                  <a:ext uri="{0D108BD9-81ED-4DB2-BD59-A6C34878D82A}">
                    <a16:rowId xmlns:a16="http://schemas.microsoft.com/office/drawing/2014/main" xmlns="" val="2582240239"/>
                  </a:ext>
                </a:extLst>
              </a:tr>
              <a:tr h="370840">
                <a:tc>
                  <a:txBody>
                    <a:bodyPr/>
                    <a:lstStyle/>
                    <a:p>
                      <a:pPr algn="ctr"/>
                      <a:r>
                        <a:rPr lang="en-US" dirty="0"/>
                        <a:t>2016-17</a:t>
                      </a:r>
                    </a:p>
                  </a:txBody>
                  <a:tcPr/>
                </a:tc>
                <a:tc>
                  <a:txBody>
                    <a:bodyPr/>
                    <a:lstStyle/>
                    <a:p>
                      <a:pPr algn="ctr"/>
                      <a:r>
                        <a:rPr lang="en-US" dirty="0"/>
                        <a:t>87</a:t>
                      </a:r>
                    </a:p>
                  </a:txBody>
                  <a:tcPr/>
                </a:tc>
                <a:tc>
                  <a:txBody>
                    <a:bodyPr/>
                    <a:lstStyle/>
                    <a:p>
                      <a:pPr algn="ctr"/>
                      <a:r>
                        <a:rPr lang="en-US" dirty="0"/>
                        <a:t>56% (n=49)</a:t>
                      </a:r>
                    </a:p>
                  </a:txBody>
                  <a:tcPr/>
                </a:tc>
                <a:tc>
                  <a:txBody>
                    <a:bodyPr/>
                    <a:lstStyle/>
                    <a:p>
                      <a:pPr algn="ctr"/>
                      <a:r>
                        <a:rPr lang="en-US" dirty="0"/>
                        <a:t>97% (n=84)</a:t>
                      </a:r>
                    </a:p>
                  </a:txBody>
                  <a:tcPr/>
                </a:tc>
                <a:extLst>
                  <a:ext uri="{0D108BD9-81ED-4DB2-BD59-A6C34878D82A}">
                    <a16:rowId xmlns:a16="http://schemas.microsoft.com/office/drawing/2014/main" xmlns="" val="235515159"/>
                  </a:ext>
                </a:extLst>
              </a:tr>
            </a:tbl>
          </a:graphicData>
        </a:graphic>
      </p:graphicFrame>
      <p:graphicFrame>
        <p:nvGraphicFramePr>
          <p:cNvPr id="5" name="Content Placeholder 3">
            <a:extLst>
              <a:ext uri="{FF2B5EF4-FFF2-40B4-BE49-F238E27FC236}">
                <a16:creationId xmlns:a16="http://schemas.microsoft.com/office/drawing/2014/main" xmlns="" id="{5D0EDE3A-4546-4729-A36F-825B0B3C6503}"/>
              </a:ext>
            </a:extLst>
          </p:cNvPr>
          <p:cNvGraphicFramePr>
            <a:graphicFrameLocks/>
          </p:cNvGraphicFramePr>
          <p:nvPr>
            <p:extLst>
              <p:ext uri="{D42A27DB-BD31-4B8C-83A1-F6EECF244321}">
                <p14:modId xmlns:p14="http://schemas.microsoft.com/office/powerpoint/2010/main" val="1363208921"/>
              </p:ext>
            </p:extLst>
          </p:nvPr>
        </p:nvGraphicFramePr>
        <p:xfrm>
          <a:off x="2923309" y="4643809"/>
          <a:ext cx="6007388" cy="1935480"/>
        </p:xfrm>
        <a:graphic>
          <a:graphicData uri="http://schemas.openxmlformats.org/drawingml/2006/table">
            <a:tbl>
              <a:tblPr firstRow="1" bandRow="1">
                <a:tableStyleId>{5C22544A-7EE6-4342-B048-85BDC9FD1C3A}</a:tableStyleId>
              </a:tblPr>
              <a:tblGrid>
                <a:gridCol w="1050891">
                  <a:extLst>
                    <a:ext uri="{9D8B030D-6E8A-4147-A177-3AD203B41FA5}">
                      <a16:colId xmlns:a16="http://schemas.microsoft.com/office/drawing/2014/main" xmlns="" val="1793564523"/>
                    </a:ext>
                  </a:extLst>
                </a:gridCol>
                <a:gridCol w="1218753">
                  <a:extLst>
                    <a:ext uri="{9D8B030D-6E8A-4147-A177-3AD203B41FA5}">
                      <a16:colId xmlns:a16="http://schemas.microsoft.com/office/drawing/2014/main" xmlns="" val="3997409756"/>
                    </a:ext>
                  </a:extLst>
                </a:gridCol>
                <a:gridCol w="1868753">
                  <a:extLst>
                    <a:ext uri="{9D8B030D-6E8A-4147-A177-3AD203B41FA5}">
                      <a16:colId xmlns:a16="http://schemas.microsoft.com/office/drawing/2014/main" xmlns="" val="336835539"/>
                    </a:ext>
                  </a:extLst>
                </a:gridCol>
                <a:gridCol w="1868991">
                  <a:extLst>
                    <a:ext uri="{9D8B030D-6E8A-4147-A177-3AD203B41FA5}">
                      <a16:colId xmlns:a16="http://schemas.microsoft.com/office/drawing/2014/main" xmlns="" val="2079349674"/>
                    </a:ext>
                  </a:extLst>
                </a:gridCol>
              </a:tblGrid>
              <a:tr h="370840">
                <a:tc>
                  <a:txBody>
                    <a:bodyPr/>
                    <a:lstStyle/>
                    <a:p>
                      <a:pPr algn="ctr"/>
                      <a:r>
                        <a:rPr lang="en-US" sz="1600" dirty="0"/>
                        <a:t>Year</a:t>
                      </a:r>
                    </a:p>
                  </a:txBody>
                  <a:tcPr>
                    <a:solidFill>
                      <a:schemeClr val="bg2">
                        <a:lumMod val="50000"/>
                      </a:schemeClr>
                    </a:solidFill>
                  </a:tcPr>
                </a:tc>
                <a:tc>
                  <a:txBody>
                    <a:bodyPr/>
                    <a:lstStyle/>
                    <a:p>
                      <a:pPr algn="ctr"/>
                      <a:r>
                        <a:rPr lang="en-US" sz="1600" dirty="0"/>
                        <a:t>Number of graduates</a:t>
                      </a:r>
                    </a:p>
                  </a:txBody>
                  <a:tcPr>
                    <a:solidFill>
                      <a:schemeClr val="bg2">
                        <a:lumMod val="50000"/>
                      </a:schemeClr>
                    </a:solidFill>
                  </a:tcPr>
                </a:tc>
                <a:tc>
                  <a:txBody>
                    <a:bodyPr/>
                    <a:lstStyle/>
                    <a:p>
                      <a:pPr algn="ctr"/>
                      <a:r>
                        <a:rPr lang="en-US" sz="1600" dirty="0"/>
                        <a:t>Percentage that began teaching year immediately</a:t>
                      </a:r>
                    </a:p>
                  </a:txBody>
                  <a:tcPr>
                    <a:solidFill>
                      <a:schemeClr val="bg2">
                        <a:lumMod val="50000"/>
                      </a:schemeClr>
                    </a:solidFill>
                  </a:tcPr>
                </a:tc>
                <a:tc>
                  <a:txBody>
                    <a:bodyPr/>
                    <a:lstStyle/>
                    <a:p>
                      <a:pPr algn="ctr"/>
                      <a:r>
                        <a:rPr lang="en-US" sz="1600" dirty="0"/>
                        <a:t>Percentage that was granted state license </a:t>
                      </a:r>
                    </a:p>
                  </a:txBody>
                  <a:tcPr>
                    <a:solidFill>
                      <a:schemeClr val="bg2">
                        <a:lumMod val="50000"/>
                      </a:schemeClr>
                    </a:solidFill>
                  </a:tcPr>
                </a:tc>
                <a:extLst>
                  <a:ext uri="{0D108BD9-81ED-4DB2-BD59-A6C34878D82A}">
                    <a16:rowId xmlns:a16="http://schemas.microsoft.com/office/drawing/2014/main" xmlns="" val="3007239602"/>
                  </a:ext>
                </a:extLst>
              </a:tr>
              <a:tr h="370840">
                <a:tc>
                  <a:txBody>
                    <a:bodyPr/>
                    <a:lstStyle/>
                    <a:p>
                      <a:pPr algn="ctr"/>
                      <a:r>
                        <a:rPr lang="en-US" dirty="0"/>
                        <a:t>2014-15</a:t>
                      </a:r>
                    </a:p>
                  </a:txBody>
                  <a:tcPr>
                    <a:solidFill>
                      <a:schemeClr val="bg2">
                        <a:lumMod val="90000"/>
                      </a:schemeClr>
                    </a:solidFill>
                  </a:tcPr>
                </a:tc>
                <a:tc>
                  <a:txBody>
                    <a:bodyPr/>
                    <a:lstStyle/>
                    <a:p>
                      <a:pPr algn="ctr"/>
                      <a:r>
                        <a:rPr lang="en-US" dirty="0"/>
                        <a:t>40</a:t>
                      </a:r>
                    </a:p>
                  </a:txBody>
                  <a:tcPr>
                    <a:solidFill>
                      <a:schemeClr val="bg2">
                        <a:lumMod val="90000"/>
                      </a:schemeClr>
                    </a:solidFill>
                  </a:tcPr>
                </a:tc>
                <a:tc>
                  <a:txBody>
                    <a:bodyPr/>
                    <a:lstStyle/>
                    <a:p>
                      <a:pPr algn="ctr"/>
                      <a:r>
                        <a:rPr lang="en-US" dirty="0"/>
                        <a:t>78% (n=31)</a:t>
                      </a:r>
                    </a:p>
                  </a:txBody>
                  <a:tcPr>
                    <a:solidFill>
                      <a:schemeClr val="bg2">
                        <a:lumMod val="90000"/>
                      </a:schemeClr>
                    </a:solidFill>
                  </a:tcPr>
                </a:tc>
                <a:tc>
                  <a:txBody>
                    <a:bodyPr/>
                    <a:lstStyle/>
                    <a:p>
                      <a:pPr algn="ctr"/>
                      <a:r>
                        <a:rPr lang="en-US" dirty="0"/>
                        <a:t>100%</a:t>
                      </a:r>
                    </a:p>
                  </a:txBody>
                  <a:tcPr>
                    <a:solidFill>
                      <a:schemeClr val="bg2">
                        <a:lumMod val="90000"/>
                      </a:schemeClr>
                    </a:solidFill>
                  </a:tcPr>
                </a:tc>
                <a:extLst>
                  <a:ext uri="{0D108BD9-81ED-4DB2-BD59-A6C34878D82A}">
                    <a16:rowId xmlns:a16="http://schemas.microsoft.com/office/drawing/2014/main" xmlns="" val="529649098"/>
                  </a:ext>
                </a:extLst>
              </a:tr>
              <a:tr h="370840">
                <a:tc>
                  <a:txBody>
                    <a:bodyPr/>
                    <a:lstStyle/>
                    <a:p>
                      <a:pPr algn="ctr"/>
                      <a:r>
                        <a:rPr lang="en-US" dirty="0"/>
                        <a:t>2015-16</a:t>
                      </a:r>
                    </a:p>
                  </a:txBody>
                  <a:tcPr>
                    <a:solidFill>
                      <a:schemeClr val="bg2">
                        <a:lumMod val="90000"/>
                      </a:schemeClr>
                    </a:solidFill>
                  </a:tcPr>
                </a:tc>
                <a:tc>
                  <a:txBody>
                    <a:bodyPr/>
                    <a:lstStyle/>
                    <a:p>
                      <a:pPr algn="ctr"/>
                      <a:r>
                        <a:rPr lang="en-US" dirty="0"/>
                        <a:t>38</a:t>
                      </a:r>
                    </a:p>
                  </a:txBody>
                  <a:tcPr>
                    <a:solidFill>
                      <a:schemeClr val="bg2">
                        <a:lumMod val="90000"/>
                      </a:schemeClr>
                    </a:solidFill>
                  </a:tcPr>
                </a:tc>
                <a:tc>
                  <a:txBody>
                    <a:bodyPr/>
                    <a:lstStyle/>
                    <a:p>
                      <a:pPr algn="ctr"/>
                      <a:r>
                        <a:rPr lang="en-US" dirty="0"/>
                        <a:t>76% (n=29)</a:t>
                      </a:r>
                    </a:p>
                  </a:txBody>
                  <a:tcPr>
                    <a:solidFill>
                      <a:schemeClr val="bg2">
                        <a:lumMod val="90000"/>
                      </a:schemeClr>
                    </a:solidFill>
                  </a:tcPr>
                </a:tc>
                <a:tc>
                  <a:txBody>
                    <a:bodyPr/>
                    <a:lstStyle/>
                    <a:p>
                      <a:pPr algn="ctr"/>
                      <a:r>
                        <a:rPr lang="en-US" dirty="0"/>
                        <a:t>97% (n=37)</a:t>
                      </a:r>
                    </a:p>
                  </a:txBody>
                  <a:tcPr>
                    <a:solidFill>
                      <a:schemeClr val="bg2">
                        <a:lumMod val="90000"/>
                      </a:schemeClr>
                    </a:solidFill>
                  </a:tcPr>
                </a:tc>
                <a:extLst>
                  <a:ext uri="{0D108BD9-81ED-4DB2-BD59-A6C34878D82A}">
                    <a16:rowId xmlns:a16="http://schemas.microsoft.com/office/drawing/2014/main" xmlns="" val="3752037618"/>
                  </a:ext>
                </a:extLst>
              </a:tr>
              <a:tr h="370840">
                <a:tc>
                  <a:txBody>
                    <a:bodyPr/>
                    <a:lstStyle/>
                    <a:p>
                      <a:pPr algn="ctr"/>
                      <a:r>
                        <a:rPr lang="en-US" dirty="0"/>
                        <a:t>2016-17</a:t>
                      </a:r>
                    </a:p>
                  </a:txBody>
                  <a:tcPr>
                    <a:solidFill>
                      <a:schemeClr val="bg2">
                        <a:lumMod val="90000"/>
                      </a:schemeClr>
                    </a:solidFill>
                  </a:tcPr>
                </a:tc>
                <a:tc>
                  <a:txBody>
                    <a:bodyPr/>
                    <a:lstStyle/>
                    <a:p>
                      <a:pPr algn="ctr"/>
                      <a:r>
                        <a:rPr lang="en-US" dirty="0"/>
                        <a:t>39</a:t>
                      </a:r>
                    </a:p>
                  </a:txBody>
                  <a:tcPr>
                    <a:solidFill>
                      <a:schemeClr val="bg2">
                        <a:lumMod val="90000"/>
                      </a:schemeClr>
                    </a:solidFill>
                  </a:tcPr>
                </a:tc>
                <a:tc>
                  <a:txBody>
                    <a:bodyPr/>
                    <a:lstStyle/>
                    <a:p>
                      <a:pPr algn="ctr"/>
                      <a:r>
                        <a:rPr lang="en-US" dirty="0"/>
                        <a:t>82% (n=32)</a:t>
                      </a:r>
                    </a:p>
                  </a:txBody>
                  <a:tcPr>
                    <a:solidFill>
                      <a:schemeClr val="bg2">
                        <a:lumMod val="90000"/>
                      </a:schemeClr>
                    </a:solidFill>
                  </a:tcPr>
                </a:tc>
                <a:tc>
                  <a:txBody>
                    <a:bodyPr/>
                    <a:lstStyle/>
                    <a:p>
                      <a:pPr algn="ctr"/>
                      <a:r>
                        <a:rPr lang="en-US" dirty="0"/>
                        <a:t>97% (n=38)</a:t>
                      </a:r>
                    </a:p>
                  </a:txBody>
                  <a:tcPr>
                    <a:solidFill>
                      <a:schemeClr val="bg2">
                        <a:lumMod val="90000"/>
                      </a:schemeClr>
                    </a:solidFill>
                  </a:tcPr>
                </a:tc>
                <a:extLst>
                  <a:ext uri="{0D108BD9-81ED-4DB2-BD59-A6C34878D82A}">
                    <a16:rowId xmlns:a16="http://schemas.microsoft.com/office/drawing/2014/main" xmlns="" val="1505473936"/>
                  </a:ext>
                </a:extLst>
              </a:tr>
            </a:tbl>
          </a:graphicData>
        </a:graphic>
      </p:graphicFrame>
      <p:sp>
        <p:nvSpPr>
          <p:cNvPr id="6" name="TextBox 5">
            <a:extLst>
              <a:ext uri="{FF2B5EF4-FFF2-40B4-BE49-F238E27FC236}">
                <a16:creationId xmlns:a16="http://schemas.microsoft.com/office/drawing/2014/main" xmlns="" id="{9B121B25-2ECA-4B31-938A-73073C25AA0A}"/>
              </a:ext>
            </a:extLst>
          </p:cNvPr>
          <p:cNvSpPr txBox="1"/>
          <p:nvPr/>
        </p:nvSpPr>
        <p:spPr>
          <a:xfrm>
            <a:off x="213303" y="2046208"/>
            <a:ext cx="1785770" cy="369332"/>
          </a:xfrm>
          <a:prstGeom prst="rect">
            <a:avLst/>
          </a:prstGeom>
          <a:noFill/>
        </p:spPr>
        <p:txBody>
          <a:bodyPr wrap="square" rtlCol="0">
            <a:spAutoFit/>
          </a:bodyPr>
          <a:lstStyle/>
          <a:p>
            <a:r>
              <a:rPr lang="en-US" dirty="0"/>
              <a:t>Undergraduate </a:t>
            </a:r>
          </a:p>
        </p:txBody>
      </p:sp>
      <p:sp>
        <p:nvSpPr>
          <p:cNvPr id="7" name="TextBox 6">
            <a:extLst>
              <a:ext uri="{FF2B5EF4-FFF2-40B4-BE49-F238E27FC236}">
                <a16:creationId xmlns:a16="http://schemas.microsoft.com/office/drawing/2014/main" xmlns="" id="{DF4A7EB6-AF92-44A1-83C9-1CD6C3C4E7F6}"/>
              </a:ext>
            </a:extLst>
          </p:cNvPr>
          <p:cNvSpPr txBox="1"/>
          <p:nvPr/>
        </p:nvSpPr>
        <p:spPr>
          <a:xfrm>
            <a:off x="6440703" y="4166354"/>
            <a:ext cx="2703297" cy="369332"/>
          </a:xfrm>
          <a:prstGeom prst="rect">
            <a:avLst/>
          </a:prstGeom>
          <a:noFill/>
        </p:spPr>
        <p:txBody>
          <a:bodyPr wrap="square" rtlCol="0">
            <a:spAutoFit/>
          </a:bodyPr>
          <a:lstStyle/>
          <a:p>
            <a:r>
              <a:rPr lang="en-US" dirty="0"/>
              <a:t>Alternative Certification </a:t>
            </a:r>
          </a:p>
        </p:txBody>
      </p:sp>
    </p:spTree>
    <p:extLst>
      <p:ext uri="{BB962C8B-B14F-4D97-AF65-F5344CB8AC3E}">
        <p14:creationId xmlns:p14="http://schemas.microsoft.com/office/powerpoint/2010/main" val="380302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Annual Reporting Measure</a:t>
            </a:r>
          </a:p>
        </p:txBody>
      </p:sp>
      <p:sp>
        <p:nvSpPr>
          <p:cNvPr id="3" name="Content Placeholder 2"/>
          <p:cNvSpPr>
            <a:spLocks noGrp="1"/>
          </p:cNvSpPr>
          <p:nvPr>
            <p:ph sz="half" idx="1"/>
          </p:nvPr>
        </p:nvSpPr>
        <p:spPr>
          <a:xfrm>
            <a:off x="161365" y="2406201"/>
            <a:ext cx="4335332" cy="4240268"/>
          </a:xfrm>
        </p:spPr>
        <p:txBody>
          <a:bodyPr>
            <a:normAutofit/>
          </a:bodyPr>
          <a:lstStyle/>
          <a:p>
            <a:r>
              <a:rPr lang="en-US" sz="2600" b="1" dirty="0"/>
              <a:t>Program Impact:</a:t>
            </a:r>
          </a:p>
          <a:p>
            <a:pPr lvl="1"/>
            <a:r>
              <a:rPr lang="en-US" sz="2600" dirty="0"/>
              <a:t>P-12 student learning/</a:t>
            </a:r>
          </a:p>
          <a:p>
            <a:pPr marL="349250" lvl="1" indent="0">
              <a:buNone/>
            </a:pPr>
            <a:r>
              <a:rPr lang="en-US" sz="2600" dirty="0"/>
              <a:t>    development</a:t>
            </a:r>
          </a:p>
          <a:p>
            <a:pPr lvl="1"/>
            <a:r>
              <a:rPr lang="en-US" sz="2600" dirty="0"/>
              <a:t>Observations of teaching effectiveness</a:t>
            </a:r>
          </a:p>
          <a:p>
            <a:pPr lvl="1"/>
            <a:r>
              <a:rPr lang="en-US" sz="2600" dirty="0"/>
              <a:t>Employer satisfaction</a:t>
            </a:r>
          </a:p>
          <a:p>
            <a:pPr lvl="1"/>
            <a:r>
              <a:rPr lang="en-US" sz="2600" dirty="0"/>
              <a:t>Completer persistence</a:t>
            </a:r>
          </a:p>
        </p:txBody>
      </p:sp>
      <p:sp>
        <p:nvSpPr>
          <p:cNvPr id="4" name="Content Placeholder 3"/>
          <p:cNvSpPr>
            <a:spLocks noGrp="1"/>
          </p:cNvSpPr>
          <p:nvPr>
            <p:ph sz="half" idx="2"/>
          </p:nvPr>
        </p:nvSpPr>
        <p:spPr>
          <a:xfrm>
            <a:off x="4927001" y="2329142"/>
            <a:ext cx="4055633" cy="4317327"/>
          </a:xfrm>
        </p:spPr>
        <p:txBody>
          <a:bodyPr>
            <a:normAutofit/>
          </a:bodyPr>
          <a:lstStyle/>
          <a:p>
            <a:r>
              <a:rPr lang="en-US" sz="2200" b="1" dirty="0"/>
              <a:t>Program Outcome and Consumer Information:</a:t>
            </a:r>
          </a:p>
          <a:p>
            <a:pPr lvl="1"/>
            <a:r>
              <a:rPr lang="en-US" sz="2400" dirty="0"/>
              <a:t>Completer or graduation rates</a:t>
            </a:r>
          </a:p>
          <a:p>
            <a:pPr lvl="1"/>
            <a:r>
              <a:rPr lang="en-US" sz="2400" dirty="0"/>
              <a:t>Licensure rate</a:t>
            </a:r>
          </a:p>
          <a:p>
            <a:pPr lvl="1"/>
            <a:r>
              <a:rPr lang="en-US" sz="2400" dirty="0"/>
              <a:t>Employment rate</a:t>
            </a:r>
          </a:p>
          <a:p>
            <a:pPr lvl="1"/>
            <a:r>
              <a:rPr lang="en-US" sz="2400" dirty="0"/>
              <a:t>Consumer information, including students loan default rate</a:t>
            </a:r>
          </a:p>
        </p:txBody>
      </p:sp>
    </p:spTree>
    <p:extLst>
      <p:ext uri="{BB962C8B-B14F-4D97-AF65-F5344CB8AC3E}">
        <p14:creationId xmlns:p14="http://schemas.microsoft.com/office/powerpoint/2010/main" val="851323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E9838-BE14-4FA3-B07D-FA4DE9E111AF}"/>
              </a:ext>
            </a:extLst>
          </p:cNvPr>
          <p:cNvSpPr>
            <a:spLocks noGrp="1"/>
          </p:cNvSpPr>
          <p:nvPr>
            <p:ph type="title"/>
          </p:nvPr>
        </p:nvSpPr>
        <p:spPr>
          <a:xfrm>
            <a:off x="739776" y="352212"/>
            <a:ext cx="7947024" cy="1143000"/>
          </a:xfrm>
        </p:spPr>
        <p:txBody>
          <a:bodyPr/>
          <a:lstStyle/>
          <a:p>
            <a:r>
              <a:rPr lang="en-US" sz="3600" dirty="0"/>
              <a:t>Teach Louisiana:</a:t>
            </a:r>
            <a:br>
              <a:rPr lang="en-US" sz="3600" dirty="0"/>
            </a:br>
            <a:r>
              <a:rPr lang="en-US" sz="3600" dirty="0"/>
              <a:t>Graduation and Licensure Rates</a:t>
            </a:r>
            <a:br>
              <a:rPr lang="en-US" sz="3600" dirty="0"/>
            </a:br>
            <a:r>
              <a:rPr lang="en-US" sz="3600" dirty="0"/>
              <a:t>Advanced Programs</a:t>
            </a:r>
          </a:p>
        </p:txBody>
      </p:sp>
      <p:pic>
        <p:nvPicPr>
          <p:cNvPr id="3" name="Picture 2">
            <a:extLst>
              <a:ext uri="{FF2B5EF4-FFF2-40B4-BE49-F238E27FC236}">
                <a16:creationId xmlns:a16="http://schemas.microsoft.com/office/drawing/2014/main" xmlns="" id="{6BA4BC2B-D6A3-4696-BD87-72FC7CA4E638}"/>
              </a:ext>
            </a:extLst>
          </p:cNvPr>
          <p:cNvPicPr>
            <a:picLocks noChangeAspect="1"/>
          </p:cNvPicPr>
          <p:nvPr/>
        </p:nvPicPr>
        <p:blipFill>
          <a:blip r:embed="rId3"/>
          <a:stretch>
            <a:fillRect/>
          </a:stretch>
        </p:blipFill>
        <p:spPr>
          <a:xfrm>
            <a:off x="0" y="2687679"/>
            <a:ext cx="9144000" cy="3388713"/>
          </a:xfrm>
          <a:prstGeom prst="rect">
            <a:avLst/>
          </a:prstGeom>
        </p:spPr>
      </p:pic>
    </p:spTree>
    <p:extLst>
      <p:ext uri="{BB962C8B-B14F-4D97-AF65-F5344CB8AC3E}">
        <p14:creationId xmlns:p14="http://schemas.microsoft.com/office/powerpoint/2010/main" val="2817444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79EDF4-4F9A-453D-9AC4-87417E427528}"/>
              </a:ext>
            </a:extLst>
          </p:cNvPr>
          <p:cNvSpPr>
            <a:spLocks noGrp="1"/>
          </p:cNvSpPr>
          <p:nvPr>
            <p:ph type="title"/>
          </p:nvPr>
        </p:nvSpPr>
        <p:spPr>
          <a:xfrm>
            <a:off x="598488" y="442874"/>
            <a:ext cx="7947024" cy="1143000"/>
          </a:xfrm>
        </p:spPr>
        <p:txBody>
          <a:bodyPr/>
          <a:lstStyle/>
          <a:p>
            <a:r>
              <a:rPr lang="en-US" sz="4000" dirty="0"/>
              <a:t>Graduation and Licensure Rates</a:t>
            </a:r>
            <a:br>
              <a:rPr lang="en-US" sz="4000" dirty="0"/>
            </a:br>
            <a:r>
              <a:rPr lang="en-US" sz="4000" dirty="0"/>
              <a:t>Advanced Programs</a:t>
            </a:r>
            <a:br>
              <a:rPr lang="en-US" sz="4000" dirty="0"/>
            </a:br>
            <a:r>
              <a:rPr lang="en-US" sz="4000" dirty="0"/>
              <a:t>Next Steps</a:t>
            </a:r>
            <a:endParaRPr lang="en-US" dirty="0"/>
          </a:p>
        </p:txBody>
      </p:sp>
      <p:sp>
        <p:nvSpPr>
          <p:cNvPr id="3" name="Content Placeholder 2">
            <a:extLst>
              <a:ext uri="{FF2B5EF4-FFF2-40B4-BE49-F238E27FC236}">
                <a16:creationId xmlns:a16="http://schemas.microsoft.com/office/drawing/2014/main" xmlns="" id="{82FD7AC2-767E-4ED3-9FF4-AD1B7C52D1AE}"/>
              </a:ext>
            </a:extLst>
          </p:cNvPr>
          <p:cNvSpPr>
            <a:spLocks noGrp="1"/>
          </p:cNvSpPr>
          <p:nvPr>
            <p:ph idx="1"/>
          </p:nvPr>
        </p:nvSpPr>
        <p:spPr>
          <a:xfrm>
            <a:off x="239150" y="2672862"/>
            <a:ext cx="8623495" cy="3967089"/>
          </a:xfrm>
        </p:spPr>
        <p:txBody>
          <a:bodyPr>
            <a:normAutofit/>
          </a:bodyPr>
          <a:lstStyle/>
          <a:p>
            <a:r>
              <a:rPr lang="en-US" sz="2800" dirty="0"/>
              <a:t>Newly redesigned Master of Education in Curriculum and Instructions programs in place for 2020-2021</a:t>
            </a:r>
          </a:p>
          <a:p>
            <a:r>
              <a:rPr lang="en-US" sz="2800" dirty="0"/>
              <a:t>Continue the Mentor Teacher Training pathways for 2020-2021:</a:t>
            </a:r>
          </a:p>
          <a:p>
            <a:pPr lvl="1"/>
            <a:r>
              <a:rPr lang="en-US" sz="2600" dirty="0"/>
              <a:t>Professional Development </a:t>
            </a:r>
          </a:p>
          <a:p>
            <a:pPr lvl="1"/>
            <a:r>
              <a:rPr lang="en-US" sz="2600" dirty="0"/>
              <a:t>Embedded in the Master of Education programs</a:t>
            </a:r>
          </a:p>
        </p:txBody>
      </p:sp>
    </p:spTree>
    <p:extLst>
      <p:ext uri="{BB962C8B-B14F-4D97-AF65-F5344CB8AC3E}">
        <p14:creationId xmlns:p14="http://schemas.microsoft.com/office/powerpoint/2010/main" val="200761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7" y="345141"/>
            <a:ext cx="8939604" cy="1143000"/>
          </a:xfrm>
        </p:spPr>
        <p:txBody>
          <a:bodyPr/>
          <a:lstStyle/>
          <a:p>
            <a:r>
              <a:rPr lang="en-US" sz="3800" dirty="0"/>
              <a:t>United States Department of Education:</a:t>
            </a:r>
            <a:br>
              <a:rPr lang="en-US" sz="3800" dirty="0"/>
            </a:br>
            <a:r>
              <a:rPr lang="en-US" sz="3800" dirty="0"/>
              <a:t>MSU Loan Default Rates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40868368"/>
              </p:ext>
            </p:extLst>
          </p:nvPr>
        </p:nvGraphicFramePr>
        <p:xfrm>
          <a:off x="614856" y="2619862"/>
          <a:ext cx="8169508" cy="3483688"/>
        </p:xfrm>
        <a:graphic>
          <a:graphicData uri="http://schemas.openxmlformats.org/drawingml/2006/table">
            <a:tbl>
              <a:tblPr firstRow="1" bandRow="1">
                <a:tableStyleId>{F5AB1C69-6EDB-4FF4-983F-18BD219EF322}</a:tableStyleId>
              </a:tblPr>
              <a:tblGrid>
                <a:gridCol w="2254468">
                  <a:extLst>
                    <a:ext uri="{9D8B030D-6E8A-4147-A177-3AD203B41FA5}">
                      <a16:colId xmlns:a16="http://schemas.microsoft.com/office/drawing/2014/main" xmlns="" val="20000"/>
                    </a:ext>
                  </a:extLst>
                </a:gridCol>
                <a:gridCol w="1478760">
                  <a:extLst>
                    <a:ext uri="{9D8B030D-6E8A-4147-A177-3AD203B41FA5}">
                      <a16:colId xmlns:a16="http://schemas.microsoft.com/office/drawing/2014/main" xmlns="" val="138010242"/>
                    </a:ext>
                  </a:extLst>
                </a:gridCol>
                <a:gridCol w="1478760">
                  <a:extLst>
                    <a:ext uri="{9D8B030D-6E8A-4147-A177-3AD203B41FA5}">
                      <a16:colId xmlns:a16="http://schemas.microsoft.com/office/drawing/2014/main" xmlns="" val="20001"/>
                    </a:ext>
                  </a:extLst>
                </a:gridCol>
                <a:gridCol w="1478760">
                  <a:extLst>
                    <a:ext uri="{9D8B030D-6E8A-4147-A177-3AD203B41FA5}">
                      <a16:colId xmlns:a16="http://schemas.microsoft.com/office/drawing/2014/main" xmlns="" val="20002"/>
                    </a:ext>
                  </a:extLst>
                </a:gridCol>
                <a:gridCol w="1478760">
                  <a:extLst>
                    <a:ext uri="{9D8B030D-6E8A-4147-A177-3AD203B41FA5}">
                      <a16:colId xmlns:a16="http://schemas.microsoft.com/office/drawing/2014/main" xmlns="" val="20003"/>
                    </a:ext>
                  </a:extLst>
                </a:gridCol>
              </a:tblGrid>
              <a:tr h="680422">
                <a:tc>
                  <a:txBody>
                    <a:bodyPr/>
                    <a:lstStyle/>
                    <a:p>
                      <a:pPr algn="ctr"/>
                      <a:r>
                        <a:rPr lang="en-US" sz="2400" dirty="0"/>
                        <a:t>Fiscal Year</a:t>
                      </a:r>
                    </a:p>
                  </a:txBody>
                  <a:tcPr/>
                </a:tc>
                <a:tc>
                  <a:txBody>
                    <a:bodyPr/>
                    <a:lstStyle/>
                    <a:p>
                      <a:pPr algn="ctr"/>
                      <a:r>
                        <a:rPr lang="en-US" sz="2400" dirty="0"/>
                        <a:t>2016</a:t>
                      </a:r>
                    </a:p>
                  </a:txBody>
                  <a:tcPr/>
                </a:tc>
                <a:tc>
                  <a:txBody>
                    <a:bodyPr/>
                    <a:lstStyle/>
                    <a:p>
                      <a:pPr algn="ctr"/>
                      <a:r>
                        <a:rPr lang="en-US" sz="2400" dirty="0"/>
                        <a:t>2015</a:t>
                      </a:r>
                    </a:p>
                  </a:txBody>
                  <a:tcPr/>
                </a:tc>
                <a:tc>
                  <a:txBody>
                    <a:bodyPr/>
                    <a:lstStyle/>
                    <a:p>
                      <a:pPr algn="ctr"/>
                      <a:r>
                        <a:rPr lang="en-US" sz="2400" dirty="0"/>
                        <a:t>2014</a:t>
                      </a:r>
                    </a:p>
                  </a:txBody>
                  <a:tcPr/>
                </a:tc>
                <a:tc>
                  <a:txBody>
                    <a:bodyPr/>
                    <a:lstStyle/>
                    <a:p>
                      <a:pPr algn="ctr"/>
                      <a:r>
                        <a:rPr lang="en-US" sz="2400" dirty="0"/>
                        <a:t>2013</a:t>
                      </a:r>
                    </a:p>
                  </a:txBody>
                  <a:tcPr/>
                </a:tc>
                <a:extLst>
                  <a:ext uri="{0D108BD9-81ED-4DB2-BD59-A6C34878D82A}">
                    <a16:rowId xmlns:a16="http://schemas.microsoft.com/office/drawing/2014/main" xmlns="" val="10000"/>
                  </a:ext>
                </a:extLst>
              </a:tr>
              <a:tr h="680422">
                <a:tc>
                  <a:txBody>
                    <a:bodyPr/>
                    <a:lstStyle/>
                    <a:p>
                      <a:pPr algn="ctr"/>
                      <a:r>
                        <a:rPr lang="en-US" sz="2200" dirty="0"/>
                        <a:t>Default</a:t>
                      </a:r>
                      <a:r>
                        <a:rPr lang="en-US" sz="2200" baseline="0" dirty="0"/>
                        <a:t> rate</a:t>
                      </a:r>
                      <a:endParaRPr lang="en-US" sz="2200" dirty="0"/>
                    </a:p>
                  </a:txBody>
                  <a:tcPr/>
                </a:tc>
                <a:tc>
                  <a:txBody>
                    <a:bodyPr/>
                    <a:lstStyle/>
                    <a:p>
                      <a:pPr algn="ctr"/>
                      <a:r>
                        <a:rPr lang="en-US" sz="2400" dirty="0"/>
                        <a:t>13.6%</a:t>
                      </a:r>
                    </a:p>
                  </a:txBody>
                  <a:tcPr/>
                </a:tc>
                <a:tc>
                  <a:txBody>
                    <a:bodyPr/>
                    <a:lstStyle/>
                    <a:p>
                      <a:pPr algn="ctr"/>
                      <a:r>
                        <a:rPr lang="en-US" sz="2400" dirty="0"/>
                        <a:t>9.9%</a:t>
                      </a:r>
                    </a:p>
                  </a:txBody>
                  <a:tcPr/>
                </a:tc>
                <a:tc>
                  <a:txBody>
                    <a:bodyPr/>
                    <a:lstStyle/>
                    <a:p>
                      <a:pPr algn="ctr"/>
                      <a:r>
                        <a:rPr lang="en-US" sz="2400" dirty="0"/>
                        <a:t>11%</a:t>
                      </a:r>
                    </a:p>
                  </a:txBody>
                  <a:tcPr/>
                </a:tc>
                <a:tc>
                  <a:txBody>
                    <a:bodyPr/>
                    <a:lstStyle/>
                    <a:p>
                      <a:pPr algn="ctr"/>
                      <a:r>
                        <a:rPr lang="en-US" sz="2400" dirty="0"/>
                        <a:t>12.4%</a:t>
                      </a:r>
                    </a:p>
                  </a:txBody>
                  <a:tcPr/>
                </a:tc>
                <a:extLst>
                  <a:ext uri="{0D108BD9-81ED-4DB2-BD59-A6C34878D82A}">
                    <a16:rowId xmlns:a16="http://schemas.microsoft.com/office/drawing/2014/main" xmlns="" val="10001"/>
                  </a:ext>
                </a:extLst>
              </a:tr>
              <a:tr h="680422">
                <a:tc>
                  <a:txBody>
                    <a:bodyPr/>
                    <a:lstStyle/>
                    <a:p>
                      <a:pPr algn="ctr"/>
                      <a:r>
                        <a:rPr lang="en-US" sz="2200" dirty="0"/>
                        <a:t># in default</a:t>
                      </a:r>
                    </a:p>
                  </a:txBody>
                  <a:tcPr/>
                </a:tc>
                <a:tc>
                  <a:txBody>
                    <a:bodyPr/>
                    <a:lstStyle/>
                    <a:p>
                      <a:pPr algn="ctr"/>
                      <a:r>
                        <a:rPr lang="en-US" sz="2400" dirty="0"/>
                        <a:t>227</a:t>
                      </a:r>
                    </a:p>
                  </a:txBody>
                  <a:tcPr/>
                </a:tc>
                <a:tc>
                  <a:txBody>
                    <a:bodyPr/>
                    <a:lstStyle/>
                    <a:p>
                      <a:pPr algn="ctr"/>
                      <a:r>
                        <a:rPr lang="en-US" sz="2400" dirty="0"/>
                        <a:t>178</a:t>
                      </a:r>
                    </a:p>
                  </a:txBody>
                  <a:tcPr/>
                </a:tc>
                <a:tc>
                  <a:txBody>
                    <a:bodyPr/>
                    <a:lstStyle/>
                    <a:p>
                      <a:pPr algn="ctr"/>
                      <a:r>
                        <a:rPr lang="en-US" sz="2400" dirty="0"/>
                        <a:t>195</a:t>
                      </a:r>
                    </a:p>
                  </a:txBody>
                  <a:tcPr/>
                </a:tc>
                <a:tc>
                  <a:txBody>
                    <a:bodyPr/>
                    <a:lstStyle/>
                    <a:p>
                      <a:pPr algn="ctr"/>
                      <a:r>
                        <a:rPr lang="en-US" sz="2400" dirty="0"/>
                        <a:t>224</a:t>
                      </a:r>
                    </a:p>
                  </a:txBody>
                  <a:tcPr/>
                </a:tc>
                <a:extLst>
                  <a:ext uri="{0D108BD9-81ED-4DB2-BD59-A6C34878D82A}">
                    <a16:rowId xmlns:a16="http://schemas.microsoft.com/office/drawing/2014/main" xmlns="" val="10002"/>
                  </a:ext>
                </a:extLst>
              </a:tr>
              <a:tr h="680422">
                <a:tc>
                  <a:txBody>
                    <a:bodyPr/>
                    <a:lstStyle/>
                    <a:p>
                      <a:pPr algn="ctr"/>
                      <a:r>
                        <a:rPr lang="en-US" sz="2200" dirty="0"/>
                        <a:t># in repayment</a:t>
                      </a:r>
                    </a:p>
                  </a:txBody>
                  <a:tcPr/>
                </a:tc>
                <a:tc>
                  <a:txBody>
                    <a:bodyPr/>
                    <a:lstStyle/>
                    <a:p>
                      <a:pPr algn="ctr"/>
                      <a:r>
                        <a:rPr lang="en-US" sz="2400" dirty="0"/>
                        <a:t>1.662</a:t>
                      </a:r>
                    </a:p>
                  </a:txBody>
                  <a:tcPr/>
                </a:tc>
                <a:tc>
                  <a:txBody>
                    <a:bodyPr/>
                    <a:lstStyle/>
                    <a:p>
                      <a:pPr algn="ctr"/>
                      <a:r>
                        <a:rPr lang="en-US" sz="2400" dirty="0"/>
                        <a:t>1,795</a:t>
                      </a:r>
                    </a:p>
                  </a:txBody>
                  <a:tcPr/>
                </a:tc>
                <a:tc>
                  <a:txBody>
                    <a:bodyPr/>
                    <a:lstStyle/>
                    <a:p>
                      <a:pPr algn="ctr"/>
                      <a:r>
                        <a:rPr lang="en-US" sz="2400" dirty="0"/>
                        <a:t>1,758</a:t>
                      </a:r>
                    </a:p>
                  </a:txBody>
                  <a:tcPr/>
                </a:tc>
                <a:tc>
                  <a:txBody>
                    <a:bodyPr/>
                    <a:lstStyle/>
                    <a:p>
                      <a:pPr algn="ctr"/>
                      <a:r>
                        <a:rPr lang="en-US" sz="2400" dirty="0"/>
                        <a:t>1,805</a:t>
                      </a:r>
                    </a:p>
                  </a:txBody>
                  <a:tcPr/>
                </a:tc>
                <a:extLst>
                  <a:ext uri="{0D108BD9-81ED-4DB2-BD59-A6C34878D82A}">
                    <a16:rowId xmlns:a16="http://schemas.microsoft.com/office/drawing/2014/main" xmlns="" val="10003"/>
                  </a:ext>
                </a:extLst>
              </a:tr>
              <a:tr h="680422">
                <a:tc>
                  <a:txBody>
                    <a:bodyPr/>
                    <a:lstStyle/>
                    <a:p>
                      <a:pPr algn="ctr"/>
                      <a:r>
                        <a:rPr lang="en-US" sz="2200" dirty="0"/>
                        <a:t>National cohort default rate</a:t>
                      </a:r>
                    </a:p>
                  </a:txBody>
                  <a:tcPr/>
                </a:tc>
                <a:tc>
                  <a:txBody>
                    <a:bodyPr/>
                    <a:lstStyle/>
                    <a:p>
                      <a:pPr algn="ctr"/>
                      <a:r>
                        <a:rPr lang="en-US" sz="2400" dirty="0"/>
                        <a:t>10.1%</a:t>
                      </a:r>
                    </a:p>
                  </a:txBody>
                  <a:tcPr/>
                </a:tc>
                <a:tc>
                  <a:txBody>
                    <a:bodyPr/>
                    <a:lstStyle/>
                    <a:p>
                      <a:pPr algn="ctr"/>
                      <a:r>
                        <a:rPr lang="en-US" sz="2400" dirty="0"/>
                        <a:t>10.8%</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xmlns="" val="628358861"/>
                  </a:ext>
                </a:extLst>
              </a:tr>
            </a:tbl>
          </a:graphicData>
        </a:graphic>
      </p:graphicFrame>
    </p:spTree>
    <p:extLst>
      <p:ext uri="{BB962C8B-B14F-4D97-AF65-F5344CB8AC3E}">
        <p14:creationId xmlns:p14="http://schemas.microsoft.com/office/powerpoint/2010/main" val="268130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Contact Dr. Angel Ogea, Dean of the Burton College of Education</a:t>
            </a:r>
          </a:p>
          <a:p>
            <a:r>
              <a:rPr lang="en-US" dirty="0"/>
              <a:t>aogea@mcneese.edu</a:t>
            </a:r>
          </a:p>
        </p:txBody>
      </p:sp>
    </p:spTree>
    <p:extLst>
      <p:ext uri="{BB962C8B-B14F-4D97-AF65-F5344CB8AC3E}">
        <p14:creationId xmlns:p14="http://schemas.microsoft.com/office/powerpoint/2010/main" val="233811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Louisiana Department of Education Expectations</a:t>
            </a:r>
          </a:p>
        </p:txBody>
      </p:sp>
      <p:sp>
        <p:nvSpPr>
          <p:cNvPr id="3" name="Content Placeholder 2"/>
          <p:cNvSpPr>
            <a:spLocks noGrp="1"/>
          </p:cNvSpPr>
          <p:nvPr>
            <p:ph sz="half" idx="1"/>
          </p:nvPr>
        </p:nvSpPr>
        <p:spPr>
          <a:xfrm>
            <a:off x="4636007" y="2784475"/>
            <a:ext cx="4163747" cy="1398121"/>
          </a:xfrm>
          <a:ln>
            <a:solidFill>
              <a:schemeClr val="bg2">
                <a:lumMod val="50000"/>
              </a:schemeClr>
            </a:solidFill>
          </a:ln>
        </p:spPr>
        <p:txBody>
          <a:bodyPr>
            <a:noAutofit/>
          </a:bodyPr>
          <a:lstStyle/>
          <a:p>
            <a:pPr algn="ctr">
              <a:spcBef>
                <a:spcPts val="0"/>
              </a:spcBef>
            </a:pPr>
            <a:r>
              <a:rPr lang="en-US" sz="3200" dirty="0"/>
              <a:t>Effective: Proficient:</a:t>
            </a:r>
          </a:p>
          <a:p>
            <a:pPr marL="0" indent="0" algn="ctr">
              <a:spcBef>
                <a:spcPts val="0"/>
              </a:spcBef>
              <a:buNone/>
            </a:pPr>
            <a:r>
              <a:rPr lang="en-US" sz="3200" dirty="0"/>
              <a:t>3.49-2.5</a:t>
            </a:r>
          </a:p>
        </p:txBody>
      </p:sp>
      <p:sp>
        <p:nvSpPr>
          <p:cNvPr id="4" name="Content Placeholder 3"/>
          <p:cNvSpPr>
            <a:spLocks noGrp="1"/>
          </p:cNvSpPr>
          <p:nvPr>
            <p:ph sz="half" idx="13"/>
          </p:nvPr>
        </p:nvSpPr>
        <p:spPr>
          <a:xfrm>
            <a:off x="4636007" y="4497070"/>
            <a:ext cx="4163747" cy="1398121"/>
          </a:xfrm>
          <a:noFill/>
          <a:ln>
            <a:solidFill>
              <a:schemeClr val="bg2">
                <a:lumMod val="50000"/>
              </a:schemeClr>
            </a:solidFill>
          </a:ln>
        </p:spPr>
        <p:txBody>
          <a:bodyPr>
            <a:normAutofit/>
          </a:bodyPr>
          <a:lstStyle/>
          <a:p>
            <a:pPr>
              <a:spcBef>
                <a:spcPts val="0"/>
              </a:spcBef>
            </a:pPr>
            <a:r>
              <a:rPr lang="en-US" sz="3200" dirty="0"/>
              <a:t>Ineffective:</a:t>
            </a:r>
          </a:p>
          <a:p>
            <a:pPr marL="0" indent="0" algn="ctr">
              <a:spcBef>
                <a:spcPts val="0"/>
              </a:spcBef>
              <a:buNone/>
            </a:pPr>
            <a:r>
              <a:rPr lang="en-US" sz="3200" dirty="0"/>
              <a:t>1.49-1.0</a:t>
            </a:r>
          </a:p>
        </p:txBody>
      </p:sp>
      <p:sp>
        <p:nvSpPr>
          <p:cNvPr id="5" name="Content Placeholder 4"/>
          <p:cNvSpPr>
            <a:spLocks noGrp="1"/>
          </p:cNvSpPr>
          <p:nvPr>
            <p:ph sz="half" idx="14"/>
          </p:nvPr>
        </p:nvSpPr>
        <p:spPr>
          <a:xfrm>
            <a:off x="161366" y="2784475"/>
            <a:ext cx="4152450" cy="1398121"/>
          </a:xfrm>
          <a:ln>
            <a:solidFill>
              <a:schemeClr val="bg2">
                <a:lumMod val="50000"/>
              </a:schemeClr>
            </a:solidFill>
          </a:ln>
        </p:spPr>
        <p:txBody>
          <a:bodyPr/>
          <a:lstStyle/>
          <a:p>
            <a:pPr>
              <a:spcBef>
                <a:spcPts val="0"/>
              </a:spcBef>
            </a:pPr>
            <a:r>
              <a:rPr lang="en-US" sz="3200" dirty="0"/>
              <a:t>Highly Effective:</a:t>
            </a:r>
          </a:p>
          <a:p>
            <a:pPr marL="0" indent="0" algn="ctr">
              <a:spcBef>
                <a:spcPts val="0"/>
              </a:spcBef>
              <a:buNone/>
            </a:pPr>
            <a:r>
              <a:rPr lang="en-US" sz="3200" dirty="0"/>
              <a:t>4.0-3.5</a:t>
            </a:r>
          </a:p>
        </p:txBody>
      </p:sp>
      <p:sp>
        <p:nvSpPr>
          <p:cNvPr id="6" name="Content Placeholder 5"/>
          <p:cNvSpPr>
            <a:spLocks noGrp="1"/>
          </p:cNvSpPr>
          <p:nvPr>
            <p:ph sz="half" idx="15"/>
          </p:nvPr>
        </p:nvSpPr>
        <p:spPr>
          <a:xfrm>
            <a:off x="161365" y="4497070"/>
            <a:ext cx="4152451" cy="1398121"/>
          </a:xfrm>
          <a:ln>
            <a:solidFill>
              <a:schemeClr val="bg2">
                <a:lumMod val="50000"/>
              </a:schemeClr>
            </a:solidFill>
          </a:ln>
        </p:spPr>
        <p:txBody>
          <a:bodyPr>
            <a:noAutofit/>
          </a:bodyPr>
          <a:lstStyle/>
          <a:p>
            <a:pPr algn="ctr">
              <a:spcBef>
                <a:spcPts val="0"/>
              </a:spcBef>
            </a:pPr>
            <a:r>
              <a:rPr lang="en-US" sz="3200" dirty="0"/>
              <a:t>Effective: Emerging:</a:t>
            </a:r>
          </a:p>
          <a:p>
            <a:pPr marL="0" indent="0" algn="ctr">
              <a:spcBef>
                <a:spcPts val="0"/>
              </a:spcBef>
              <a:buNone/>
            </a:pPr>
            <a:r>
              <a:rPr lang="en-US" sz="3200" dirty="0"/>
              <a:t>2.49-1.5</a:t>
            </a:r>
          </a:p>
        </p:txBody>
      </p:sp>
    </p:spTree>
    <p:extLst>
      <p:ext uri="{BB962C8B-B14F-4D97-AF65-F5344CB8AC3E}">
        <p14:creationId xmlns:p14="http://schemas.microsoft.com/office/powerpoint/2010/main" val="319702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EB558A-B471-403A-A9CB-AA91885F111F}"/>
              </a:ext>
            </a:extLst>
          </p:cNvPr>
          <p:cNvSpPr>
            <a:spLocks noGrp="1"/>
          </p:cNvSpPr>
          <p:nvPr>
            <p:ph type="title"/>
          </p:nvPr>
        </p:nvSpPr>
        <p:spPr/>
        <p:txBody>
          <a:bodyPr/>
          <a:lstStyle/>
          <a:p>
            <a:r>
              <a:rPr lang="en-US" dirty="0"/>
              <a:t>Impact of P-12 learning and development (CAEP 4.1)</a:t>
            </a:r>
          </a:p>
        </p:txBody>
      </p:sp>
      <p:sp>
        <p:nvSpPr>
          <p:cNvPr id="3" name="Content Placeholder 2">
            <a:extLst>
              <a:ext uri="{FF2B5EF4-FFF2-40B4-BE49-F238E27FC236}">
                <a16:creationId xmlns:a16="http://schemas.microsoft.com/office/drawing/2014/main" xmlns="" id="{CADA52F6-971B-4D5C-97D6-82713D7CC89F}"/>
              </a:ext>
            </a:extLst>
          </p:cNvPr>
          <p:cNvSpPr>
            <a:spLocks noGrp="1"/>
          </p:cNvSpPr>
          <p:nvPr>
            <p:ph idx="1"/>
          </p:nvPr>
        </p:nvSpPr>
        <p:spPr/>
        <p:txBody>
          <a:bodyPr>
            <a:normAutofit fontScale="85000" lnSpcReduction="10000"/>
          </a:bodyPr>
          <a:lstStyle/>
          <a:p>
            <a:pPr marL="0" indent="0">
              <a:buNone/>
            </a:pPr>
            <a:r>
              <a:rPr lang="en-US" sz="2400" dirty="0">
                <a:solidFill>
                  <a:schemeClr val="tx1"/>
                </a:solidFill>
              </a:rPr>
              <a:t>Louisiana Board of Regents statement: "Due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2400" dirty="0">
                <a:solidFill>
                  <a:schemeClr val="tx1"/>
                </a:solidFill>
                <a:hlinkClick r:id="rId2"/>
              </a:rPr>
              <a:t>https://Title2.ed.gov</a:t>
            </a:r>
            <a:r>
              <a:rPr lang="en-US" sz="2400" dirty="0">
                <a:solidFill>
                  <a:schemeClr val="tx1"/>
                </a:solidFill>
              </a:rPr>
              <a:t> to locate information about teacher preparation programs pertaining to:  listing of programs, number of enrolled candidates, race and gender of enrolled candidates, number of completers, GPA of completers, Praxis passage rates, and other relevant information.”</a:t>
            </a:r>
          </a:p>
          <a:p>
            <a:pPr marL="0" indent="0">
              <a:buNone/>
            </a:pPr>
            <a:endParaRPr lang="en-US" dirty="0">
              <a:highlight>
                <a:srgbClr val="FFFF00"/>
              </a:highlight>
            </a:endParaRPr>
          </a:p>
        </p:txBody>
      </p:sp>
    </p:spTree>
    <p:extLst>
      <p:ext uri="{BB962C8B-B14F-4D97-AF65-F5344CB8AC3E}">
        <p14:creationId xmlns:p14="http://schemas.microsoft.com/office/powerpoint/2010/main" val="397494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EB558A-B471-403A-A9CB-AA91885F111F}"/>
              </a:ext>
            </a:extLst>
          </p:cNvPr>
          <p:cNvSpPr>
            <a:spLocks noGrp="1"/>
          </p:cNvSpPr>
          <p:nvPr>
            <p:ph type="title"/>
          </p:nvPr>
        </p:nvSpPr>
        <p:spPr/>
        <p:txBody>
          <a:bodyPr/>
          <a:lstStyle/>
          <a:p>
            <a:r>
              <a:rPr lang="en-US" dirty="0"/>
              <a:t>Indicators of teaching effectiveness (CAEP 4.2)</a:t>
            </a:r>
          </a:p>
        </p:txBody>
      </p:sp>
      <p:sp>
        <p:nvSpPr>
          <p:cNvPr id="3" name="Content Placeholder 2">
            <a:extLst>
              <a:ext uri="{FF2B5EF4-FFF2-40B4-BE49-F238E27FC236}">
                <a16:creationId xmlns:a16="http://schemas.microsoft.com/office/drawing/2014/main" xmlns="" id="{CADA52F6-971B-4D5C-97D6-82713D7CC89F}"/>
              </a:ext>
            </a:extLst>
          </p:cNvPr>
          <p:cNvSpPr>
            <a:spLocks noGrp="1"/>
          </p:cNvSpPr>
          <p:nvPr>
            <p:ph idx="1"/>
          </p:nvPr>
        </p:nvSpPr>
        <p:spPr/>
        <p:txBody>
          <a:bodyPr>
            <a:normAutofit fontScale="85000" lnSpcReduction="10000"/>
          </a:bodyPr>
          <a:lstStyle/>
          <a:p>
            <a:pPr marL="0" indent="0">
              <a:buNone/>
            </a:pPr>
            <a:r>
              <a:rPr lang="en-US" sz="2400" dirty="0">
                <a:solidFill>
                  <a:schemeClr val="tx1"/>
                </a:solidFill>
              </a:rPr>
              <a:t>Louisiana Board of Regents statement: "Due to discrepancies found in data used to calculate Growth in Student Learning Scores and Compass Teacher Evaluation Scores for new teachers completing individual teacher preparation programs, it was not possible to release 2019 Teacher Preparation Data Dashboards or create a 2019 Teacher Preparation Fact Book.  Please go to the USDE Title 2 website at </a:t>
            </a:r>
            <a:r>
              <a:rPr lang="en-US" sz="2400" dirty="0">
                <a:solidFill>
                  <a:schemeClr val="tx1"/>
                </a:solidFill>
                <a:hlinkClick r:id="rId2"/>
              </a:rPr>
              <a:t>https://Title2.ed.gov</a:t>
            </a:r>
            <a:r>
              <a:rPr lang="en-US" sz="2400" dirty="0">
                <a:solidFill>
                  <a:schemeClr val="tx1"/>
                </a:solidFill>
              </a:rPr>
              <a:t> to locate information about teacher preparation programs pertaining to:  listing of programs, number of enrolled candidates, race and gender of enrolled candidates, number of completers, GPA of completers, Praxis passage rates, and other relevant information.”</a:t>
            </a:r>
          </a:p>
          <a:p>
            <a:pPr marL="0" indent="0">
              <a:buNone/>
            </a:pPr>
            <a:endParaRPr lang="en-US" dirty="0">
              <a:highlight>
                <a:srgbClr val="FFFF00"/>
              </a:highlight>
            </a:endParaRPr>
          </a:p>
        </p:txBody>
      </p:sp>
    </p:spTree>
    <p:extLst>
      <p:ext uri="{BB962C8B-B14F-4D97-AF65-F5344CB8AC3E}">
        <p14:creationId xmlns:p14="http://schemas.microsoft.com/office/powerpoint/2010/main" val="145293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157" y="334681"/>
            <a:ext cx="7947024" cy="1143000"/>
          </a:xfrm>
        </p:spPr>
        <p:txBody>
          <a:bodyPr/>
          <a:lstStyle/>
          <a:p>
            <a:r>
              <a:rPr lang="en-US" sz="3000" dirty="0"/>
              <a:t>2018 Louisiana Fact Book and </a:t>
            </a:r>
            <a:br>
              <a:rPr lang="en-US" sz="3000" dirty="0"/>
            </a:br>
            <a:r>
              <a:rPr lang="en-US" sz="3000" dirty="0"/>
              <a:t>Data Dash Boards: </a:t>
            </a:r>
            <a:r>
              <a:rPr lang="en-US" sz="3000" i="1" dirty="0"/>
              <a:t>Undergraduate</a:t>
            </a:r>
            <a:endParaRPr lang="en-US" sz="3000" dirty="0"/>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3646722470"/>
              </p:ext>
            </p:extLst>
          </p:nvPr>
        </p:nvGraphicFramePr>
        <p:xfrm>
          <a:off x="96819" y="2029908"/>
          <a:ext cx="8950362" cy="4709160"/>
        </p:xfrm>
        <a:graphic>
          <a:graphicData uri="http://schemas.openxmlformats.org/drawingml/2006/table">
            <a:tbl>
              <a:tblPr firstRow="1" bandRow="1">
                <a:tableStyleId>{5C22544A-7EE6-4342-B048-85BDC9FD1C3A}</a:tableStyleId>
              </a:tblPr>
              <a:tblGrid>
                <a:gridCol w="647171">
                  <a:extLst>
                    <a:ext uri="{9D8B030D-6E8A-4147-A177-3AD203B41FA5}">
                      <a16:colId xmlns:a16="http://schemas.microsoft.com/office/drawing/2014/main" xmlns="" val="20000"/>
                    </a:ext>
                  </a:extLst>
                </a:gridCol>
                <a:gridCol w="1601255">
                  <a:extLst>
                    <a:ext uri="{9D8B030D-6E8A-4147-A177-3AD203B41FA5}">
                      <a16:colId xmlns:a16="http://schemas.microsoft.com/office/drawing/2014/main" xmlns="" val="4033642303"/>
                    </a:ext>
                  </a:extLst>
                </a:gridCol>
                <a:gridCol w="1410376">
                  <a:extLst>
                    <a:ext uri="{9D8B030D-6E8A-4147-A177-3AD203B41FA5}">
                      <a16:colId xmlns:a16="http://schemas.microsoft.com/office/drawing/2014/main" xmlns="" val="1686214323"/>
                    </a:ext>
                  </a:extLst>
                </a:gridCol>
                <a:gridCol w="1813341">
                  <a:extLst>
                    <a:ext uri="{9D8B030D-6E8A-4147-A177-3AD203B41FA5}">
                      <a16:colId xmlns:a16="http://schemas.microsoft.com/office/drawing/2014/main" xmlns="" val="1195229433"/>
                    </a:ext>
                  </a:extLst>
                </a:gridCol>
                <a:gridCol w="1866363">
                  <a:extLst>
                    <a:ext uri="{9D8B030D-6E8A-4147-A177-3AD203B41FA5}">
                      <a16:colId xmlns:a16="http://schemas.microsoft.com/office/drawing/2014/main" xmlns="" val="3249634096"/>
                    </a:ext>
                  </a:extLst>
                </a:gridCol>
                <a:gridCol w="1611856">
                  <a:extLst>
                    <a:ext uri="{9D8B030D-6E8A-4147-A177-3AD203B41FA5}">
                      <a16:colId xmlns:a16="http://schemas.microsoft.com/office/drawing/2014/main" xmlns="" val="621912504"/>
                    </a:ext>
                  </a:extLst>
                </a:gridCol>
              </a:tblGrid>
              <a:tr h="258183">
                <a:tc>
                  <a:txBody>
                    <a:bodyPr/>
                    <a:lstStyle/>
                    <a:p>
                      <a:pPr algn="ctr"/>
                      <a:r>
                        <a:rPr lang="en-US" sz="1600" dirty="0"/>
                        <a:t>Year</a:t>
                      </a:r>
                    </a:p>
                  </a:txBody>
                  <a:tcPr/>
                </a:tc>
                <a:tc>
                  <a:txBody>
                    <a:bodyPr/>
                    <a:lstStyle/>
                    <a:p>
                      <a:pPr algn="ctr"/>
                      <a:r>
                        <a:rPr lang="en-US" sz="1600" dirty="0"/>
                        <a:t>Mean 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xmlns="" val="10000"/>
                  </a:ext>
                </a:extLst>
              </a:tr>
              <a:tr h="290457">
                <a:tc gridSpan="6">
                  <a:txBody>
                    <a:bodyPr/>
                    <a:lstStyle/>
                    <a:p>
                      <a:pPr algn="ctr"/>
                      <a:r>
                        <a:rPr lang="en-US" sz="1600" b="1" i="1" u="sng" dirty="0"/>
                        <a:t>Compass Student Growth (SLT/VAM) (CAEP 4.1)</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58377">
                <a:tc>
                  <a:txBody>
                    <a:bodyPr/>
                    <a:lstStyle/>
                    <a:p>
                      <a:pPr algn="ctr"/>
                      <a:r>
                        <a:rPr lang="en-US" sz="1600" dirty="0"/>
                        <a:t>2016</a:t>
                      </a:r>
                    </a:p>
                  </a:txBody>
                  <a:tcPr/>
                </a:tc>
                <a:tc>
                  <a:txBody>
                    <a:bodyPr/>
                    <a:lstStyle/>
                    <a:p>
                      <a:pPr algn="ctr"/>
                      <a:r>
                        <a:rPr lang="en-US" sz="1600"/>
                        <a:t>3.4</a:t>
                      </a:r>
                      <a:r>
                        <a:rPr lang="en-US" sz="1600" baseline="0"/>
                        <a:t> </a:t>
                      </a:r>
                      <a:r>
                        <a:rPr lang="en-US" sz="1600"/>
                        <a:t>(n=446)</a:t>
                      </a:r>
                      <a:endParaRPr lang="en-US" sz="1600" dirty="0"/>
                    </a:p>
                  </a:txBody>
                  <a:tcPr/>
                </a:tc>
                <a:tc>
                  <a:txBody>
                    <a:bodyPr/>
                    <a:lstStyle/>
                    <a:p>
                      <a:pPr algn="ctr"/>
                      <a:r>
                        <a:rPr lang="en-US" sz="1600" dirty="0"/>
                        <a:t>3%</a:t>
                      </a:r>
                    </a:p>
                  </a:txBody>
                  <a:tcPr/>
                </a:tc>
                <a:tc>
                  <a:txBody>
                    <a:bodyPr/>
                    <a:lstStyle/>
                    <a:p>
                      <a:pPr algn="ctr"/>
                      <a:r>
                        <a:rPr lang="en-US" sz="1600" dirty="0"/>
                        <a:t>7%</a:t>
                      </a:r>
                    </a:p>
                  </a:txBody>
                  <a:tcPr/>
                </a:tc>
                <a:tc>
                  <a:txBody>
                    <a:bodyPr/>
                    <a:lstStyle/>
                    <a:p>
                      <a:pPr algn="ctr"/>
                      <a:r>
                        <a:rPr lang="en-US" sz="1600" dirty="0"/>
                        <a:t>28%</a:t>
                      </a:r>
                    </a:p>
                  </a:txBody>
                  <a:tcPr/>
                </a:tc>
                <a:tc>
                  <a:txBody>
                    <a:bodyPr/>
                    <a:lstStyle/>
                    <a:p>
                      <a:pPr algn="ctr"/>
                      <a:r>
                        <a:rPr lang="en-US" sz="1600" dirty="0"/>
                        <a:t>63%</a:t>
                      </a:r>
                    </a:p>
                  </a:txBody>
                  <a:tcPr/>
                </a:tc>
                <a:extLst>
                  <a:ext uri="{0D108BD9-81ED-4DB2-BD59-A6C34878D82A}">
                    <a16:rowId xmlns:a16="http://schemas.microsoft.com/office/drawing/2014/main" xmlns="" val="10003"/>
                  </a:ext>
                </a:extLst>
              </a:tr>
              <a:tr h="230094">
                <a:tc>
                  <a:txBody>
                    <a:bodyPr/>
                    <a:lstStyle/>
                    <a:p>
                      <a:pPr algn="ctr"/>
                      <a:r>
                        <a:rPr lang="en-US" sz="1600" dirty="0"/>
                        <a:t>2017</a:t>
                      </a:r>
                    </a:p>
                  </a:txBody>
                  <a:tcPr/>
                </a:tc>
                <a:tc>
                  <a:txBody>
                    <a:bodyPr/>
                    <a:lstStyle/>
                    <a:p>
                      <a:pPr algn="ctr"/>
                      <a:r>
                        <a:rPr lang="en-US" sz="1600" dirty="0"/>
                        <a:t>3.4 (n=422)</a:t>
                      </a:r>
                    </a:p>
                  </a:txBody>
                  <a:tcPr/>
                </a:tc>
                <a:tc>
                  <a:txBody>
                    <a:bodyPr/>
                    <a:lstStyle/>
                    <a:p>
                      <a:pPr algn="ctr"/>
                      <a:r>
                        <a:rPr lang="en-US" sz="1600" dirty="0"/>
                        <a:t>1%</a:t>
                      </a:r>
                    </a:p>
                  </a:txBody>
                  <a:tcPr/>
                </a:tc>
                <a:tc>
                  <a:txBody>
                    <a:bodyPr/>
                    <a:lstStyle/>
                    <a:p>
                      <a:pPr algn="ctr"/>
                      <a:r>
                        <a:rPr lang="en-US" sz="1600" dirty="0"/>
                        <a:t>10%</a:t>
                      </a:r>
                    </a:p>
                  </a:txBody>
                  <a:tcPr/>
                </a:tc>
                <a:tc>
                  <a:txBody>
                    <a:bodyPr/>
                    <a:lstStyle/>
                    <a:p>
                      <a:pPr algn="ctr"/>
                      <a:r>
                        <a:rPr lang="en-US" sz="1600" dirty="0"/>
                        <a:t>23%</a:t>
                      </a:r>
                    </a:p>
                  </a:txBody>
                  <a:tcPr/>
                </a:tc>
                <a:tc>
                  <a:txBody>
                    <a:bodyPr/>
                    <a:lstStyle/>
                    <a:p>
                      <a:pPr algn="ctr"/>
                      <a:r>
                        <a:rPr lang="en-US" sz="1600" dirty="0"/>
                        <a:t>66%</a:t>
                      </a:r>
                    </a:p>
                  </a:txBody>
                  <a:tcPr/>
                </a:tc>
                <a:extLst>
                  <a:ext uri="{0D108BD9-81ED-4DB2-BD59-A6C34878D82A}">
                    <a16:rowId xmlns:a16="http://schemas.microsoft.com/office/drawing/2014/main" xmlns="" val="3897505503"/>
                  </a:ext>
                </a:extLst>
              </a:tr>
              <a:tr h="370840">
                <a:tc>
                  <a:txBody>
                    <a:bodyPr/>
                    <a:lstStyle/>
                    <a:p>
                      <a:pPr algn="ctr"/>
                      <a:r>
                        <a:rPr lang="en-US" sz="1600" dirty="0"/>
                        <a:t>2018</a:t>
                      </a:r>
                    </a:p>
                  </a:txBody>
                  <a:tcPr/>
                </a:tc>
                <a:tc>
                  <a:txBody>
                    <a:bodyPr/>
                    <a:lstStyle/>
                    <a:p>
                      <a:pPr algn="ctr"/>
                      <a:r>
                        <a:rPr lang="en-US" sz="1600" dirty="0"/>
                        <a:t>3.4 (n=360)</a:t>
                      </a:r>
                    </a:p>
                  </a:txBody>
                  <a:tcPr/>
                </a:tc>
                <a:tc>
                  <a:txBody>
                    <a:bodyPr/>
                    <a:lstStyle/>
                    <a:p>
                      <a:pPr algn="ctr"/>
                      <a:r>
                        <a:rPr lang="en-US" sz="1600" dirty="0"/>
                        <a:t>1%</a:t>
                      </a:r>
                    </a:p>
                  </a:txBody>
                  <a:tcPr/>
                </a:tc>
                <a:tc>
                  <a:txBody>
                    <a:bodyPr/>
                    <a:lstStyle/>
                    <a:p>
                      <a:pPr algn="ctr"/>
                      <a:r>
                        <a:rPr lang="en-US" sz="1600" dirty="0"/>
                        <a:t>10%</a:t>
                      </a:r>
                    </a:p>
                  </a:txBody>
                  <a:tcPr/>
                </a:tc>
                <a:tc>
                  <a:txBody>
                    <a:bodyPr/>
                    <a:lstStyle/>
                    <a:p>
                      <a:pPr algn="ctr"/>
                      <a:r>
                        <a:rPr lang="en-US" sz="1600" dirty="0"/>
                        <a:t>19%</a:t>
                      </a:r>
                    </a:p>
                  </a:txBody>
                  <a:tcPr/>
                </a:tc>
                <a:tc>
                  <a:txBody>
                    <a:bodyPr/>
                    <a:lstStyle/>
                    <a:p>
                      <a:pPr algn="ctr"/>
                      <a:r>
                        <a:rPr lang="en-US" sz="1600" dirty="0"/>
                        <a:t>70%</a:t>
                      </a:r>
                    </a:p>
                  </a:txBody>
                  <a:tcPr/>
                </a:tc>
                <a:extLst>
                  <a:ext uri="{0D108BD9-81ED-4DB2-BD59-A6C34878D82A}">
                    <a16:rowId xmlns:a16="http://schemas.microsoft.com/office/drawing/2014/main" xmlns="" val="315535767"/>
                  </a:ext>
                </a:extLst>
              </a:tr>
              <a:tr h="288066">
                <a:tc gridSpan="6">
                  <a:txBody>
                    <a:bodyPr/>
                    <a:lstStyle/>
                    <a:p>
                      <a:pPr algn="ctr"/>
                      <a:r>
                        <a:rPr lang="en-US" sz="1600" b="1" i="1" u="sng" dirty="0"/>
                        <a:t>Compass Professional</a:t>
                      </a:r>
                      <a:r>
                        <a:rPr lang="en-US" sz="1600" b="1" i="1" u="sng" baseline="0" dirty="0"/>
                        <a:t> Practice (Observation Evaluations) (CAEP 4.2)</a:t>
                      </a:r>
                      <a:endParaRPr lang="en-US" sz="1600" b="1" i="1" u="sng"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171226">
                <a:tc>
                  <a:txBody>
                    <a:bodyPr/>
                    <a:lstStyle/>
                    <a:p>
                      <a:pPr algn="ctr"/>
                      <a:r>
                        <a:rPr lang="en-US" sz="1600" dirty="0"/>
                        <a:t>2016</a:t>
                      </a:r>
                    </a:p>
                  </a:txBody>
                  <a:tcPr/>
                </a:tc>
                <a:tc>
                  <a:txBody>
                    <a:bodyPr/>
                    <a:lstStyle/>
                    <a:p>
                      <a:pPr algn="ctr"/>
                      <a:r>
                        <a:rPr lang="en-US" sz="1600"/>
                        <a:t>3.2</a:t>
                      </a:r>
                      <a:r>
                        <a:rPr lang="en-US" sz="1600" baseline="0"/>
                        <a:t> (n</a:t>
                      </a:r>
                      <a:r>
                        <a:rPr lang="en-US" sz="1600"/>
                        <a:t>=446)</a:t>
                      </a:r>
                      <a:endParaRPr lang="en-US" sz="1600" dirty="0"/>
                    </a:p>
                  </a:txBody>
                  <a:tcPr/>
                </a:tc>
                <a:tc>
                  <a:txBody>
                    <a:bodyPr/>
                    <a:lstStyle/>
                    <a:p>
                      <a:pPr algn="ctr"/>
                      <a:r>
                        <a:rPr lang="en-US" sz="1600" dirty="0"/>
                        <a:t>1%</a:t>
                      </a:r>
                    </a:p>
                  </a:txBody>
                  <a:tcPr/>
                </a:tc>
                <a:tc>
                  <a:txBody>
                    <a:bodyPr/>
                    <a:lstStyle/>
                    <a:p>
                      <a:pPr algn="ctr"/>
                      <a:r>
                        <a:rPr lang="en-US" sz="1600" dirty="0"/>
                        <a:t>8%</a:t>
                      </a:r>
                    </a:p>
                  </a:txBody>
                  <a:tcPr/>
                </a:tc>
                <a:tc>
                  <a:txBody>
                    <a:bodyPr/>
                    <a:lstStyle/>
                    <a:p>
                      <a:pPr algn="ctr"/>
                      <a:r>
                        <a:rPr lang="en-US" sz="1600" dirty="0"/>
                        <a:t>62%</a:t>
                      </a:r>
                    </a:p>
                  </a:txBody>
                  <a:tcPr/>
                </a:tc>
                <a:tc>
                  <a:txBody>
                    <a:bodyPr/>
                    <a:lstStyle/>
                    <a:p>
                      <a:pPr algn="ctr"/>
                      <a:r>
                        <a:rPr lang="en-US" sz="1600" dirty="0"/>
                        <a:t>30%</a:t>
                      </a:r>
                    </a:p>
                  </a:txBody>
                  <a:tcPr/>
                </a:tc>
                <a:extLst>
                  <a:ext uri="{0D108BD9-81ED-4DB2-BD59-A6C34878D82A}">
                    <a16:rowId xmlns:a16="http://schemas.microsoft.com/office/drawing/2014/main" xmlns="" val="10006"/>
                  </a:ext>
                </a:extLst>
              </a:tr>
              <a:tr h="0">
                <a:tc>
                  <a:txBody>
                    <a:bodyPr/>
                    <a:lstStyle/>
                    <a:p>
                      <a:pPr algn="ctr"/>
                      <a:r>
                        <a:rPr lang="en-US" sz="1600" dirty="0"/>
                        <a:t>2017</a:t>
                      </a:r>
                    </a:p>
                  </a:txBody>
                  <a:tcPr/>
                </a:tc>
                <a:tc>
                  <a:txBody>
                    <a:bodyPr/>
                    <a:lstStyle/>
                    <a:p>
                      <a:pPr algn="ctr"/>
                      <a:r>
                        <a:rPr lang="en-US" sz="1600" dirty="0"/>
                        <a:t>3.2 (n=422)</a:t>
                      </a:r>
                    </a:p>
                  </a:txBody>
                  <a:tcPr/>
                </a:tc>
                <a:tc>
                  <a:txBody>
                    <a:bodyPr/>
                    <a:lstStyle/>
                    <a:p>
                      <a:pPr algn="ctr"/>
                      <a:r>
                        <a:rPr lang="en-US" sz="1600" dirty="0"/>
                        <a:t>1%</a:t>
                      </a:r>
                    </a:p>
                  </a:txBody>
                  <a:tcPr/>
                </a:tc>
                <a:tc>
                  <a:txBody>
                    <a:bodyPr/>
                    <a:lstStyle/>
                    <a:p>
                      <a:pPr algn="ctr"/>
                      <a:r>
                        <a:rPr lang="en-US" sz="1600" dirty="0"/>
                        <a:t>7%</a:t>
                      </a:r>
                    </a:p>
                  </a:txBody>
                  <a:tcPr/>
                </a:tc>
                <a:tc>
                  <a:txBody>
                    <a:bodyPr/>
                    <a:lstStyle/>
                    <a:p>
                      <a:pPr algn="ctr"/>
                      <a:r>
                        <a:rPr lang="en-US" sz="1600" dirty="0"/>
                        <a:t>55%</a:t>
                      </a:r>
                    </a:p>
                  </a:txBody>
                  <a:tcPr/>
                </a:tc>
                <a:tc>
                  <a:txBody>
                    <a:bodyPr/>
                    <a:lstStyle/>
                    <a:p>
                      <a:pPr algn="ctr"/>
                      <a:r>
                        <a:rPr lang="en-US" sz="1600" dirty="0"/>
                        <a:t>37%</a:t>
                      </a:r>
                    </a:p>
                  </a:txBody>
                  <a:tcPr/>
                </a:tc>
                <a:extLst>
                  <a:ext uri="{0D108BD9-81ED-4DB2-BD59-A6C34878D82A}">
                    <a16:rowId xmlns:a16="http://schemas.microsoft.com/office/drawing/2014/main" xmlns="" val="1855872728"/>
                  </a:ext>
                </a:extLst>
              </a:tr>
              <a:tr h="370840">
                <a:tc>
                  <a:txBody>
                    <a:bodyPr/>
                    <a:lstStyle/>
                    <a:p>
                      <a:pPr algn="ctr"/>
                      <a:r>
                        <a:rPr lang="en-US" sz="1600" dirty="0"/>
                        <a:t>2018</a:t>
                      </a:r>
                    </a:p>
                  </a:txBody>
                  <a:tcPr/>
                </a:tc>
                <a:tc>
                  <a:txBody>
                    <a:bodyPr/>
                    <a:lstStyle/>
                    <a:p>
                      <a:pPr algn="ctr"/>
                      <a:r>
                        <a:rPr lang="en-US" sz="1600" dirty="0"/>
                        <a:t>3.3 (n=360)</a:t>
                      </a:r>
                    </a:p>
                  </a:txBody>
                  <a:tcPr/>
                </a:tc>
                <a:tc>
                  <a:txBody>
                    <a:bodyPr/>
                    <a:lstStyle/>
                    <a:p>
                      <a:pPr algn="ctr"/>
                      <a:r>
                        <a:rPr lang="en-US" sz="1600" dirty="0"/>
                        <a:t>1%</a:t>
                      </a:r>
                    </a:p>
                  </a:txBody>
                  <a:tcPr/>
                </a:tc>
                <a:tc>
                  <a:txBody>
                    <a:bodyPr/>
                    <a:lstStyle/>
                    <a:p>
                      <a:pPr algn="ctr"/>
                      <a:r>
                        <a:rPr lang="en-US" sz="1600" dirty="0"/>
                        <a:t>6%</a:t>
                      </a:r>
                    </a:p>
                  </a:txBody>
                  <a:tcPr/>
                </a:tc>
                <a:tc>
                  <a:txBody>
                    <a:bodyPr/>
                    <a:lstStyle/>
                    <a:p>
                      <a:pPr algn="ctr"/>
                      <a:r>
                        <a:rPr lang="en-US" sz="1600" dirty="0"/>
                        <a:t>48%</a:t>
                      </a:r>
                    </a:p>
                  </a:txBody>
                  <a:tcPr/>
                </a:tc>
                <a:tc>
                  <a:txBody>
                    <a:bodyPr/>
                    <a:lstStyle/>
                    <a:p>
                      <a:pPr algn="ctr"/>
                      <a:r>
                        <a:rPr lang="en-US" sz="1600" dirty="0"/>
                        <a:t>45%</a:t>
                      </a:r>
                    </a:p>
                  </a:txBody>
                  <a:tcPr/>
                </a:tc>
                <a:extLst>
                  <a:ext uri="{0D108BD9-81ED-4DB2-BD59-A6C34878D82A}">
                    <a16:rowId xmlns:a16="http://schemas.microsoft.com/office/drawing/2014/main" xmlns="" val="2497952703"/>
                  </a:ext>
                </a:extLst>
              </a:tr>
              <a:tr h="307191">
                <a:tc gridSpan="6">
                  <a:txBody>
                    <a:bodyPr/>
                    <a:lstStyle/>
                    <a:p>
                      <a:pPr algn="ctr"/>
                      <a:r>
                        <a:rPr lang="en-US" sz="1600" b="1" i="1" u="sng" dirty="0"/>
                        <a:t>Compass Final Evaluation (Average of two categories)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27896">
                <a:tc>
                  <a:txBody>
                    <a:bodyPr/>
                    <a:lstStyle/>
                    <a:p>
                      <a:pPr algn="ctr"/>
                      <a:r>
                        <a:rPr lang="en-US" sz="1600" dirty="0"/>
                        <a:t>2016</a:t>
                      </a:r>
                    </a:p>
                  </a:txBody>
                  <a:tcPr/>
                </a:tc>
                <a:tc>
                  <a:txBody>
                    <a:bodyPr/>
                    <a:lstStyle/>
                    <a:p>
                      <a:pPr algn="ctr"/>
                      <a:r>
                        <a:rPr lang="en-US" sz="1600"/>
                        <a:t>3.3</a:t>
                      </a:r>
                      <a:r>
                        <a:rPr lang="en-US" sz="1600" baseline="0"/>
                        <a:t> (n=</a:t>
                      </a:r>
                      <a:r>
                        <a:rPr lang="en-US" sz="1600"/>
                        <a:t>446)</a:t>
                      </a:r>
                      <a:endParaRPr lang="en-US" sz="1600" dirty="0"/>
                    </a:p>
                  </a:txBody>
                  <a:tcPr/>
                </a:tc>
                <a:tc>
                  <a:txBody>
                    <a:bodyPr/>
                    <a:lstStyle/>
                    <a:p>
                      <a:pPr algn="ctr"/>
                      <a:r>
                        <a:rPr lang="en-US" sz="1600"/>
                        <a:t>3%</a:t>
                      </a:r>
                      <a:endParaRPr lang="en-US" sz="1600" dirty="0"/>
                    </a:p>
                  </a:txBody>
                  <a:tcPr/>
                </a:tc>
                <a:tc>
                  <a:txBody>
                    <a:bodyPr/>
                    <a:lstStyle/>
                    <a:p>
                      <a:pPr algn="ctr"/>
                      <a:r>
                        <a:rPr lang="en-US" sz="1600" dirty="0"/>
                        <a:t>6%</a:t>
                      </a:r>
                    </a:p>
                  </a:txBody>
                  <a:tcPr/>
                </a:tc>
                <a:tc>
                  <a:txBody>
                    <a:bodyPr/>
                    <a:lstStyle/>
                    <a:p>
                      <a:pPr algn="ctr"/>
                      <a:r>
                        <a:rPr lang="en-US" sz="1600" dirty="0"/>
                        <a:t>51%</a:t>
                      </a:r>
                    </a:p>
                  </a:txBody>
                  <a:tcPr/>
                </a:tc>
                <a:tc>
                  <a:txBody>
                    <a:bodyPr/>
                    <a:lstStyle/>
                    <a:p>
                      <a:pPr algn="ctr"/>
                      <a:r>
                        <a:rPr lang="en-US" sz="1600" dirty="0"/>
                        <a:t>41%</a:t>
                      </a:r>
                    </a:p>
                  </a:txBody>
                  <a:tcPr/>
                </a:tc>
                <a:extLst>
                  <a:ext uri="{0D108BD9-81ED-4DB2-BD59-A6C34878D82A}">
                    <a16:rowId xmlns:a16="http://schemas.microsoft.com/office/drawing/2014/main" xmlns="" val="10009"/>
                  </a:ext>
                </a:extLst>
              </a:tr>
              <a:tr h="0">
                <a:tc>
                  <a:txBody>
                    <a:bodyPr/>
                    <a:lstStyle/>
                    <a:p>
                      <a:pPr algn="ctr"/>
                      <a:r>
                        <a:rPr lang="en-US" sz="1600" dirty="0"/>
                        <a:t>2017</a:t>
                      </a:r>
                    </a:p>
                  </a:txBody>
                  <a:tcPr/>
                </a:tc>
                <a:tc>
                  <a:txBody>
                    <a:bodyPr/>
                    <a:lstStyle/>
                    <a:p>
                      <a:pPr algn="ctr"/>
                      <a:r>
                        <a:rPr lang="en-US" sz="1600" dirty="0"/>
                        <a:t>3.4 (n=422)</a:t>
                      </a:r>
                    </a:p>
                  </a:txBody>
                  <a:tcPr/>
                </a:tc>
                <a:tc>
                  <a:txBody>
                    <a:bodyPr/>
                    <a:lstStyle/>
                    <a:p>
                      <a:pPr algn="ctr"/>
                      <a:r>
                        <a:rPr lang="en-US" sz="1600" dirty="0"/>
                        <a:t>2%</a:t>
                      </a:r>
                    </a:p>
                  </a:txBody>
                  <a:tcPr/>
                </a:tc>
                <a:tc>
                  <a:txBody>
                    <a:bodyPr/>
                    <a:lstStyle/>
                    <a:p>
                      <a:pPr algn="ctr"/>
                      <a:r>
                        <a:rPr lang="en-US" sz="1600" dirty="0"/>
                        <a:t>7%</a:t>
                      </a:r>
                    </a:p>
                  </a:txBody>
                  <a:tcPr/>
                </a:tc>
                <a:tc>
                  <a:txBody>
                    <a:bodyPr/>
                    <a:lstStyle/>
                    <a:p>
                      <a:pPr algn="ctr"/>
                      <a:r>
                        <a:rPr lang="en-US" sz="1600" dirty="0"/>
                        <a:t>45%</a:t>
                      </a:r>
                    </a:p>
                  </a:txBody>
                  <a:tcPr/>
                </a:tc>
                <a:tc>
                  <a:txBody>
                    <a:bodyPr/>
                    <a:lstStyle/>
                    <a:p>
                      <a:pPr algn="ctr"/>
                      <a:r>
                        <a:rPr lang="en-US" sz="1600" dirty="0"/>
                        <a:t>46%</a:t>
                      </a:r>
                    </a:p>
                  </a:txBody>
                  <a:tcPr/>
                </a:tc>
                <a:extLst>
                  <a:ext uri="{0D108BD9-81ED-4DB2-BD59-A6C34878D82A}">
                    <a16:rowId xmlns:a16="http://schemas.microsoft.com/office/drawing/2014/main" xmlns="" val="2494677208"/>
                  </a:ext>
                </a:extLst>
              </a:tr>
              <a:tr h="370840">
                <a:tc>
                  <a:txBody>
                    <a:bodyPr/>
                    <a:lstStyle/>
                    <a:p>
                      <a:pPr algn="ctr"/>
                      <a:r>
                        <a:rPr lang="en-US" sz="1600" dirty="0"/>
                        <a:t>2018</a:t>
                      </a:r>
                    </a:p>
                  </a:txBody>
                  <a:tcPr/>
                </a:tc>
                <a:tc>
                  <a:txBody>
                    <a:bodyPr/>
                    <a:lstStyle/>
                    <a:p>
                      <a:pPr algn="ctr"/>
                      <a:r>
                        <a:rPr lang="en-US" sz="1600" dirty="0"/>
                        <a:t>3.4 (n=360)</a:t>
                      </a:r>
                    </a:p>
                  </a:txBody>
                  <a:tcPr/>
                </a:tc>
                <a:tc>
                  <a:txBody>
                    <a:bodyPr/>
                    <a:lstStyle/>
                    <a:p>
                      <a:pPr algn="ctr"/>
                      <a:r>
                        <a:rPr lang="en-US" sz="1600" dirty="0"/>
                        <a:t>1%</a:t>
                      </a:r>
                    </a:p>
                  </a:txBody>
                  <a:tcPr/>
                </a:tc>
                <a:tc>
                  <a:txBody>
                    <a:bodyPr/>
                    <a:lstStyle/>
                    <a:p>
                      <a:pPr algn="ctr"/>
                      <a:r>
                        <a:rPr lang="en-US" sz="1600" dirty="0"/>
                        <a:t>7%</a:t>
                      </a:r>
                    </a:p>
                  </a:txBody>
                  <a:tcPr/>
                </a:tc>
                <a:tc>
                  <a:txBody>
                    <a:bodyPr/>
                    <a:lstStyle/>
                    <a:p>
                      <a:pPr algn="ctr"/>
                      <a:r>
                        <a:rPr lang="en-US" sz="1600" dirty="0"/>
                        <a:t>38%</a:t>
                      </a:r>
                    </a:p>
                  </a:txBody>
                  <a:tcPr/>
                </a:tc>
                <a:tc>
                  <a:txBody>
                    <a:bodyPr/>
                    <a:lstStyle/>
                    <a:p>
                      <a:pPr algn="ctr"/>
                      <a:r>
                        <a:rPr lang="en-US" sz="1600" dirty="0"/>
                        <a:t>54%</a:t>
                      </a:r>
                    </a:p>
                  </a:txBody>
                  <a:tcPr/>
                </a:tc>
                <a:extLst>
                  <a:ext uri="{0D108BD9-81ED-4DB2-BD59-A6C34878D82A}">
                    <a16:rowId xmlns:a16="http://schemas.microsoft.com/office/drawing/2014/main" xmlns="" val="823132263"/>
                  </a:ext>
                </a:extLst>
              </a:tr>
            </a:tbl>
          </a:graphicData>
        </a:graphic>
      </p:graphicFrame>
    </p:spTree>
    <p:extLst>
      <p:ext uri="{BB962C8B-B14F-4D97-AF65-F5344CB8AC3E}">
        <p14:creationId xmlns:p14="http://schemas.microsoft.com/office/powerpoint/2010/main" val="363712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62" y="249219"/>
            <a:ext cx="7947024" cy="1143000"/>
          </a:xfrm>
        </p:spPr>
        <p:txBody>
          <a:bodyPr/>
          <a:lstStyle/>
          <a:p>
            <a:r>
              <a:rPr lang="en-US" sz="3000" dirty="0"/>
              <a:t>2018 Louisiana Fact Book and </a:t>
            </a:r>
            <a:br>
              <a:rPr lang="en-US" sz="3000" dirty="0"/>
            </a:br>
            <a:r>
              <a:rPr lang="en-US" sz="3000" dirty="0"/>
              <a:t>Data Dash Boards: </a:t>
            </a:r>
            <a:br>
              <a:rPr lang="en-US" sz="3000" dirty="0"/>
            </a:br>
            <a:r>
              <a:rPr lang="en-US" sz="3000" i="1" dirty="0"/>
              <a:t>Master of Arts in Teaching (MAT)</a:t>
            </a:r>
            <a:endParaRPr lang="en-US" sz="3000" dirty="0"/>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2725482216"/>
              </p:ext>
            </p:extLst>
          </p:nvPr>
        </p:nvGraphicFramePr>
        <p:xfrm>
          <a:off x="107576" y="1832025"/>
          <a:ext cx="8928848" cy="4899573"/>
        </p:xfrm>
        <a:graphic>
          <a:graphicData uri="http://schemas.openxmlformats.org/drawingml/2006/table">
            <a:tbl>
              <a:tblPr firstRow="1" bandRow="1">
                <a:tableStyleId>{5C22544A-7EE6-4342-B048-85BDC9FD1C3A}</a:tableStyleId>
              </a:tblPr>
              <a:tblGrid>
                <a:gridCol w="602429">
                  <a:extLst>
                    <a:ext uri="{9D8B030D-6E8A-4147-A177-3AD203B41FA5}">
                      <a16:colId xmlns:a16="http://schemas.microsoft.com/office/drawing/2014/main" xmlns="" val="20000"/>
                    </a:ext>
                  </a:extLst>
                </a:gridCol>
                <a:gridCol w="1473797">
                  <a:extLst>
                    <a:ext uri="{9D8B030D-6E8A-4147-A177-3AD203B41FA5}">
                      <a16:colId xmlns:a16="http://schemas.microsoft.com/office/drawing/2014/main" xmlns="" val="2136821578"/>
                    </a:ext>
                  </a:extLst>
                </a:gridCol>
                <a:gridCol w="1347595">
                  <a:extLst>
                    <a:ext uri="{9D8B030D-6E8A-4147-A177-3AD203B41FA5}">
                      <a16:colId xmlns:a16="http://schemas.microsoft.com/office/drawing/2014/main" xmlns="" val="48199430"/>
                    </a:ext>
                  </a:extLst>
                </a:gridCol>
                <a:gridCol w="1890457">
                  <a:extLst>
                    <a:ext uri="{9D8B030D-6E8A-4147-A177-3AD203B41FA5}">
                      <a16:colId xmlns:a16="http://schemas.microsoft.com/office/drawing/2014/main" xmlns="" val="1241930120"/>
                    </a:ext>
                  </a:extLst>
                </a:gridCol>
                <a:gridCol w="1904104">
                  <a:extLst>
                    <a:ext uri="{9D8B030D-6E8A-4147-A177-3AD203B41FA5}">
                      <a16:colId xmlns:a16="http://schemas.microsoft.com/office/drawing/2014/main" xmlns="" val="2546867085"/>
                    </a:ext>
                  </a:extLst>
                </a:gridCol>
                <a:gridCol w="1710466">
                  <a:extLst>
                    <a:ext uri="{9D8B030D-6E8A-4147-A177-3AD203B41FA5}">
                      <a16:colId xmlns:a16="http://schemas.microsoft.com/office/drawing/2014/main" xmlns="" val="772547590"/>
                    </a:ext>
                  </a:extLst>
                </a:gridCol>
              </a:tblGrid>
              <a:tr h="0">
                <a:tc>
                  <a:txBody>
                    <a:bodyPr/>
                    <a:lstStyle/>
                    <a:p>
                      <a:pPr algn="ctr"/>
                      <a:r>
                        <a:rPr lang="en-US" sz="1600" dirty="0"/>
                        <a:t>Year</a:t>
                      </a:r>
                    </a:p>
                  </a:txBody>
                  <a:tcPr/>
                </a:tc>
                <a:tc>
                  <a:txBody>
                    <a:bodyPr/>
                    <a:lstStyle/>
                    <a:p>
                      <a:pPr algn="ctr"/>
                      <a:r>
                        <a:rPr lang="en-US" sz="1600" dirty="0"/>
                        <a:t>Mean 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xmlns="" val="10000"/>
                  </a:ext>
                </a:extLst>
              </a:tr>
              <a:tr h="295417">
                <a:tc gridSpan="6">
                  <a:txBody>
                    <a:bodyPr/>
                    <a:lstStyle/>
                    <a:p>
                      <a:pPr algn="ctr"/>
                      <a:r>
                        <a:rPr lang="en-US" sz="1600" b="1" i="1" u="sng" dirty="0"/>
                        <a:t>Compass Student Growth (SLT/VAM) (CAEP 4.1)</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23221">
                <a:tc>
                  <a:txBody>
                    <a:bodyPr/>
                    <a:lstStyle/>
                    <a:p>
                      <a:pPr algn="ctr"/>
                      <a:r>
                        <a:rPr lang="en-US" sz="1600" dirty="0"/>
                        <a:t>2016</a:t>
                      </a:r>
                    </a:p>
                  </a:txBody>
                  <a:tcPr/>
                </a:tc>
                <a:tc>
                  <a:txBody>
                    <a:bodyPr/>
                    <a:lstStyle/>
                    <a:p>
                      <a:pPr algn="ctr"/>
                      <a:r>
                        <a:rPr lang="en-US" sz="1600" dirty="0"/>
                        <a:t>3.4</a:t>
                      </a:r>
                      <a:r>
                        <a:rPr lang="en-US" sz="1600" baseline="0" dirty="0"/>
                        <a:t> </a:t>
                      </a:r>
                      <a:r>
                        <a:rPr lang="en-US" sz="1600" dirty="0"/>
                        <a:t>(n=179)</a:t>
                      </a:r>
                    </a:p>
                  </a:txBody>
                  <a:tcPr/>
                </a:tc>
                <a:tc>
                  <a:txBody>
                    <a:bodyPr/>
                    <a:lstStyle/>
                    <a:p>
                      <a:pPr algn="ctr"/>
                      <a:r>
                        <a:rPr lang="en-US" sz="1600" dirty="0"/>
                        <a:t>3%</a:t>
                      </a:r>
                    </a:p>
                  </a:txBody>
                  <a:tcPr/>
                </a:tc>
                <a:tc>
                  <a:txBody>
                    <a:bodyPr/>
                    <a:lstStyle/>
                    <a:p>
                      <a:pPr algn="ctr"/>
                      <a:r>
                        <a:rPr lang="en-US" sz="1600" dirty="0"/>
                        <a:t>6%</a:t>
                      </a:r>
                    </a:p>
                  </a:txBody>
                  <a:tcPr/>
                </a:tc>
                <a:tc>
                  <a:txBody>
                    <a:bodyPr/>
                    <a:lstStyle/>
                    <a:p>
                      <a:pPr algn="ctr"/>
                      <a:r>
                        <a:rPr lang="en-US" sz="1600"/>
                        <a:t>27%</a:t>
                      </a:r>
                      <a:endParaRPr lang="en-US" sz="1600" dirty="0"/>
                    </a:p>
                  </a:txBody>
                  <a:tcPr/>
                </a:tc>
                <a:tc>
                  <a:txBody>
                    <a:bodyPr/>
                    <a:lstStyle/>
                    <a:p>
                      <a:pPr algn="ctr"/>
                      <a:r>
                        <a:rPr lang="en-US" sz="1600" dirty="0"/>
                        <a:t>64%</a:t>
                      </a:r>
                    </a:p>
                  </a:txBody>
                  <a:tcPr/>
                </a:tc>
                <a:extLst>
                  <a:ext uri="{0D108BD9-81ED-4DB2-BD59-A6C34878D82A}">
                    <a16:rowId xmlns:a16="http://schemas.microsoft.com/office/drawing/2014/main" xmlns="" val="10003"/>
                  </a:ext>
                </a:extLst>
              </a:tr>
              <a:tr h="190976">
                <a:tc>
                  <a:txBody>
                    <a:bodyPr/>
                    <a:lstStyle/>
                    <a:p>
                      <a:pPr algn="ctr"/>
                      <a:r>
                        <a:rPr lang="en-US" sz="1600" dirty="0"/>
                        <a:t>2017</a:t>
                      </a:r>
                    </a:p>
                  </a:txBody>
                  <a:tcPr/>
                </a:tc>
                <a:tc>
                  <a:txBody>
                    <a:bodyPr/>
                    <a:lstStyle/>
                    <a:p>
                      <a:pPr algn="ctr"/>
                      <a:r>
                        <a:rPr lang="en-US" sz="1600" dirty="0"/>
                        <a:t>3.5 (n=120)</a:t>
                      </a:r>
                    </a:p>
                  </a:txBody>
                  <a:tcPr/>
                </a:tc>
                <a:tc>
                  <a:txBody>
                    <a:bodyPr/>
                    <a:lstStyle/>
                    <a:p>
                      <a:pPr algn="ctr"/>
                      <a:r>
                        <a:rPr lang="en-US" sz="1600" dirty="0"/>
                        <a:t>1%</a:t>
                      </a:r>
                    </a:p>
                  </a:txBody>
                  <a:tcPr/>
                </a:tc>
                <a:tc>
                  <a:txBody>
                    <a:bodyPr/>
                    <a:lstStyle/>
                    <a:p>
                      <a:pPr algn="ctr"/>
                      <a:r>
                        <a:rPr lang="en-US" sz="1600" dirty="0"/>
                        <a:t>6%</a:t>
                      </a:r>
                    </a:p>
                  </a:txBody>
                  <a:tcPr/>
                </a:tc>
                <a:tc>
                  <a:txBody>
                    <a:bodyPr/>
                    <a:lstStyle/>
                    <a:p>
                      <a:pPr algn="ctr"/>
                      <a:r>
                        <a:rPr lang="en-US" sz="1600" dirty="0"/>
                        <a:t>22%</a:t>
                      </a:r>
                    </a:p>
                  </a:txBody>
                  <a:tcPr/>
                </a:tc>
                <a:tc>
                  <a:txBody>
                    <a:bodyPr/>
                    <a:lstStyle/>
                    <a:p>
                      <a:pPr algn="ctr"/>
                      <a:r>
                        <a:rPr lang="en-US" sz="1600" dirty="0"/>
                        <a:t>72%</a:t>
                      </a:r>
                    </a:p>
                  </a:txBody>
                  <a:tcPr/>
                </a:tc>
                <a:extLst>
                  <a:ext uri="{0D108BD9-81ED-4DB2-BD59-A6C34878D82A}">
                    <a16:rowId xmlns:a16="http://schemas.microsoft.com/office/drawing/2014/main" xmlns="" val="1337596719"/>
                  </a:ext>
                </a:extLst>
              </a:tr>
              <a:tr h="384042">
                <a:tc>
                  <a:txBody>
                    <a:bodyPr/>
                    <a:lstStyle/>
                    <a:p>
                      <a:pPr algn="ctr"/>
                      <a:r>
                        <a:rPr lang="en-US" sz="1600" dirty="0"/>
                        <a:t>2018</a:t>
                      </a:r>
                    </a:p>
                  </a:txBody>
                  <a:tcPr/>
                </a:tc>
                <a:tc>
                  <a:txBody>
                    <a:bodyPr/>
                    <a:lstStyle/>
                    <a:p>
                      <a:pPr algn="ctr"/>
                      <a:r>
                        <a:rPr lang="en-US" sz="1600" dirty="0"/>
                        <a:t>3.6 (n=78)</a:t>
                      </a:r>
                    </a:p>
                  </a:txBody>
                  <a:tcPr/>
                </a:tc>
                <a:tc>
                  <a:txBody>
                    <a:bodyPr/>
                    <a:lstStyle/>
                    <a:p>
                      <a:pPr algn="ctr"/>
                      <a:r>
                        <a:rPr lang="en-US" sz="1600" dirty="0"/>
                        <a:t>1%</a:t>
                      </a:r>
                    </a:p>
                  </a:txBody>
                  <a:tcPr/>
                </a:tc>
                <a:tc>
                  <a:txBody>
                    <a:bodyPr/>
                    <a:lstStyle/>
                    <a:p>
                      <a:pPr algn="ctr"/>
                      <a:r>
                        <a:rPr lang="en-US" sz="1600" dirty="0"/>
                        <a:t>8%</a:t>
                      </a:r>
                    </a:p>
                  </a:txBody>
                  <a:tcPr/>
                </a:tc>
                <a:tc>
                  <a:txBody>
                    <a:bodyPr/>
                    <a:lstStyle/>
                    <a:p>
                      <a:pPr algn="ctr"/>
                      <a:r>
                        <a:rPr lang="en-US" sz="1600" dirty="0"/>
                        <a:t>15%</a:t>
                      </a:r>
                    </a:p>
                  </a:txBody>
                  <a:tcPr/>
                </a:tc>
                <a:tc>
                  <a:txBody>
                    <a:bodyPr/>
                    <a:lstStyle/>
                    <a:p>
                      <a:pPr algn="ctr"/>
                      <a:r>
                        <a:rPr lang="en-US" sz="1600" dirty="0"/>
                        <a:t>76%</a:t>
                      </a:r>
                    </a:p>
                  </a:txBody>
                  <a:tcPr/>
                </a:tc>
                <a:extLst>
                  <a:ext uri="{0D108BD9-81ED-4DB2-BD59-A6C34878D82A}">
                    <a16:rowId xmlns:a16="http://schemas.microsoft.com/office/drawing/2014/main" xmlns="" val="2979680754"/>
                  </a:ext>
                </a:extLst>
              </a:tr>
              <a:tr h="311669">
                <a:tc gridSpan="6">
                  <a:txBody>
                    <a:bodyPr/>
                    <a:lstStyle/>
                    <a:p>
                      <a:pPr algn="ctr"/>
                      <a:r>
                        <a:rPr lang="en-US" sz="1600" b="1" i="1" u="sng" dirty="0"/>
                        <a:t>Compass Professional</a:t>
                      </a:r>
                      <a:r>
                        <a:rPr lang="en-US" sz="1600" b="1" i="1" u="sng" baseline="0" dirty="0"/>
                        <a:t> Practice  (Observation Evaluations) (CAEP 4.2)</a:t>
                      </a:r>
                      <a:endParaRPr lang="en-US" sz="1600" b="1" i="1" u="sng"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295417">
                <a:tc>
                  <a:txBody>
                    <a:bodyPr/>
                    <a:lstStyle/>
                    <a:p>
                      <a:pPr algn="ctr"/>
                      <a:r>
                        <a:rPr lang="en-US" sz="1600" dirty="0"/>
                        <a:t>2016</a:t>
                      </a:r>
                    </a:p>
                  </a:txBody>
                  <a:tcPr/>
                </a:tc>
                <a:tc>
                  <a:txBody>
                    <a:bodyPr/>
                    <a:lstStyle/>
                    <a:p>
                      <a:pPr algn="ctr"/>
                      <a:r>
                        <a:rPr lang="en-US" sz="1600" dirty="0"/>
                        <a:t>3.3</a:t>
                      </a:r>
                      <a:r>
                        <a:rPr lang="en-US" sz="1600" baseline="0" dirty="0"/>
                        <a:t> (n</a:t>
                      </a:r>
                      <a:r>
                        <a:rPr lang="en-US" sz="1600" dirty="0"/>
                        <a:t>=179)</a:t>
                      </a:r>
                    </a:p>
                  </a:txBody>
                  <a:tcPr/>
                </a:tc>
                <a:tc>
                  <a:txBody>
                    <a:bodyPr/>
                    <a:lstStyle/>
                    <a:p>
                      <a:pPr algn="ctr"/>
                      <a:r>
                        <a:rPr lang="en-US" sz="1600" dirty="0"/>
                        <a:t>0%</a:t>
                      </a:r>
                    </a:p>
                  </a:txBody>
                  <a:tcPr/>
                </a:tc>
                <a:tc>
                  <a:txBody>
                    <a:bodyPr/>
                    <a:lstStyle/>
                    <a:p>
                      <a:pPr algn="ctr"/>
                      <a:r>
                        <a:rPr lang="en-US" sz="1600" dirty="0"/>
                        <a:t>7%</a:t>
                      </a:r>
                    </a:p>
                  </a:txBody>
                  <a:tcPr/>
                </a:tc>
                <a:tc>
                  <a:txBody>
                    <a:bodyPr/>
                    <a:lstStyle/>
                    <a:p>
                      <a:pPr algn="ctr"/>
                      <a:r>
                        <a:rPr lang="en-US" sz="1600" dirty="0"/>
                        <a:t>51%</a:t>
                      </a:r>
                    </a:p>
                  </a:txBody>
                  <a:tcPr/>
                </a:tc>
                <a:tc>
                  <a:txBody>
                    <a:bodyPr/>
                    <a:lstStyle/>
                    <a:p>
                      <a:pPr algn="ctr"/>
                      <a:r>
                        <a:rPr lang="en-US" sz="1600" dirty="0"/>
                        <a:t>42%</a:t>
                      </a:r>
                    </a:p>
                  </a:txBody>
                  <a:tcPr/>
                </a:tc>
                <a:extLst>
                  <a:ext uri="{0D108BD9-81ED-4DB2-BD59-A6C34878D82A}">
                    <a16:rowId xmlns:a16="http://schemas.microsoft.com/office/drawing/2014/main" xmlns="" val="10006"/>
                  </a:ext>
                </a:extLst>
              </a:tr>
              <a:tr h="384042">
                <a:tc>
                  <a:txBody>
                    <a:bodyPr/>
                    <a:lstStyle/>
                    <a:p>
                      <a:pPr algn="ctr"/>
                      <a:r>
                        <a:rPr lang="en-US" sz="1600" dirty="0"/>
                        <a:t>2017</a:t>
                      </a:r>
                    </a:p>
                  </a:txBody>
                  <a:tcPr/>
                </a:tc>
                <a:tc>
                  <a:txBody>
                    <a:bodyPr/>
                    <a:lstStyle/>
                    <a:p>
                      <a:pPr algn="ctr"/>
                      <a:r>
                        <a:rPr lang="en-US" sz="1600" dirty="0"/>
                        <a:t>3.2 (n=120)</a:t>
                      </a:r>
                    </a:p>
                  </a:txBody>
                  <a:tcPr/>
                </a:tc>
                <a:tc>
                  <a:txBody>
                    <a:bodyPr/>
                    <a:lstStyle/>
                    <a:p>
                      <a:pPr algn="ctr"/>
                      <a:r>
                        <a:rPr lang="en-US" sz="1600" dirty="0"/>
                        <a:t>0%</a:t>
                      </a:r>
                    </a:p>
                  </a:txBody>
                  <a:tcPr/>
                </a:tc>
                <a:tc>
                  <a:txBody>
                    <a:bodyPr/>
                    <a:lstStyle/>
                    <a:p>
                      <a:pPr algn="ctr"/>
                      <a:r>
                        <a:rPr lang="en-US" sz="1600" dirty="0"/>
                        <a:t>8%</a:t>
                      </a:r>
                    </a:p>
                  </a:txBody>
                  <a:tcPr/>
                </a:tc>
                <a:tc>
                  <a:txBody>
                    <a:bodyPr/>
                    <a:lstStyle/>
                    <a:p>
                      <a:pPr algn="ctr"/>
                      <a:r>
                        <a:rPr lang="en-US" sz="1600" dirty="0"/>
                        <a:t>44%</a:t>
                      </a:r>
                    </a:p>
                  </a:txBody>
                  <a:tcPr/>
                </a:tc>
                <a:tc>
                  <a:txBody>
                    <a:bodyPr/>
                    <a:lstStyle/>
                    <a:p>
                      <a:pPr algn="ctr"/>
                      <a:r>
                        <a:rPr lang="en-US" sz="1600" dirty="0"/>
                        <a:t>48%</a:t>
                      </a:r>
                    </a:p>
                  </a:txBody>
                  <a:tcPr/>
                </a:tc>
                <a:extLst>
                  <a:ext uri="{0D108BD9-81ED-4DB2-BD59-A6C34878D82A}">
                    <a16:rowId xmlns:a16="http://schemas.microsoft.com/office/drawing/2014/main" xmlns="" val="3123662463"/>
                  </a:ext>
                </a:extLst>
              </a:tr>
              <a:tr h="384042">
                <a:tc>
                  <a:txBody>
                    <a:bodyPr/>
                    <a:lstStyle/>
                    <a:p>
                      <a:pPr algn="ctr"/>
                      <a:r>
                        <a:rPr lang="en-US" sz="1600" dirty="0"/>
                        <a:t>2018</a:t>
                      </a:r>
                    </a:p>
                  </a:txBody>
                  <a:tcPr/>
                </a:tc>
                <a:tc>
                  <a:txBody>
                    <a:bodyPr/>
                    <a:lstStyle/>
                    <a:p>
                      <a:pPr algn="ctr"/>
                      <a:r>
                        <a:rPr lang="en-US" sz="1600" dirty="0"/>
                        <a:t>3.4 (n=78)</a:t>
                      </a:r>
                    </a:p>
                  </a:txBody>
                  <a:tcPr/>
                </a:tc>
                <a:tc>
                  <a:txBody>
                    <a:bodyPr/>
                    <a:lstStyle/>
                    <a:p>
                      <a:pPr algn="ctr"/>
                      <a:r>
                        <a:rPr lang="en-US" sz="1600" dirty="0"/>
                        <a:t>0%</a:t>
                      </a:r>
                    </a:p>
                  </a:txBody>
                  <a:tcPr/>
                </a:tc>
                <a:tc>
                  <a:txBody>
                    <a:bodyPr/>
                    <a:lstStyle/>
                    <a:p>
                      <a:pPr algn="ctr"/>
                      <a:r>
                        <a:rPr lang="en-US" sz="1600" dirty="0"/>
                        <a:t>6%</a:t>
                      </a:r>
                    </a:p>
                  </a:txBody>
                  <a:tcPr/>
                </a:tc>
                <a:tc>
                  <a:txBody>
                    <a:bodyPr/>
                    <a:lstStyle/>
                    <a:p>
                      <a:pPr algn="ctr"/>
                      <a:r>
                        <a:rPr lang="en-US" sz="1600" dirty="0"/>
                        <a:t>37%</a:t>
                      </a:r>
                    </a:p>
                  </a:txBody>
                  <a:tcPr/>
                </a:tc>
                <a:tc>
                  <a:txBody>
                    <a:bodyPr/>
                    <a:lstStyle/>
                    <a:p>
                      <a:pPr algn="ctr"/>
                      <a:r>
                        <a:rPr lang="en-US" sz="1600" dirty="0"/>
                        <a:t>56%</a:t>
                      </a:r>
                    </a:p>
                  </a:txBody>
                  <a:tcPr/>
                </a:tc>
                <a:extLst>
                  <a:ext uri="{0D108BD9-81ED-4DB2-BD59-A6C34878D82A}">
                    <a16:rowId xmlns:a16="http://schemas.microsoft.com/office/drawing/2014/main" xmlns="" val="2200768352"/>
                  </a:ext>
                </a:extLst>
              </a:tr>
              <a:tr h="324396">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u="sng" dirty="0"/>
                        <a:t>Compass Final Evaluation (Average of two categories)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295417">
                <a:tc>
                  <a:txBody>
                    <a:bodyPr/>
                    <a:lstStyle/>
                    <a:p>
                      <a:pPr algn="ctr"/>
                      <a:r>
                        <a:rPr lang="en-US" sz="1600" dirty="0"/>
                        <a:t>2016</a:t>
                      </a:r>
                    </a:p>
                  </a:txBody>
                  <a:tcPr/>
                </a:tc>
                <a:tc>
                  <a:txBody>
                    <a:bodyPr/>
                    <a:lstStyle/>
                    <a:p>
                      <a:pPr algn="ctr"/>
                      <a:r>
                        <a:rPr lang="en-US" sz="1600" dirty="0"/>
                        <a:t>3.4</a:t>
                      </a:r>
                      <a:r>
                        <a:rPr lang="en-US" sz="1600" baseline="0" dirty="0"/>
                        <a:t> (n=179</a:t>
                      </a:r>
                      <a:r>
                        <a:rPr lang="en-US" sz="1600" dirty="0"/>
                        <a:t>)</a:t>
                      </a:r>
                    </a:p>
                  </a:txBody>
                  <a:tcPr/>
                </a:tc>
                <a:tc>
                  <a:txBody>
                    <a:bodyPr/>
                    <a:lstStyle/>
                    <a:p>
                      <a:pPr algn="ctr"/>
                      <a:r>
                        <a:rPr lang="en-US" sz="1600" dirty="0"/>
                        <a:t>3%</a:t>
                      </a:r>
                    </a:p>
                  </a:txBody>
                  <a:tcPr/>
                </a:tc>
                <a:tc>
                  <a:txBody>
                    <a:bodyPr/>
                    <a:lstStyle/>
                    <a:p>
                      <a:pPr algn="ctr"/>
                      <a:r>
                        <a:rPr lang="en-US" sz="1600" dirty="0"/>
                        <a:t>3%</a:t>
                      </a:r>
                    </a:p>
                  </a:txBody>
                  <a:tcPr/>
                </a:tc>
                <a:tc>
                  <a:txBody>
                    <a:bodyPr/>
                    <a:lstStyle/>
                    <a:p>
                      <a:pPr algn="ctr"/>
                      <a:r>
                        <a:rPr lang="en-US" sz="1600" dirty="0"/>
                        <a:t>49%</a:t>
                      </a:r>
                    </a:p>
                  </a:txBody>
                  <a:tcPr/>
                </a:tc>
                <a:tc>
                  <a:txBody>
                    <a:bodyPr/>
                    <a:lstStyle/>
                    <a:p>
                      <a:pPr algn="ctr"/>
                      <a:r>
                        <a:rPr lang="en-US" sz="1600" dirty="0"/>
                        <a:t>45%</a:t>
                      </a:r>
                    </a:p>
                  </a:txBody>
                  <a:tcPr/>
                </a:tc>
                <a:extLst>
                  <a:ext uri="{0D108BD9-81ED-4DB2-BD59-A6C34878D82A}">
                    <a16:rowId xmlns:a16="http://schemas.microsoft.com/office/drawing/2014/main" xmlns="" val="10009"/>
                  </a:ext>
                </a:extLst>
              </a:tr>
              <a:tr h="384042">
                <a:tc>
                  <a:txBody>
                    <a:bodyPr/>
                    <a:lstStyle/>
                    <a:p>
                      <a:pPr algn="ctr"/>
                      <a:r>
                        <a:rPr lang="en-US" sz="1600" dirty="0"/>
                        <a:t>2017</a:t>
                      </a:r>
                    </a:p>
                  </a:txBody>
                  <a:tcPr/>
                </a:tc>
                <a:tc>
                  <a:txBody>
                    <a:bodyPr/>
                    <a:lstStyle/>
                    <a:p>
                      <a:pPr algn="ctr"/>
                      <a:r>
                        <a:rPr lang="en-US" sz="1600" dirty="0"/>
                        <a:t>3.5 (n=120)</a:t>
                      </a:r>
                    </a:p>
                  </a:txBody>
                  <a:tcPr/>
                </a:tc>
                <a:tc>
                  <a:txBody>
                    <a:bodyPr/>
                    <a:lstStyle/>
                    <a:p>
                      <a:pPr algn="ctr"/>
                      <a:r>
                        <a:rPr lang="en-US" sz="1600" dirty="0"/>
                        <a:t>1%</a:t>
                      </a:r>
                    </a:p>
                  </a:txBody>
                  <a:tcPr/>
                </a:tc>
                <a:tc>
                  <a:txBody>
                    <a:bodyPr/>
                    <a:lstStyle/>
                    <a:p>
                      <a:pPr algn="ctr"/>
                      <a:r>
                        <a:rPr lang="en-US" sz="1600" dirty="0"/>
                        <a:t>3%</a:t>
                      </a:r>
                    </a:p>
                  </a:txBody>
                  <a:tcPr/>
                </a:tc>
                <a:tc>
                  <a:txBody>
                    <a:bodyPr/>
                    <a:lstStyle/>
                    <a:p>
                      <a:pPr algn="ctr"/>
                      <a:r>
                        <a:rPr lang="en-US" sz="1600" dirty="0"/>
                        <a:t>43%</a:t>
                      </a:r>
                    </a:p>
                  </a:txBody>
                  <a:tcPr/>
                </a:tc>
                <a:tc>
                  <a:txBody>
                    <a:bodyPr/>
                    <a:lstStyle/>
                    <a:p>
                      <a:pPr algn="ctr"/>
                      <a:r>
                        <a:rPr lang="en-US" sz="1600" dirty="0"/>
                        <a:t>53%</a:t>
                      </a:r>
                    </a:p>
                  </a:txBody>
                  <a:tcPr/>
                </a:tc>
                <a:extLst>
                  <a:ext uri="{0D108BD9-81ED-4DB2-BD59-A6C34878D82A}">
                    <a16:rowId xmlns:a16="http://schemas.microsoft.com/office/drawing/2014/main" xmlns="" val="3681053322"/>
                  </a:ext>
                </a:extLst>
              </a:tr>
              <a:tr h="437325">
                <a:tc>
                  <a:txBody>
                    <a:bodyPr/>
                    <a:lstStyle/>
                    <a:p>
                      <a:pPr algn="ctr"/>
                      <a:r>
                        <a:rPr lang="en-US" sz="1600" dirty="0"/>
                        <a:t>2018</a:t>
                      </a:r>
                    </a:p>
                  </a:txBody>
                  <a:tcPr/>
                </a:tc>
                <a:tc>
                  <a:txBody>
                    <a:bodyPr/>
                    <a:lstStyle/>
                    <a:p>
                      <a:pPr algn="ctr"/>
                      <a:r>
                        <a:rPr lang="en-US" sz="1600" dirty="0"/>
                        <a:t>3.6 (n=78)</a:t>
                      </a:r>
                    </a:p>
                  </a:txBody>
                  <a:tcPr/>
                </a:tc>
                <a:tc>
                  <a:txBody>
                    <a:bodyPr/>
                    <a:lstStyle/>
                    <a:p>
                      <a:pPr algn="ctr"/>
                      <a:r>
                        <a:rPr lang="en-US" sz="1600" dirty="0"/>
                        <a:t>1%</a:t>
                      </a:r>
                    </a:p>
                  </a:txBody>
                  <a:tcPr/>
                </a:tc>
                <a:tc>
                  <a:txBody>
                    <a:bodyPr/>
                    <a:lstStyle/>
                    <a:p>
                      <a:pPr algn="ctr"/>
                      <a:r>
                        <a:rPr lang="en-US" sz="1600" dirty="0"/>
                        <a:t>3%</a:t>
                      </a:r>
                    </a:p>
                  </a:txBody>
                  <a:tcPr/>
                </a:tc>
                <a:tc>
                  <a:txBody>
                    <a:bodyPr/>
                    <a:lstStyle/>
                    <a:p>
                      <a:pPr algn="ctr"/>
                      <a:r>
                        <a:rPr lang="en-US" sz="1600" dirty="0"/>
                        <a:t>35%</a:t>
                      </a:r>
                    </a:p>
                  </a:txBody>
                  <a:tcPr/>
                </a:tc>
                <a:tc>
                  <a:txBody>
                    <a:bodyPr/>
                    <a:lstStyle/>
                    <a:p>
                      <a:pPr algn="ctr"/>
                      <a:r>
                        <a:rPr lang="en-US" sz="1600" dirty="0"/>
                        <a:t>62%</a:t>
                      </a:r>
                    </a:p>
                  </a:txBody>
                  <a:tcPr/>
                </a:tc>
                <a:extLst>
                  <a:ext uri="{0D108BD9-81ED-4DB2-BD59-A6C34878D82A}">
                    <a16:rowId xmlns:a16="http://schemas.microsoft.com/office/drawing/2014/main" xmlns="" val="2354301437"/>
                  </a:ext>
                </a:extLst>
              </a:tr>
            </a:tbl>
          </a:graphicData>
        </a:graphic>
      </p:graphicFrame>
    </p:spTree>
    <p:extLst>
      <p:ext uri="{BB962C8B-B14F-4D97-AF65-F5344CB8AC3E}">
        <p14:creationId xmlns:p14="http://schemas.microsoft.com/office/powerpoint/2010/main" val="2846804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Custom 6">
      <a:dk1>
        <a:sysClr val="windowText" lastClr="000000"/>
      </a:dk1>
      <a:lt1>
        <a:sysClr val="window" lastClr="FFFFFF"/>
      </a:lt1>
      <a:dk2>
        <a:srgbClr val="465466"/>
      </a:dk2>
      <a:lt2>
        <a:srgbClr val="BBD7F8"/>
      </a:lt2>
      <a:accent1>
        <a:srgbClr val="E0BA25"/>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5925</TotalTime>
  <Words>6040</Words>
  <Application>Microsoft Macintosh PowerPoint</Application>
  <PresentationFormat>On-screen Show (4:3)</PresentationFormat>
  <Paragraphs>962</Paragraphs>
  <Slides>43</Slides>
  <Notes>39</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Genesis</vt:lpstr>
      <vt:lpstr>Custom Design</vt:lpstr>
      <vt:lpstr>CAEP  Standard 4 </vt:lpstr>
      <vt:lpstr>InTASC Standards</vt:lpstr>
      <vt:lpstr>Standard 4</vt:lpstr>
      <vt:lpstr>8 Annual Reporting Measure</vt:lpstr>
      <vt:lpstr>Louisiana Department of Education Expectations</vt:lpstr>
      <vt:lpstr>Impact of P-12 learning and development (CAEP 4.1)</vt:lpstr>
      <vt:lpstr>Indicators of teaching effectiveness (CAEP 4.2)</vt:lpstr>
      <vt:lpstr>2018 Louisiana Fact Book and  Data Dash Boards: Undergraduate</vt:lpstr>
      <vt:lpstr>2018 Louisiana Fact Book and  Data Dash Boards:  Master of Arts in Teaching (MAT)</vt:lpstr>
      <vt:lpstr>2018 Louisiana Fact Book and  Data Dash Boards:  Alternative Certification (PBC)</vt:lpstr>
      <vt:lpstr>Program Comparison 2018 Factbook and Data Dashboard Compass Final Evaluation (combined CAEP 4.1 and 4.2)</vt:lpstr>
      <vt:lpstr>Completer Data Conclusions from 2018 (combined CAEP 4.1 and 4.2)</vt:lpstr>
      <vt:lpstr>Program Comparison 2018 Factbook and Data Dashboard Compass Student Growth (SLT/VAM) CAEP 4.1</vt:lpstr>
      <vt:lpstr>Student Growth (VAM) Disaggregation by Content Area: Undergraduate</vt:lpstr>
      <vt:lpstr>Student Growth (VAM) Disaggregation by Content Area: Master of Arts in Teaching (MAT)</vt:lpstr>
      <vt:lpstr>Student Growth (VAM) Disaggregation by Content Area: Alternative Certification (PBC)</vt:lpstr>
      <vt:lpstr>P-12 Learning and Development Conclusions from 2018 (CAEP 4.1)</vt:lpstr>
      <vt:lpstr>P-12 Learning and Development Next Steps (CAEP 4.1)</vt:lpstr>
      <vt:lpstr>Program Comparison 2018 Factbook and Data Dashboard Compass Professional Practice  (Observation Evaluations; CAEP 4.2)</vt:lpstr>
      <vt:lpstr>Observations of Teaching Effectiveness Conclusions from 2018 (CAEP 4.2)</vt:lpstr>
      <vt:lpstr>PowerPoint Presentation</vt:lpstr>
      <vt:lpstr>Enrollment and  Completer Numbers</vt:lpstr>
      <vt:lpstr>Enrollment and Completer Numbers Next Steps</vt:lpstr>
      <vt:lpstr> Persistence Data</vt:lpstr>
      <vt:lpstr>Persistence Data Next Steps</vt:lpstr>
      <vt:lpstr>MSU Created Surveys</vt:lpstr>
      <vt:lpstr>MSU Created Survey: Employer Satisfaction (ESS) By the Numbers</vt:lpstr>
      <vt:lpstr>MSU Created Survey: Employer Satisfaction In their own words… Two recommendations for this completers: </vt:lpstr>
      <vt:lpstr>Quotes from 2018  Employer Satisfaction Surveys</vt:lpstr>
      <vt:lpstr>Employer Satisfaction Survey Conclusions</vt:lpstr>
      <vt:lpstr>Employer Satisfaction  Next Steps</vt:lpstr>
      <vt:lpstr>MSU Created Survey: Completer Follow-up (CFS) By the Numbers</vt:lpstr>
      <vt:lpstr>MSU Created Survey: Completer Follow-up In their own words… What are your toughest transitions from college to the classroom?</vt:lpstr>
      <vt:lpstr>Quotes from 2018  Completer Follow-up Surveys</vt:lpstr>
      <vt:lpstr>Completer Follow-up Survey Conclusions and Next Steps</vt:lpstr>
      <vt:lpstr>Employer Satisfaction Survey and Completer Follow-up Survey Comparison</vt:lpstr>
      <vt:lpstr>MSU Institutional Research Office Graduation/Matriculation Rates</vt:lpstr>
      <vt:lpstr>Graduation/Matriculation Rates Initial-certification Programs Next Steps</vt:lpstr>
      <vt:lpstr>Teach Louisiana: Licensure and Employment Rates (Initial Certification Programs)</vt:lpstr>
      <vt:lpstr>Teach Louisiana: Graduation and Licensure Rates Advanced Programs</vt:lpstr>
      <vt:lpstr>Graduation and Licensure Rates Advanced Programs Next Steps</vt:lpstr>
      <vt:lpstr>United States Department of Education: MSU Loan Default Rates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Broussard</dc:creator>
  <cp:lastModifiedBy>Jan Broussard</cp:lastModifiedBy>
  <cp:revision>252</cp:revision>
  <cp:lastPrinted>2017-10-27T13:53:37Z</cp:lastPrinted>
  <dcterms:created xsi:type="dcterms:W3CDTF">2014-02-13T15:08:32Z</dcterms:created>
  <dcterms:modified xsi:type="dcterms:W3CDTF">2020-04-30T08:06:18Z</dcterms:modified>
</cp:coreProperties>
</file>