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8" r:id="rId2"/>
  </p:sldMasterIdLst>
  <p:notesMasterIdLst>
    <p:notesMasterId r:id="rId44"/>
  </p:notesMasterIdLst>
  <p:handoutMasterIdLst>
    <p:handoutMasterId r:id="rId45"/>
  </p:handoutMasterIdLst>
  <p:sldIdLst>
    <p:sldId id="256" r:id="rId3"/>
    <p:sldId id="320" r:id="rId4"/>
    <p:sldId id="280" r:id="rId5"/>
    <p:sldId id="292" r:id="rId6"/>
    <p:sldId id="309" r:id="rId7"/>
    <p:sldId id="301" r:id="rId8"/>
    <p:sldId id="302" r:id="rId9"/>
    <p:sldId id="303" r:id="rId10"/>
    <p:sldId id="300" r:id="rId11"/>
    <p:sldId id="313" r:id="rId12"/>
    <p:sldId id="298" r:id="rId13"/>
    <p:sldId id="305" r:id="rId14"/>
    <p:sldId id="304" r:id="rId15"/>
    <p:sldId id="327" r:id="rId16"/>
    <p:sldId id="328" r:id="rId17"/>
    <p:sldId id="314" r:id="rId18"/>
    <p:sldId id="299" r:id="rId19"/>
    <p:sldId id="315" r:id="rId20"/>
    <p:sldId id="329" r:id="rId21"/>
    <p:sldId id="326" r:id="rId22"/>
    <p:sldId id="330" r:id="rId23"/>
    <p:sldId id="325" r:id="rId24"/>
    <p:sldId id="331" r:id="rId25"/>
    <p:sldId id="310" r:id="rId26"/>
    <p:sldId id="286" r:id="rId27"/>
    <p:sldId id="306" r:id="rId28"/>
    <p:sldId id="311" r:id="rId29"/>
    <p:sldId id="337" r:id="rId30"/>
    <p:sldId id="307" r:id="rId31"/>
    <p:sldId id="308" r:id="rId32"/>
    <p:sldId id="335" r:id="rId33"/>
    <p:sldId id="336" r:id="rId34"/>
    <p:sldId id="312" r:id="rId35"/>
    <p:sldId id="339" r:id="rId36"/>
    <p:sldId id="321" r:id="rId37"/>
    <p:sldId id="333" r:id="rId38"/>
    <p:sldId id="334" r:id="rId39"/>
    <p:sldId id="332" r:id="rId40"/>
    <p:sldId id="338" r:id="rId41"/>
    <p:sldId id="323" r:id="rId42"/>
    <p:sldId id="319" r:id="rId43"/>
  </p:sldIdLst>
  <p:sldSz cx="9144000" cy="6858000" type="screen4x3"/>
  <p:notesSz cx="6858000" cy="9418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4A22106-D38B-354C-9BC7-04D5DB2A3725}">
          <p14:sldIdLst/>
        </p14:section>
        <p14:section name="Presentation" id="{878927BE-881D-1646-BD14-190AA82038FC}">
          <p14:sldIdLst>
            <p14:sldId id="256"/>
            <p14:sldId id="320"/>
            <p14:sldId id="280"/>
            <p14:sldId id="292"/>
            <p14:sldId id="309"/>
            <p14:sldId id="301"/>
            <p14:sldId id="302"/>
            <p14:sldId id="303"/>
            <p14:sldId id="300"/>
            <p14:sldId id="313"/>
            <p14:sldId id="298"/>
            <p14:sldId id="305"/>
            <p14:sldId id="304"/>
            <p14:sldId id="327"/>
            <p14:sldId id="328"/>
            <p14:sldId id="314"/>
            <p14:sldId id="299"/>
            <p14:sldId id="315"/>
            <p14:sldId id="329"/>
            <p14:sldId id="326"/>
            <p14:sldId id="330"/>
            <p14:sldId id="325"/>
            <p14:sldId id="331"/>
            <p14:sldId id="310"/>
            <p14:sldId id="286"/>
            <p14:sldId id="306"/>
            <p14:sldId id="311"/>
            <p14:sldId id="337"/>
            <p14:sldId id="307"/>
            <p14:sldId id="308"/>
            <p14:sldId id="335"/>
            <p14:sldId id="336"/>
            <p14:sldId id="312"/>
            <p14:sldId id="339"/>
            <p14:sldId id="321"/>
            <p14:sldId id="333"/>
            <p14:sldId id="334"/>
            <p14:sldId id="332"/>
            <p14:sldId id="338"/>
            <p14:sldId id="323"/>
            <p14:sldId id="31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75" autoAdjust="0"/>
    <p:restoredTop sz="59812" autoAdjust="0"/>
  </p:normalViewPr>
  <p:slideViewPr>
    <p:cSldViewPr snapToGrid="0" snapToObjects="1">
      <p:cViewPr varScale="1">
        <p:scale>
          <a:sx n="69" d="100"/>
          <a:sy n="69" d="100"/>
        </p:scale>
        <p:origin x="2844" y="60"/>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54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709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70932"/>
          </a:xfrm>
          <a:prstGeom prst="rect">
            <a:avLst/>
          </a:prstGeom>
        </p:spPr>
        <p:txBody>
          <a:bodyPr vert="horz" lIns="91440" tIns="45720" rIns="91440" bIns="45720" rtlCol="0"/>
          <a:lstStyle>
            <a:lvl1pPr algn="r">
              <a:defRPr sz="1200"/>
            </a:lvl1pPr>
          </a:lstStyle>
          <a:p>
            <a:fld id="{54133512-4E84-4FE3-BBA8-5B39988312E1}" type="datetimeFigureOut">
              <a:rPr lang="en-US" smtClean="0"/>
              <a:t>4/30/2019</a:t>
            </a:fld>
            <a:endParaRPr lang="en-US"/>
          </a:p>
        </p:txBody>
      </p:sp>
      <p:sp>
        <p:nvSpPr>
          <p:cNvPr id="4" name="Footer Placeholder 3"/>
          <p:cNvSpPr>
            <a:spLocks noGrp="1"/>
          </p:cNvSpPr>
          <p:nvPr>
            <p:ph type="ftr" sz="quarter" idx="2"/>
          </p:nvPr>
        </p:nvSpPr>
        <p:spPr>
          <a:xfrm>
            <a:off x="0" y="8946072"/>
            <a:ext cx="2971800" cy="4709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946072"/>
            <a:ext cx="2971800" cy="470932"/>
          </a:xfrm>
          <a:prstGeom prst="rect">
            <a:avLst/>
          </a:prstGeom>
        </p:spPr>
        <p:txBody>
          <a:bodyPr vert="horz" lIns="91440" tIns="45720" rIns="91440" bIns="45720" rtlCol="0" anchor="b"/>
          <a:lstStyle>
            <a:lvl1pPr algn="r">
              <a:defRPr sz="1200"/>
            </a:lvl1pPr>
          </a:lstStyle>
          <a:p>
            <a:fld id="{BFEF4FD6-9BE1-4B2D-9C9C-8DA1A8A3FD15}" type="slidenum">
              <a:rPr lang="en-US" smtClean="0"/>
              <a:t>‹#›</a:t>
            </a:fld>
            <a:endParaRPr lang="en-US"/>
          </a:p>
        </p:txBody>
      </p:sp>
    </p:spTree>
    <p:extLst>
      <p:ext uri="{BB962C8B-B14F-4D97-AF65-F5344CB8AC3E}">
        <p14:creationId xmlns:p14="http://schemas.microsoft.com/office/powerpoint/2010/main" val="6184656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709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70932"/>
          </a:xfrm>
          <a:prstGeom prst="rect">
            <a:avLst/>
          </a:prstGeom>
        </p:spPr>
        <p:txBody>
          <a:bodyPr vert="horz" lIns="91440" tIns="45720" rIns="91440" bIns="45720" rtlCol="0"/>
          <a:lstStyle>
            <a:lvl1pPr algn="r">
              <a:defRPr sz="1200"/>
            </a:lvl1pPr>
          </a:lstStyle>
          <a:p>
            <a:fld id="{390086D4-3A16-5347-AE03-D80C404CF1FC}" type="datetimeFigureOut">
              <a:rPr lang="en-US" smtClean="0"/>
              <a:t>4/30/2019</a:t>
            </a:fld>
            <a:endParaRPr lang="en-US"/>
          </a:p>
        </p:txBody>
      </p:sp>
      <p:sp>
        <p:nvSpPr>
          <p:cNvPr id="4" name="Slide Image Placeholder 3"/>
          <p:cNvSpPr>
            <a:spLocks noGrp="1" noRot="1" noChangeAspect="1"/>
          </p:cNvSpPr>
          <p:nvPr>
            <p:ph type="sldImg" idx="2"/>
          </p:nvPr>
        </p:nvSpPr>
        <p:spPr>
          <a:xfrm>
            <a:off x="1074738" y="706438"/>
            <a:ext cx="4708525" cy="35321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53"/>
            <a:ext cx="5486400" cy="42383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46072"/>
            <a:ext cx="2971800" cy="4709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946072"/>
            <a:ext cx="2971800" cy="470932"/>
          </a:xfrm>
          <a:prstGeom prst="rect">
            <a:avLst/>
          </a:prstGeom>
        </p:spPr>
        <p:txBody>
          <a:bodyPr vert="horz" lIns="91440" tIns="45720" rIns="91440" bIns="45720" rtlCol="0" anchor="b"/>
          <a:lstStyle>
            <a:lvl1pPr algn="r">
              <a:defRPr sz="1200"/>
            </a:lvl1pPr>
          </a:lstStyle>
          <a:p>
            <a:fld id="{C147F6FC-E76C-BB4D-A0FE-D8942B9D6BA9}" type="slidenum">
              <a:rPr lang="en-US" smtClean="0"/>
              <a:t>‹#›</a:t>
            </a:fld>
            <a:endParaRPr lang="en-US"/>
          </a:p>
        </p:txBody>
      </p:sp>
    </p:spTree>
    <p:extLst>
      <p:ext uri="{BB962C8B-B14F-4D97-AF65-F5344CB8AC3E}">
        <p14:creationId xmlns:p14="http://schemas.microsoft.com/office/powerpoint/2010/main" val="55708370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47F6FC-E76C-BB4D-A0FE-D8942B9D6BA9}" type="slidenum">
              <a:rPr lang="en-US" smtClean="0"/>
              <a:t>1</a:t>
            </a:fld>
            <a:endParaRPr lang="en-US"/>
          </a:p>
        </p:txBody>
      </p:sp>
    </p:spTree>
    <p:extLst>
      <p:ext uri="{BB962C8B-B14F-4D97-AF65-F5344CB8AC3E}">
        <p14:creationId xmlns:p14="http://schemas.microsoft.com/office/powerpoint/2010/main" val="38100805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47F6FC-E76C-BB4D-A0FE-D8942B9D6BA9}" type="slidenum">
              <a:rPr lang="en-US" smtClean="0"/>
              <a:t>10</a:t>
            </a:fld>
            <a:endParaRPr lang="en-US"/>
          </a:p>
        </p:txBody>
      </p:sp>
    </p:spTree>
    <p:extLst>
      <p:ext uri="{BB962C8B-B14F-4D97-AF65-F5344CB8AC3E}">
        <p14:creationId xmlns:p14="http://schemas.microsoft.com/office/powerpoint/2010/main" val="39146654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Program completers teaching in Grades 4-8 in Math, Science, Social Studies, and ELA have a combined mean score for Student Learning Targets (SLT) and Value-Added Model (VAM) that show most of our completers score in the Effective Proficient and Highly effective rage with high mean scores between 3.4-3.6.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When examining data specific to student growth in these particular content areas and grade levels, the following is an analysis of program completers’ data specific to VAM scores only. These scores are only calculated if our program has 25 or more completers within the grade level and content area.</a:t>
            </a:r>
            <a:endParaRPr lang="en-US" dirty="0"/>
          </a:p>
        </p:txBody>
      </p:sp>
      <p:sp>
        <p:nvSpPr>
          <p:cNvPr id="4" name="Slide Number Placeholder 3"/>
          <p:cNvSpPr>
            <a:spLocks noGrp="1"/>
          </p:cNvSpPr>
          <p:nvPr>
            <p:ph type="sldNum" sz="quarter" idx="10"/>
          </p:nvPr>
        </p:nvSpPr>
        <p:spPr/>
        <p:txBody>
          <a:bodyPr/>
          <a:lstStyle/>
          <a:p>
            <a:fld id="{C147F6FC-E76C-BB4D-A0FE-D8942B9D6BA9}" type="slidenum">
              <a:rPr lang="en-US" smtClean="0"/>
              <a:t>11</a:t>
            </a:fld>
            <a:endParaRPr lang="en-US"/>
          </a:p>
        </p:txBody>
      </p:sp>
    </p:spTree>
    <p:extLst>
      <p:ext uri="{BB962C8B-B14F-4D97-AF65-F5344CB8AC3E}">
        <p14:creationId xmlns:p14="http://schemas.microsoft.com/office/powerpoint/2010/main" val="27811004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Impact on P-12 Learning and Development (CAEP 4.1) using Value-Added Model (VAM) Data Only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Program completers teaching in Grades 4-8 an in Math, Science, Social Studies, and ELA have a combined score of Student Learning Targets (SLT) and Value-Added Model (VAM) as discussed earlier in this report. When examining data specific to student growth in these particular content areas and grade levels, the follow is an analysis of program completers’ data specific to VAM scores only. These scores are only calculated if our program has 25 or more completers within the grade level and content area.</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Undergraduate Program Completers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Trend data indicates a growing strength for MSU undergraduate program completers who teach in grades 4-8 in the content area of ELA moving from 27% scoring Ineffective (1.0-1.49) for the 2016 </a:t>
            </a:r>
            <a:r>
              <a:rPr lang="en-US" sz="1200" kern="1200" dirty="0" err="1">
                <a:solidFill>
                  <a:schemeClr val="tx1"/>
                </a:solidFill>
                <a:effectLst/>
                <a:latin typeface="+mn-lt"/>
                <a:ea typeface="+mn-ea"/>
                <a:cs typeface="+mn-cs"/>
              </a:rPr>
              <a:t>LBoR</a:t>
            </a:r>
            <a:r>
              <a:rPr lang="en-US" sz="1200" kern="1200" dirty="0">
                <a:solidFill>
                  <a:schemeClr val="tx1"/>
                </a:solidFill>
                <a:effectLst/>
                <a:latin typeface="+mn-lt"/>
                <a:ea typeface="+mn-ea"/>
                <a:cs typeface="+mn-cs"/>
              </a:rPr>
              <a:t> report to 18% scoring Ineffective for the 2018 </a:t>
            </a:r>
            <a:r>
              <a:rPr lang="en-US" sz="1200" kern="1200" dirty="0" err="1">
                <a:solidFill>
                  <a:schemeClr val="tx1"/>
                </a:solidFill>
                <a:effectLst/>
                <a:latin typeface="+mn-lt"/>
                <a:ea typeface="+mn-ea"/>
                <a:cs typeface="+mn-cs"/>
              </a:rPr>
              <a:t>LBoR</a:t>
            </a:r>
            <a:r>
              <a:rPr lang="en-US" sz="1200" kern="1200" dirty="0">
                <a:solidFill>
                  <a:schemeClr val="tx1"/>
                </a:solidFill>
                <a:effectLst/>
                <a:latin typeface="+mn-lt"/>
                <a:ea typeface="+mn-ea"/>
                <a:cs typeface="+mn-cs"/>
              </a:rPr>
              <a:t> report which is a 9% decrease. Meaning 82% of our undergraduate completers met the state benchmark of 1.5 or higher.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 trend data is indicated within undergraduate program completers who teach in grades 4-8 for Math or Science as fluctuating percentages are found within the three years of reporting data (2016- 2018) by the </a:t>
            </a:r>
            <a:r>
              <a:rPr lang="en-US" sz="1200" kern="1200" dirty="0" err="1">
                <a:solidFill>
                  <a:schemeClr val="tx1"/>
                </a:solidFill>
                <a:effectLst/>
                <a:latin typeface="+mn-lt"/>
                <a:ea typeface="+mn-ea"/>
                <a:cs typeface="+mn-cs"/>
              </a:rPr>
              <a:t>LBoR</a:t>
            </a:r>
            <a:r>
              <a:rPr lang="en-US" sz="1200" kern="1200" dirty="0">
                <a:solidFill>
                  <a:schemeClr val="tx1"/>
                </a:solidFill>
                <a:effectLst/>
                <a:latin typeface="+mn-lt"/>
                <a:ea typeface="+mn-ea"/>
                <a:cs typeface="+mn-cs"/>
              </a:rPr>
              <a:t>. Our highest percentage of undergraduate completers scoring within the Ineffective range (1.0-1.49) can be found within the math content. Forty-one to sixty-four percent (41-64%) of completers are not having a positive impact on student growth in Math grades 4-8.</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When examining MSU undergraduate VAM scores with other 11 public universities within Louisiana, it was determined that MSU candidates ranked last in math, 6</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in Science, and 3</a:t>
            </a:r>
            <a:r>
              <a:rPr lang="en-US" sz="1200" kern="1200" baseline="30000" dirty="0">
                <a:solidFill>
                  <a:schemeClr val="tx1"/>
                </a:solidFill>
                <a:effectLst/>
                <a:latin typeface="+mn-lt"/>
                <a:ea typeface="+mn-ea"/>
                <a:cs typeface="+mn-cs"/>
              </a:rPr>
              <a:t>rd</a:t>
            </a:r>
            <a:r>
              <a:rPr lang="en-US" sz="1200" kern="1200" dirty="0">
                <a:solidFill>
                  <a:schemeClr val="tx1"/>
                </a:solidFill>
                <a:effectLst/>
                <a:latin typeface="+mn-lt"/>
                <a:ea typeface="+mn-ea"/>
                <a:cs typeface="+mn-cs"/>
              </a:rPr>
              <a:t> in ELA.</a:t>
            </a:r>
          </a:p>
          <a:p>
            <a:endParaRPr lang="en-US" dirty="0"/>
          </a:p>
        </p:txBody>
      </p:sp>
      <p:sp>
        <p:nvSpPr>
          <p:cNvPr id="4" name="Slide Number Placeholder 3"/>
          <p:cNvSpPr>
            <a:spLocks noGrp="1"/>
          </p:cNvSpPr>
          <p:nvPr>
            <p:ph type="sldNum" sz="quarter" idx="10"/>
          </p:nvPr>
        </p:nvSpPr>
        <p:spPr/>
        <p:txBody>
          <a:bodyPr/>
          <a:lstStyle/>
          <a:p>
            <a:fld id="{C147F6FC-E76C-BB4D-A0FE-D8942B9D6BA9}" type="slidenum">
              <a:rPr lang="en-US" smtClean="0"/>
              <a:t>12</a:t>
            </a:fld>
            <a:endParaRPr lang="en-US"/>
          </a:p>
        </p:txBody>
      </p:sp>
    </p:spTree>
    <p:extLst>
      <p:ext uri="{BB962C8B-B14F-4D97-AF65-F5344CB8AC3E}">
        <p14:creationId xmlns:p14="http://schemas.microsoft.com/office/powerpoint/2010/main" val="9824322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Impact on P-12 Learning and Development (CAEP 4.1) using Value-Added Model (VAM) Data Only</a:t>
            </a: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MAT Program Completers</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Trend data indicates a growing strength for MSU MAT program completers who teach in grades 4-8 in the content area of ELA moving from 21% scoring Ineffective (1.0-1.49) for the 2016 </a:t>
            </a:r>
            <a:r>
              <a:rPr lang="en-US" sz="1200" kern="1200" dirty="0" err="1">
                <a:solidFill>
                  <a:schemeClr val="tx1"/>
                </a:solidFill>
                <a:effectLst/>
                <a:latin typeface="+mn-lt"/>
                <a:ea typeface="+mn-ea"/>
                <a:cs typeface="+mn-cs"/>
              </a:rPr>
              <a:t>LBoR</a:t>
            </a:r>
            <a:r>
              <a:rPr lang="en-US" sz="1200" kern="1200" dirty="0">
                <a:solidFill>
                  <a:schemeClr val="tx1"/>
                </a:solidFill>
                <a:effectLst/>
                <a:latin typeface="+mn-lt"/>
                <a:ea typeface="+mn-ea"/>
                <a:cs typeface="+mn-cs"/>
              </a:rPr>
              <a:t> report to 0% scoring Ineffective for the 2018 </a:t>
            </a:r>
            <a:r>
              <a:rPr lang="en-US" sz="1200" kern="1200" dirty="0" err="1">
                <a:solidFill>
                  <a:schemeClr val="tx1"/>
                </a:solidFill>
                <a:effectLst/>
                <a:latin typeface="+mn-lt"/>
                <a:ea typeface="+mn-ea"/>
                <a:cs typeface="+mn-cs"/>
              </a:rPr>
              <a:t>LBoR</a:t>
            </a:r>
            <a:r>
              <a:rPr lang="en-US" sz="1200" kern="1200" dirty="0">
                <a:solidFill>
                  <a:schemeClr val="tx1"/>
                </a:solidFill>
                <a:effectLst/>
                <a:latin typeface="+mn-lt"/>
                <a:ea typeface="+mn-ea"/>
                <a:cs typeface="+mn-cs"/>
              </a:rPr>
              <a:t> report which is a 21% decrease. Meaning 100% of our MAT program completers met the state benchmark of 1.5 or higher.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 trend data is indicated within MAT program completers who teach in grades 4-8 for Science as fluctuating percentages are found within the three years of reporting data (2016- 2018) by the </a:t>
            </a:r>
            <a:r>
              <a:rPr lang="en-US" sz="1200" kern="1200" dirty="0" err="1">
                <a:solidFill>
                  <a:schemeClr val="tx1"/>
                </a:solidFill>
                <a:effectLst/>
                <a:latin typeface="+mn-lt"/>
                <a:ea typeface="+mn-ea"/>
                <a:cs typeface="+mn-cs"/>
              </a:rPr>
              <a:t>LBoR</a:t>
            </a:r>
            <a:r>
              <a:rPr lang="en-US" sz="1200" kern="1200" dirty="0">
                <a:solidFill>
                  <a:schemeClr val="tx1"/>
                </a:solidFill>
                <a:effectLst/>
                <a:latin typeface="+mn-lt"/>
                <a:ea typeface="+mn-ea"/>
                <a:cs typeface="+mn-cs"/>
              </a:rPr>
              <a:t>. Also, Math VAM data for MAT program completers was only given for the 2016 reporting year.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When examining MSU MAT VAM scores with other 6 public universities within Louisiana who had data reported for the content area of Science, it was determined that MSU completers ranked higher than 2 universities pertaining to the percentage of completers scoring Ineffective. When examining MSU MAT VAM scores with other 7 public universities within Louisiana who had data reported for the content area of ELA, it was determined that MSU completers ranked higher than 5 universities pertaining to the percentage of completers scoring Ineffective.</a:t>
            </a:r>
          </a:p>
          <a:p>
            <a:endParaRPr lang="en-US" dirty="0"/>
          </a:p>
        </p:txBody>
      </p:sp>
      <p:sp>
        <p:nvSpPr>
          <p:cNvPr id="4" name="Slide Number Placeholder 3"/>
          <p:cNvSpPr>
            <a:spLocks noGrp="1"/>
          </p:cNvSpPr>
          <p:nvPr>
            <p:ph type="sldNum" sz="quarter" idx="10"/>
          </p:nvPr>
        </p:nvSpPr>
        <p:spPr/>
        <p:txBody>
          <a:bodyPr/>
          <a:lstStyle/>
          <a:p>
            <a:fld id="{C147F6FC-E76C-BB4D-A0FE-D8942B9D6BA9}" type="slidenum">
              <a:rPr lang="en-US" smtClean="0"/>
              <a:t>13</a:t>
            </a:fld>
            <a:endParaRPr lang="en-US"/>
          </a:p>
        </p:txBody>
      </p:sp>
    </p:spTree>
    <p:extLst>
      <p:ext uri="{BB962C8B-B14F-4D97-AF65-F5344CB8AC3E}">
        <p14:creationId xmlns:p14="http://schemas.microsoft.com/office/powerpoint/2010/main" val="9824322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Impact on P-12 Learning and Development (CAEP 4.1) using Value-Added Model (VAM) Data Only</a:t>
            </a: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PBC Program Completers</a:t>
            </a: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Reported data indicates an increase in MSU PBC program completers scoring Ineffective (1.0-1.5) in the content area of ELA for grades 4-8. Meaning 70% of our PBC completers scored higher than the state benchmark of 1.5. When examining MSU PBC VAM scores with other 6 public universities within Louisiana who had data reported for the content area of ELA, it was determined that MSU completers ranked last pertaining to the percentage of completers scoring Ineffective. </a:t>
            </a:r>
          </a:p>
          <a:p>
            <a:endParaRPr lang="en-US" dirty="0"/>
          </a:p>
        </p:txBody>
      </p:sp>
      <p:sp>
        <p:nvSpPr>
          <p:cNvPr id="4" name="Slide Number Placeholder 3"/>
          <p:cNvSpPr>
            <a:spLocks noGrp="1"/>
          </p:cNvSpPr>
          <p:nvPr>
            <p:ph type="sldNum" sz="quarter" idx="10"/>
          </p:nvPr>
        </p:nvSpPr>
        <p:spPr/>
        <p:txBody>
          <a:bodyPr/>
          <a:lstStyle/>
          <a:p>
            <a:fld id="{C147F6FC-E76C-BB4D-A0FE-D8942B9D6BA9}" type="slidenum">
              <a:rPr lang="en-US" smtClean="0"/>
              <a:t>14</a:t>
            </a:fld>
            <a:endParaRPr lang="en-US"/>
          </a:p>
        </p:txBody>
      </p:sp>
    </p:spTree>
    <p:extLst>
      <p:ext uri="{BB962C8B-B14F-4D97-AF65-F5344CB8AC3E}">
        <p14:creationId xmlns:p14="http://schemas.microsoft.com/office/powerpoint/2010/main" val="10427348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47F6FC-E76C-BB4D-A0FE-D8942B9D6BA9}" type="slidenum">
              <a:rPr lang="en-US" smtClean="0"/>
              <a:t>15</a:t>
            </a:fld>
            <a:endParaRPr lang="en-US"/>
          </a:p>
        </p:txBody>
      </p:sp>
    </p:spTree>
    <p:extLst>
      <p:ext uri="{BB962C8B-B14F-4D97-AF65-F5344CB8AC3E}">
        <p14:creationId xmlns:p14="http://schemas.microsoft.com/office/powerpoint/2010/main" val="4197395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After reviewing the CAEP 4.1 and 4.2 data, several new collaborations and additions were made with our newly-redesigned initial certification programs. For completers, using data to drive instruction is a skill that needs to be practiced as shown by data when VAM scores are disaggregated out from our VAM/SLT scores. Completers must be able to use summative data, beginning of the year testing data, and progress monitoring to determine student level of mastery of the standards. The Teaching Cycle portfolio which includes analysis of summative data and inventories of a particular group of students in order to create a lesson plan tied to the assigned field placement within each methodology course has been added to all programs. Candidates then analyze student artifact data from the lesson to determine areas of strengths and weaknesses and what post-lesson scaffolding should look like as a next step for students mastering the content.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 was noted that MSU had a high percentage of completers scoring at the Ineffective range according our VAM data for Math grades 4-8. Due to this, MSU participated in the Deans for Impact Collaborative during the 2018-2019 academic year with a strategic focus on Math preparation. We have realigned four Math courses (two in content and two in methodology) to include a coherent sequence of content, instructional activities, Tier 1 curriculum and instructional practice in the field.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a:t>
            </a:r>
            <a:r>
              <a:rPr lang="en-US" sz="1200" kern="1200" dirty="0" err="1">
                <a:solidFill>
                  <a:schemeClr val="tx1"/>
                </a:solidFill>
                <a:effectLst/>
                <a:latin typeface="+mn-lt"/>
                <a:ea typeface="+mn-ea"/>
                <a:cs typeface="+mn-cs"/>
              </a:rPr>
              <a:t>LDoE</a:t>
            </a:r>
            <a:r>
              <a:rPr lang="en-US" sz="1200" kern="1200" dirty="0">
                <a:solidFill>
                  <a:schemeClr val="tx1"/>
                </a:solidFill>
                <a:effectLst/>
                <a:latin typeface="+mn-lt"/>
                <a:ea typeface="+mn-ea"/>
                <a:cs typeface="+mn-cs"/>
              </a:rPr>
              <a:t> has mandated all EPP’s to include the Louisiana Teacher Preparation Competencies so that completers can develop them with quality experiences embedded throughout their certification programs. MSU has chosen to do this through several ways. First, within our redesigned programs, we have included work within the state approved Tier 1 curriculum. Second, we will be realigning the last portion of our field experience evaluation instrument to include a final section (Domain 5) that is specific to the content area focus and grade band of the lesson. For instance, within the Mathematics Teacher Competencies are both Content Knowledge Competencies and Content Pedagogy Competencies. These competencies were strategically placed within our new four-course math sequence and will be measured by a university instructor and host teacher in the field on multiple occasions. Third, MSU has implemented a performance-based portfolio that is included within the first semester of residency (Senior-Year Residency Performance Portfolio). This portfolio builds upon the data analysis practiced with the Teaching Cycle in the methodology coursework mentioned earlier. Fourth, MSU is redesigning our assessment course that is a co-requisite to the performance portfolio to include strategies for academic feedback for P-12 students. </a:t>
            </a:r>
          </a:p>
          <a:p>
            <a:endParaRPr lang="en-US" dirty="0"/>
          </a:p>
        </p:txBody>
      </p:sp>
      <p:sp>
        <p:nvSpPr>
          <p:cNvPr id="4" name="Slide Number Placeholder 3"/>
          <p:cNvSpPr>
            <a:spLocks noGrp="1"/>
          </p:cNvSpPr>
          <p:nvPr>
            <p:ph type="sldNum" sz="quarter" idx="10"/>
          </p:nvPr>
        </p:nvSpPr>
        <p:spPr/>
        <p:txBody>
          <a:bodyPr/>
          <a:lstStyle/>
          <a:p>
            <a:fld id="{C147F6FC-E76C-BB4D-A0FE-D8942B9D6BA9}" type="slidenum">
              <a:rPr lang="en-US" smtClean="0"/>
              <a:t>16</a:t>
            </a:fld>
            <a:endParaRPr lang="en-US"/>
          </a:p>
        </p:txBody>
      </p:sp>
    </p:spTree>
    <p:extLst>
      <p:ext uri="{BB962C8B-B14F-4D97-AF65-F5344CB8AC3E}">
        <p14:creationId xmlns:p14="http://schemas.microsoft.com/office/powerpoint/2010/main" val="3635713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Undergraduates had the highest percentage of I/EE completers at 7%.</a:t>
            </a:r>
          </a:p>
        </p:txBody>
      </p:sp>
      <p:sp>
        <p:nvSpPr>
          <p:cNvPr id="4" name="Slide Number Placeholder 3"/>
          <p:cNvSpPr>
            <a:spLocks noGrp="1"/>
          </p:cNvSpPr>
          <p:nvPr>
            <p:ph type="sldNum" sz="quarter" idx="10"/>
          </p:nvPr>
        </p:nvSpPr>
        <p:spPr/>
        <p:txBody>
          <a:bodyPr/>
          <a:lstStyle/>
          <a:p>
            <a:fld id="{C147F6FC-E76C-BB4D-A0FE-D8942B9D6BA9}" type="slidenum">
              <a:rPr lang="en-US" smtClean="0"/>
              <a:t>17</a:t>
            </a:fld>
            <a:endParaRPr lang="en-US"/>
          </a:p>
        </p:txBody>
      </p:sp>
    </p:spTree>
    <p:extLst>
      <p:ext uri="{BB962C8B-B14F-4D97-AF65-F5344CB8AC3E}">
        <p14:creationId xmlns:p14="http://schemas.microsoft.com/office/powerpoint/2010/main" val="27811004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Undergraduate and MAT mean score was 3.3 and PBC mean score was 3.7.</a:t>
            </a:r>
          </a:p>
        </p:txBody>
      </p:sp>
      <p:sp>
        <p:nvSpPr>
          <p:cNvPr id="4" name="Slide Number Placeholder 3"/>
          <p:cNvSpPr>
            <a:spLocks noGrp="1"/>
          </p:cNvSpPr>
          <p:nvPr>
            <p:ph type="sldNum" sz="quarter" idx="10"/>
          </p:nvPr>
        </p:nvSpPr>
        <p:spPr/>
        <p:txBody>
          <a:bodyPr/>
          <a:lstStyle/>
          <a:p>
            <a:fld id="{C147F6FC-E76C-BB4D-A0FE-D8942B9D6BA9}" type="slidenum">
              <a:rPr lang="en-US" smtClean="0"/>
              <a:t>18</a:t>
            </a:fld>
            <a:endParaRPr lang="en-US"/>
          </a:p>
        </p:txBody>
      </p:sp>
    </p:spTree>
    <p:extLst>
      <p:ext uri="{BB962C8B-B14F-4D97-AF65-F5344CB8AC3E}">
        <p14:creationId xmlns:p14="http://schemas.microsoft.com/office/powerpoint/2010/main" val="35270619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CAEP 4.2 Next Steps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Mean data for all three types of programs (undergraduate, MAT, and PBC) indicate that our completers are scoring at the Effective: Proficient (2.5-3.40) and Highly Effective (3.50-4.0) levels at 3.3, 3.3, and 3.7, respectively, concerning observations of their teaching effectiveness. Even so, MSU is examining better ways to train, norm, and conduct inter-rater reliability sessions with faculty, university supervisors, and mentor teachers. Moving forward we will determine the best method of moving from our current Field Experience Evaluation (FEE) form which is based on the same components as the Louisiana Danielson Model to the actual Compass model used by the state department (Compass). This will allow for better communication of look-</a:t>
            </a:r>
            <a:r>
              <a:rPr lang="en-US" sz="1200" kern="1200" dirty="0" err="1">
                <a:solidFill>
                  <a:schemeClr val="tx1"/>
                </a:solidFill>
                <a:effectLst/>
                <a:latin typeface="+mn-lt"/>
                <a:ea typeface="+mn-ea"/>
                <a:cs typeface="+mn-cs"/>
              </a:rPr>
              <a:t>fors</a:t>
            </a:r>
            <a:r>
              <a:rPr lang="en-US" sz="1200" kern="1200" dirty="0">
                <a:solidFill>
                  <a:schemeClr val="tx1"/>
                </a:solidFill>
                <a:effectLst/>
                <a:latin typeface="+mn-lt"/>
                <a:ea typeface="+mn-ea"/>
                <a:cs typeface="+mn-cs"/>
              </a:rPr>
              <a:t> and yearly training as the </a:t>
            </a:r>
            <a:r>
              <a:rPr lang="en-US" sz="1200" kern="1200" dirty="0" err="1">
                <a:solidFill>
                  <a:schemeClr val="tx1"/>
                </a:solidFill>
                <a:effectLst/>
                <a:latin typeface="+mn-lt"/>
                <a:ea typeface="+mn-ea"/>
                <a:cs typeface="+mn-cs"/>
              </a:rPr>
              <a:t>LDoE</a:t>
            </a:r>
            <a:r>
              <a:rPr lang="en-US" sz="1200" kern="1200" dirty="0">
                <a:solidFill>
                  <a:schemeClr val="tx1"/>
                </a:solidFill>
                <a:effectLst/>
                <a:latin typeface="+mn-lt"/>
                <a:ea typeface="+mn-ea"/>
                <a:cs typeface="+mn-cs"/>
              </a:rPr>
              <a:t> already has a Compass library and electronic way to conduct yearly trainings. We will spend two days in the month of July norming the instrument as well as conducting professional development with our faculty, university supervisors, and mentor teachers as we shift instruments.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With a shortage of qualified mentors in the field, MSU has written and received a grant from Louisiana Believes to pilot a Mentor Training Program during the 2019-2020 academic year. This opportunity will also allow us to support new mentors with understanding the elements of the Compass, look-</a:t>
            </a:r>
            <a:r>
              <a:rPr lang="en-US" sz="1200" kern="1200" dirty="0" err="1">
                <a:solidFill>
                  <a:schemeClr val="tx1"/>
                </a:solidFill>
                <a:effectLst/>
                <a:latin typeface="+mn-lt"/>
                <a:ea typeface="+mn-ea"/>
                <a:cs typeface="+mn-cs"/>
              </a:rPr>
              <a:t>fors</a:t>
            </a:r>
            <a:r>
              <a:rPr lang="en-US" sz="1200" kern="1200" dirty="0">
                <a:solidFill>
                  <a:schemeClr val="tx1"/>
                </a:solidFill>
                <a:effectLst/>
                <a:latin typeface="+mn-lt"/>
                <a:ea typeface="+mn-ea"/>
                <a:cs typeface="+mn-cs"/>
              </a:rPr>
              <a:t> with descriptors, and practice in the field giving feedback within the POP (pre-observation, observation, and post-observation) cycle.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Also new to the residency model is the procedure of a formalized POP cycle. MSU will continue to work with university faculty and supervisors on implementing the POP cycle to include feedback conversations and being able to adjust feedback to identified areas of challenge for individual candidates. </a:t>
            </a:r>
          </a:p>
          <a:p>
            <a:endParaRPr lang="en-US" dirty="0"/>
          </a:p>
        </p:txBody>
      </p:sp>
      <p:sp>
        <p:nvSpPr>
          <p:cNvPr id="4" name="Slide Number Placeholder 3"/>
          <p:cNvSpPr>
            <a:spLocks noGrp="1"/>
          </p:cNvSpPr>
          <p:nvPr>
            <p:ph type="sldNum" sz="quarter" idx="10"/>
          </p:nvPr>
        </p:nvSpPr>
        <p:spPr/>
        <p:txBody>
          <a:bodyPr/>
          <a:lstStyle/>
          <a:p>
            <a:fld id="{C147F6FC-E76C-BB4D-A0FE-D8942B9D6BA9}" type="slidenum">
              <a:rPr lang="en-US" smtClean="0"/>
              <a:t>19</a:t>
            </a:fld>
            <a:endParaRPr lang="en-US"/>
          </a:p>
        </p:txBody>
      </p:sp>
    </p:spTree>
    <p:extLst>
      <p:ext uri="{BB962C8B-B14F-4D97-AF65-F5344CB8AC3E}">
        <p14:creationId xmlns:p14="http://schemas.microsoft.com/office/powerpoint/2010/main" val="3411094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47F6FC-E76C-BB4D-A0FE-D8942B9D6BA9}" type="slidenum">
              <a:rPr lang="en-US" smtClean="0"/>
              <a:t>2</a:t>
            </a:fld>
            <a:endParaRPr lang="en-US"/>
          </a:p>
        </p:txBody>
      </p:sp>
    </p:spTree>
    <p:extLst>
      <p:ext uri="{BB962C8B-B14F-4D97-AF65-F5344CB8AC3E}">
        <p14:creationId xmlns:p14="http://schemas.microsoft.com/office/powerpoint/2010/main" val="23014103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Enrollment and Completer Numbers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Using data collected from the </a:t>
            </a:r>
            <a:r>
              <a:rPr lang="en-US" sz="1200" kern="1200" dirty="0" err="1">
                <a:solidFill>
                  <a:schemeClr val="tx1"/>
                </a:solidFill>
                <a:effectLst/>
                <a:latin typeface="+mn-lt"/>
                <a:ea typeface="+mn-ea"/>
                <a:cs typeface="+mn-cs"/>
              </a:rPr>
              <a:t>LBoR</a:t>
            </a:r>
            <a:r>
              <a:rPr lang="en-US" sz="1200" kern="1200" dirty="0">
                <a:solidFill>
                  <a:schemeClr val="tx1"/>
                </a:solidFill>
                <a:effectLst/>
                <a:latin typeface="+mn-lt"/>
                <a:ea typeface="+mn-ea"/>
                <a:cs typeface="+mn-cs"/>
              </a:rPr>
              <a:t> Data Dashboards for the 2016-2018 reporting periods shows there is no trend as our enrollment numbers for both types of programs (undergraduate and alternative certification) have fluctuated during this time. In comparison to the other 14 public universities within Louisiana, MSU ranked 4</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for undergraduate and 7</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for alternative certification in terms of numbers of enrolled candidates. </a:t>
            </a:r>
          </a:p>
        </p:txBody>
      </p:sp>
      <p:sp>
        <p:nvSpPr>
          <p:cNvPr id="4" name="Slide Number Placeholder 3"/>
          <p:cNvSpPr>
            <a:spLocks noGrp="1"/>
          </p:cNvSpPr>
          <p:nvPr>
            <p:ph type="sldNum" sz="quarter" idx="5"/>
          </p:nvPr>
        </p:nvSpPr>
        <p:spPr/>
        <p:txBody>
          <a:bodyPr/>
          <a:lstStyle/>
          <a:p>
            <a:fld id="{C147F6FC-E76C-BB4D-A0FE-D8942B9D6BA9}" type="slidenum">
              <a:rPr lang="en-US" smtClean="0"/>
              <a:t>20</a:t>
            </a:fld>
            <a:endParaRPr lang="en-US"/>
          </a:p>
        </p:txBody>
      </p:sp>
    </p:spTree>
    <p:extLst>
      <p:ext uri="{BB962C8B-B14F-4D97-AF65-F5344CB8AC3E}">
        <p14:creationId xmlns:p14="http://schemas.microsoft.com/office/powerpoint/2010/main" val="26380680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Enrollment and Completer Numbers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Next Steps</a:t>
            </a: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 further support an increase in future enrollment, MSU began working during the 2018-2019 academic year to partner with local school districts to support </a:t>
            </a:r>
            <a:r>
              <a:rPr lang="en-US" sz="1200" kern="1200" dirty="0" err="1">
                <a:solidFill>
                  <a:schemeClr val="tx1"/>
                </a:solidFill>
                <a:effectLst/>
                <a:latin typeface="+mn-lt"/>
                <a:ea typeface="+mn-ea"/>
                <a:cs typeface="+mn-cs"/>
              </a:rPr>
              <a:t>EdRising</a:t>
            </a:r>
            <a:r>
              <a:rPr lang="en-US" sz="1200" kern="1200" dirty="0">
                <a:solidFill>
                  <a:schemeClr val="tx1"/>
                </a:solidFill>
                <a:effectLst/>
                <a:latin typeface="+mn-lt"/>
                <a:ea typeface="+mn-ea"/>
                <a:cs typeface="+mn-cs"/>
              </a:rPr>
              <a:t> as a Fine Arts Survey course. Also, MSU is working in conjunction with Ruffalo Noel Levitz on enrollment and recruitment initiatives. In the coming academic year, MSU will also begin the process to implement a Minor in Education for those university students who might be interested in becoming a teacher but still wish to receive a degree in their major field of study.</a:t>
            </a:r>
          </a:p>
          <a:p>
            <a:endParaRPr lang="en-US" dirty="0"/>
          </a:p>
        </p:txBody>
      </p:sp>
      <p:sp>
        <p:nvSpPr>
          <p:cNvPr id="4" name="Slide Number Placeholder 3"/>
          <p:cNvSpPr>
            <a:spLocks noGrp="1"/>
          </p:cNvSpPr>
          <p:nvPr>
            <p:ph type="sldNum" sz="quarter" idx="10"/>
          </p:nvPr>
        </p:nvSpPr>
        <p:spPr/>
        <p:txBody>
          <a:bodyPr/>
          <a:lstStyle/>
          <a:p>
            <a:fld id="{C147F6FC-E76C-BB4D-A0FE-D8942B9D6BA9}" type="slidenum">
              <a:rPr lang="en-US" smtClean="0"/>
              <a:t>21</a:t>
            </a:fld>
            <a:endParaRPr lang="en-US"/>
          </a:p>
        </p:txBody>
      </p:sp>
    </p:spTree>
    <p:extLst>
      <p:ext uri="{BB962C8B-B14F-4D97-AF65-F5344CB8AC3E}">
        <p14:creationId xmlns:p14="http://schemas.microsoft.com/office/powerpoint/2010/main" val="29356086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Persistence Data</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Using data collected from the </a:t>
            </a:r>
            <a:r>
              <a:rPr lang="en-US" sz="1200" kern="1200" dirty="0" err="1">
                <a:solidFill>
                  <a:schemeClr val="tx1"/>
                </a:solidFill>
                <a:effectLst/>
                <a:latin typeface="+mn-lt"/>
                <a:ea typeface="+mn-ea"/>
                <a:cs typeface="+mn-cs"/>
              </a:rPr>
              <a:t>LBoR</a:t>
            </a:r>
            <a:r>
              <a:rPr lang="en-US" sz="1200" kern="1200" dirty="0">
                <a:solidFill>
                  <a:schemeClr val="tx1"/>
                </a:solidFill>
                <a:effectLst/>
                <a:latin typeface="+mn-lt"/>
                <a:ea typeface="+mn-ea"/>
                <a:cs typeface="+mn-cs"/>
              </a:rPr>
              <a:t> Data Dashboards for the 2016-2018 reporting periods shows there is a slight decrease in our persistence percentages for both types of programs (undergraduate and alternative certification). In comparison to the other 14 public universities within Louisiana, MSU ranked 4</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for undergraduate with 69% persistence rate after year 5 of service. MSU ranked 2</a:t>
            </a:r>
            <a:r>
              <a:rPr lang="en-US" sz="1200" kern="1200" baseline="30000" dirty="0">
                <a:solidFill>
                  <a:schemeClr val="tx1"/>
                </a:solidFill>
                <a:effectLst/>
                <a:latin typeface="+mn-lt"/>
                <a:ea typeface="+mn-ea"/>
                <a:cs typeface="+mn-cs"/>
              </a:rPr>
              <a:t>nd</a:t>
            </a:r>
            <a:r>
              <a:rPr lang="en-US" sz="1200" kern="1200" dirty="0">
                <a:solidFill>
                  <a:schemeClr val="tx1"/>
                </a:solidFill>
                <a:effectLst/>
                <a:latin typeface="+mn-lt"/>
                <a:ea typeface="+mn-ea"/>
                <a:cs typeface="+mn-cs"/>
              </a:rPr>
              <a:t> for alternative certification programs when including only those with 100 or more completers (total of 5) with a persistence rate of 66%. </a:t>
            </a:r>
          </a:p>
        </p:txBody>
      </p:sp>
      <p:sp>
        <p:nvSpPr>
          <p:cNvPr id="4" name="Slide Number Placeholder 3"/>
          <p:cNvSpPr>
            <a:spLocks noGrp="1"/>
          </p:cNvSpPr>
          <p:nvPr>
            <p:ph type="sldNum" sz="quarter" idx="5"/>
          </p:nvPr>
        </p:nvSpPr>
        <p:spPr/>
        <p:txBody>
          <a:bodyPr/>
          <a:lstStyle/>
          <a:p>
            <a:fld id="{C147F6FC-E76C-BB4D-A0FE-D8942B9D6BA9}" type="slidenum">
              <a:rPr lang="en-US" smtClean="0"/>
              <a:t>22</a:t>
            </a:fld>
            <a:endParaRPr lang="en-US"/>
          </a:p>
        </p:txBody>
      </p:sp>
    </p:spTree>
    <p:extLst>
      <p:ext uri="{BB962C8B-B14F-4D97-AF65-F5344CB8AC3E}">
        <p14:creationId xmlns:p14="http://schemas.microsoft.com/office/powerpoint/2010/main" val="7910563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Persistence Data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Next Steps</a:t>
            </a: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 better prepare our completers for Day 1 teaching, we have redesigned all initial-certification programs with full implementation occurring during the 2019-2020 academic year. Within the Senior-Year Performance Portfolio an additional faculty member will be available for support. Also, with the inclusion of state-approved Tier 1 curriculum, completers will be knowledgeable about Louisiana Student Standards, Content and Pedagogy specific to those standards and the Tier 1 curriculum. In addition, when examining the Completer Follow-up Survey and Employer Satisfaction Survey data, the need for better classroom management was identified. Each redesigned program includes embedded texts for supporting social-emotional learning, additional special education coursework, and a course on Motivation and Engagement. The Louisiana Department of Education has mandated all initial-certification programs to include a one-year residency. Each of our programs (undergraduate and alternative certification) have been redesigned, and we will have full implementation in the 2019-2020 academic year.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147F6FC-E76C-BB4D-A0FE-D8942B9D6BA9}" type="slidenum">
              <a:rPr lang="en-US" smtClean="0"/>
              <a:t>23</a:t>
            </a:fld>
            <a:endParaRPr lang="en-US"/>
          </a:p>
        </p:txBody>
      </p:sp>
    </p:spTree>
    <p:extLst>
      <p:ext uri="{BB962C8B-B14F-4D97-AF65-F5344CB8AC3E}">
        <p14:creationId xmlns:p14="http://schemas.microsoft.com/office/powerpoint/2010/main" val="23973093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4-well-prepared;            3- sufficiently prepared;           2- not sufficiently prepared;           1- not at all prepared</a:t>
            </a:r>
          </a:p>
          <a:p>
            <a:endParaRPr lang="en-US" dirty="0"/>
          </a:p>
          <a:p>
            <a:r>
              <a:rPr lang="en-US" dirty="0"/>
              <a:t>Benchmark</a:t>
            </a:r>
            <a:r>
              <a:rPr lang="en-US" baseline="0" dirty="0"/>
              <a:t> is a 3.</a:t>
            </a:r>
          </a:p>
          <a:p>
            <a:endParaRPr lang="en-US" baseline="0" dirty="0"/>
          </a:p>
          <a:p>
            <a:r>
              <a:rPr lang="en-US" baseline="0" dirty="0"/>
              <a:t>5 sections that match the MSU FEE. 4 sections that match Compass evaluation (exclusion of professional dispositions)</a:t>
            </a:r>
          </a:p>
          <a:p>
            <a:endParaRPr lang="en-US" baseline="0" dirty="0"/>
          </a:p>
          <a:p>
            <a:r>
              <a:rPr lang="en-US" sz="1200" b="1" kern="1200" dirty="0">
                <a:solidFill>
                  <a:schemeClr val="tx1"/>
                </a:solidFill>
                <a:effectLst/>
                <a:latin typeface="+mn-lt"/>
                <a:ea typeface="+mn-ea"/>
                <a:cs typeface="+mn-cs"/>
              </a:rPr>
              <a:t>Candidate Follow-up Survey Prompt: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What were the three (3) toughest transitions for you moving from your college experience to a P-12 classroom?</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Employer Satisfaction Survey Prompt: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What are two (2) recommendations you have for improving </a:t>
            </a:r>
            <a:r>
              <a:rPr lang="en-US" sz="1200" b="1" i="1" u="sng" kern="1200" dirty="0">
                <a:solidFill>
                  <a:schemeClr val="tx1"/>
                </a:solidFill>
                <a:effectLst/>
                <a:latin typeface="+mn-lt"/>
                <a:ea typeface="+mn-ea"/>
                <a:cs typeface="+mn-cs"/>
              </a:rPr>
              <a:t>THIS</a:t>
            </a:r>
            <a:r>
              <a:rPr lang="en-US" sz="1200" b="1" kern="1200" dirty="0">
                <a:solidFill>
                  <a:schemeClr val="tx1"/>
                </a:solidFill>
                <a:effectLst/>
                <a:latin typeface="+mn-lt"/>
                <a:ea typeface="+mn-ea"/>
                <a:cs typeface="+mn-cs"/>
              </a:rPr>
              <a:t> candidate’s development and readiness for the P-12 classroom?</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147F6FC-E76C-BB4D-A0FE-D8942B9D6BA9}" type="slidenum">
              <a:rPr lang="en-US" smtClean="0"/>
              <a:t>24</a:t>
            </a:fld>
            <a:endParaRPr lang="en-US"/>
          </a:p>
        </p:txBody>
      </p:sp>
    </p:spTree>
    <p:extLst>
      <p:ext uri="{BB962C8B-B14F-4D97-AF65-F5344CB8AC3E}">
        <p14:creationId xmlns:p14="http://schemas.microsoft.com/office/powerpoint/2010/main" val="26537831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Employer Satisfaction Survey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both iterations of the ESS, overall undergraduate employers indicated their satisfaction with the EPP completers as measured by ‘sufficiently prepared’ or ‘well prepared’ mean scores on each </a:t>
            </a:r>
            <a:r>
              <a:rPr lang="en-US" sz="1200" kern="1200" dirty="0" err="1">
                <a:solidFill>
                  <a:schemeClr val="tx1"/>
                </a:solidFill>
                <a:effectLst/>
                <a:latin typeface="+mn-lt"/>
                <a:ea typeface="+mn-ea"/>
                <a:cs typeface="+mn-cs"/>
              </a:rPr>
              <a:t>InTASC</a:t>
            </a:r>
            <a:r>
              <a:rPr lang="en-US" sz="1200" kern="1200" dirty="0">
                <a:solidFill>
                  <a:schemeClr val="tx1"/>
                </a:solidFill>
                <a:effectLst/>
                <a:latin typeface="+mn-lt"/>
                <a:ea typeface="+mn-ea"/>
                <a:cs typeface="+mn-cs"/>
              </a:rPr>
              <a:t> standard as well as the cross-cutting themes of technology and diversity with mean range scores of 3.0-3.71. A score of 3.0 for fall 2017 concerning </a:t>
            </a:r>
            <a:r>
              <a:rPr lang="en-US" sz="1200" kern="1200" dirty="0" err="1">
                <a:solidFill>
                  <a:schemeClr val="tx1"/>
                </a:solidFill>
                <a:effectLst/>
                <a:latin typeface="+mn-lt"/>
                <a:ea typeface="+mn-ea"/>
                <a:cs typeface="+mn-cs"/>
              </a:rPr>
              <a:t>InTASC</a:t>
            </a:r>
            <a:r>
              <a:rPr lang="en-US" sz="1200" kern="1200" dirty="0">
                <a:solidFill>
                  <a:schemeClr val="tx1"/>
                </a:solidFill>
                <a:effectLst/>
                <a:latin typeface="+mn-lt"/>
                <a:ea typeface="+mn-ea"/>
                <a:cs typeface="+mn-cs"/>
              </a:rPr>
              <a:t> Standard 3 scored the lowest and a mean score of 3.71 for spring 2017 completers for </a:t>
            </a:r>
            <a:r>
              <a:rPr lang="en-US" sz="1200" kern="1200" dirty="0" err="1">
                <a:solidFill>
                  <a:schemeClr val="tx1"/>
                </a:solidFill>
                <a:effectLst/>
                <a:latin typeface="+mn-lt"/>
                <a:ea typeface="+mn-ea"/>
                <a:cs typeface="+mn-cs"/>
              </a:rPr>
              <a:t>InTASC</a:t>
            </a:r>
            <a:r>
              <a:rPr lang="en-US" sz="1200" kern="1200" dirty="0">
                <a:solidFill>
                  <a:schemeClr val="tx1"/>
                </a:solidFill>
                <a:effectLst/>
                <a:latin typeface="+mn-lt"/>
                <a:ea typeface="+mn-ea"/>
                <a:cs typeface="+mn-cs"/>
              </a:rPr>
              <a:t> standard 10 scored the highest. Undergraduate completers in elementary (n=2) and Biology (n=2) both had mean scores of 2.5 for </a:t>
            </a:r>
            <a:r>
              <a:rPr lang="en-US" sz="1200" kern="1200" dirty="0" err="1">
                <a:solidFill>
                  <a:schemeClr val="tx1"/>
                </a:solidFill>
                <a:effectLst/>
                <a:latin typeface="+mn-lt"/>
                <a:ea typeface="+mn-ea"/>
                <a:cs typeface="+mn-cs"/>
              </a:rPr>
              <a:t>InTASC</a:t>
            </a:r>
            <a:r>
              <a:rPr lang="en-US" sz="1200" kern="1200" dirty="0">
                <a:solidFill>
                  <a:schemeClr val="tx1"/>
                </a:solidFill>
                <a:effectLst/>
                <a:latin typeface="+mn-lt"/>
                <a:ea typeface="+mn-ea"/>
                <a:cs typeface="+mn-cs"/>
              </a:rPr>
              <a:t> Standard 3. Although overall ESS undergraduate scores indicated satisfaction with their employees’ preparation, the Secondary completers in Biology for spring 2017 (</a:t>
            </a:r>
            <a:r>
              <a:rPr lang="en-US" sz="1200" i="1" kern="1200" dirty="0">
                <a:solidFill>
                  <a:schemeClr val="tx1"/>
                </a:solidFill>
                <a:effectLst/>
                <a:latin typeface="+mn-lt"/>
                <a:ea typeface="+mn-ea"/>
                <a:cs typeface="+mn-cs"/>
              </a:rPr>
              <a:t>n</a:t>
            </a:r>
            <a:r>
              <a:rPr lang="en-US" sz="1200" kern="1200" dirty="0">
                <a:solidFill>
                  <a:schemeClr val="tx1"/>
                </a:solidFill>
                <a:effectLst/>
                <a:latin typeface="+mn-lt"/>
                <a:ea typeface="+mn-ea"/>
                <a:cs typeface="+mn-cs"/>
              </a:rPr>
              <a:t>=2) had scores that indicated ‘not sufficiently prepared’ for </a:t>
            </a:r>
            <a:r>
              <a:rPr lang="en-US" sz="1200" kern="1200" dirty="0" err="1">
                <a:solidFill>
                  <a:schemeClr val="tx1"/>
                </a:solidFill>
                <a:effectLst/>
                <a:latin typeface="+mn-lt"/>
                <a:ea typeface="+mn-ea"/>
                <a:cs typeface="+mn-cs"/>
              </a:rPr>
              <a:t>InTASC</a:t>
            </a:r>
            <a:r>
              <a:rPr lang="en-US" sz="1200" kern="1200" dirty="0">
                <a:solidFill>
                  <a:schemeClr val="tx1"/>
                </a:solidFill>
                <a:effectLst/>
                <a:latin typeface="+mn-lt"/>
                <a:ea typeface="+mn-ea"/>
                <a:cs typeface="+mn-cs"/>
              </a:rPr>
              <a:t> Standards 2-7 and 9 as well as diversity with a mean score of 2.33 with one completer scoring at ‘not at all prepared’.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For both iterations of the ESS, overall MAT employers indicated their satisfaction with the EPP completers as measured by ‘sufficiently prepared’ or ‘well prepared’ mean scores on each </a:t>
            </a:r>
            <a:r>
              <a:rPr lang="en-US" sz="1200" kern="1200" dirty="0" err="1">
                <a:solidFill>
                  <a:schemeClr val="tx1"/>
                </a:solidFill>
                <a:effectLst/>
                <a:latin typeface="+mn-lt"/>
                <a:ea typeface="+mn-ea"/>
                <a:cs typeface="+mn-cs"/>
              </a:rPr>
              <a:t>InTASC</a:t>
            </a:r>
            <a:r>
              <a:rPr lang="en-US" sz="1200" kern="1200" dirty="0">
                <a:solidFill>
                  <a:schemeClr val="tx1"/>
                </a:solidFill>
                <a:effectLst/>
                <a:latin typeface="+mn-lt"/>
                <a:ea typeface="+mn-ea"/>
                <a:cs typeface="+mn-cs"/>
              </a:rPr>
              <a:t> standard as well as the cross-cutting themes of technology and diversity with mean range scores of 3.0-4.0. A score of 3.0 for fall 2017 concerning </a:t>
            </a:r>
            <a:r>
              <a:rPr lang="en-US" sz="1200" kern="1200" dirty="0" err="1">
                <a:solidFill>
                  <a:schemeClr val="tx1"/>
                </a:solidFill>
                <a:effectLst/>
                <a:latin typeface="+mn-lt"/>
                <a:ea typeface="+mn-ea"/>
                <a:cs typeface="+mn-cs"/>
              </a:rPr>
              <a:t>InTASC</a:t>
            </a:r>
            <a:r>
              <a:rPr lang="en-US" sz="1200" kern="1200" dirty="0">
                <a:solidFill>
                  <a:schemeClr val="tx1"/>
                </a:solidFill>
                <a:effectLst/>
                <a:latin typeface="+mn-lt"/>
                <a:ea typeface="+mn-ea"/>
                <a:cs typeface="+mn-cs"/>
              </a:rPr>
              <a:t> standard 8 scored the lowest.  Spring and fall 2017 completers scored 4.0 on </a:t>
            </a:r>
            <a:r>
              <a:rPr lang="en-US" sz="1200" kern="1200" dirty="0" err="1">
                <a:solidFill>
                  <a:schemeClr val="tx1"/>
                </a:solidFill>
                <a:effectLst/>
                <a:latin typeface="+mn-lt"/>
                <a:ea typeface="+mn-ea"/>
                <a:cs typeface="+mn-cs"/>
              </a:rPr>
              <a:t>InTASC</a:t>
            </a:r>
            <a:r>
              <a:rPr lang="en-US" sz="1200" kern="1200" dirty="0">
                <a:solidFill>
                  <a:schemeClr val="tx1"/>
                </a:solidFill>
                <a:effectLst/>
                <a:latin typeface="+mn-lt"/>
                <a:ea typeface="+mn-ea"/>
                <a:cs typeface="+mn-cs"/>
              </a:rPr>
              <a:t> standards 4 and 10. Although overall ESS MAT employers scores indicated satisfaction with their preparation, the Secondary completers in math for fall 2017 (</a:t>
            </a:r>
            <a:r>
              <a:rPr lang="en-US" sz="1200" i="1" kern="1200" dirty="0">
                <a:solidFill>
                  <a:schemeClr val="tx1"/>
                </a:solidFill>
                <a:effectLst/>
                <a:latin typeface="+mn-lt"/>
                <a:ea typeface="+mn-ea"/>
                <a:cs typeface="+mn-cs"/>
              </a:rPr>
              <a:t>n</a:t>
            </a:r>
            <a:r>
              <a:rPr lang="en-US" sz="1200" kern="1200" dirty="0">
                <a:solidFill>
                  <a:schemeClr val="tx1"/>
                </a:solidFill>
                <a:effectLst/>
                <a:latin typeface="+mn-lt"/>
                <a:ea typeface="+mn-ea"/>
                <a:cs typeface="+mn-cs"/>
              </a:rPr>
              <a:t>=1) had scores that indicated ‘not sufficiently prepared’ for </a:t>
            </a:r>
            <a:r>
              <a:rPr lang="en-US" sz="1200" kern="1200" dirty="0" err="1">
                <a:solidFill>
                  <a:schemeClr val="tx1"/>
                </a:solidFill>
                <a:effectLst/>
                <a:latin typeface="+mn-lt"/>
                <a:ea typeface="+mn-ea"/>
                <a:cs typeface="+mn-cs"/>
              </a:rPr>
              <a:t>InTASC</a:t>
            </a:r>
            <a:r>
              <a:rPr lang="en-US" sz="1200" kern="1200" dirty="0">
                <a:solidFill>
                  <a:schemeClr val="tx1"/>
                </a:solidFill>
                <a:effectLst/>
                <a:latin typeface="+mn-lt"/>
                <a:ea typeface="+mn-ea"/>
                <a:cs typeface="+mn-cs"/>
              </a:rPr>
              <a:t> standards.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47F6FC-E76C-BB4D-A0FE-D8942B9D6BA9}" type="slidenum">
              <a:rPr lang="en-US" smtClean="0"/>
              <a:t>25</a:t>
            </a:fld>
            <a:endParaRPr lang="en-US"/>
          </a:p>
        </p:txBody>
      </p:sp>
    </p:spTree>
    <p:extLst>
      <p:ext uri="{BB962C8B-B14F-4D97-AF65-F5344CB8AC3E}">
        <p14:creationId xmlns:p14="http://schemas.microsoft.com/office/powerpoint/2010/main" val="23374907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aggregating the answers within the portion of the ESS where employers list two recommendations specific to spring and fall 2017 completers, Classroom Environment and Management (43% and 33%, respectively) and Quality of Instructional Practices (21% and 25%, respectively) were found to be the top two recommendations.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147F6FC-E76C-BB4D-A0FE-D8942B9D6BA9}" type="slidenum">
              <a:rPr lang="en-US" smtClean="0"/>
              <a:t>26</a:t>
            </a:fld>
            <a:endParaRPr lang="en-US"/>
          </a:p>
        </p:txBody>
      </p:sp>
    </p:spTree>
    <p:extLst>
      <p:ext uri="{BB962C8B-B14F-4D97-AF65-F5344CB8AC3E}">
        <p14:creationId xmlns:p14="http://schemas.microsoft.com/office/powerpoint/2010/main" val="23374907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47F6FC-E76C-BB4D-A0FE-D8942B9D6BA9}" type="slidenum">
              <a:rPr lang="en-US" smtClean="0"/>
              <a:t>27</a:t>
            </a:fld>
            <a:endParaRPr lang="en-US"/>
          </a:p>
        </p:txBody>
      </p:sp>
    </p:spTree>
    <p:extLst>
      <p:ext uri="{BB962C8B-B14F-4D97-AF65-F5344CB8AC3E}">
        <p14:creationId xmlns:p14="http://schemas.microsoft.com/office/powerpoint/2010/main" val="2956063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47F6FC-E76C-BB4D-A0FE-D8942B9D6BA9}" type="slidenum">
              <a:rPr lang="en-US" smtClean="0"/>
              <a:t>28</a:t>
            </a:fld>
            <a:endParaRPr lang="en-US"/>
          </a:p>
        </p:txBody>
      </p:sp>
    </p:spTree>
    <p:extLst>
      <p:ext uri="{BB962C8B-B14F-4D97-AF65-F5344CB8AC3E}">
        <p14:creationId xmlns:p14="http://schemas.microsoft.com/office/powerpoint/2010/main" val="19471925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Completer Follow-up Survey</a:t>
            </a:r>
            <a:endParaRPr lang="en-US" sz="1200" kern="1200" dirty="0">
              <a:solidFill>
                <a:schemeClr val="tx1"/>
              </a:solidFill>
              <a:effectLst/>
              <a:latin typeface="+mn-lt"/>
              <a:ea typeface="+mn-ea"/>
              <a:cs typeface="+mn-cs"/>
            </a:endParaRPr>
          </a:p>
          <a:p>
            <a:pPr marL="0" marR="0" lvl="1" indent="0" algn="l" defTabSz="4572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r>
              <a:rPr lang="en-US" sz="1200" kern="1200" dirty="0">
                <a:solidFill>
                  <a:schemeClr val="tx1"/>
                </a:solidFill>
                <a:effectLst/>
                <a:latin typeface="+mn-lt"/>
                <a:ea typeface="+mn-ea"/>
                <a:cs typeface="+mn-cs"/>
              </a:rPr>
              <a:t>Although overall undergraduate scores indicated satisfaction with their preparation, Standard 3 with a mean score of 2.97 (n=12) was scored low in Elementary (n=5, m=2.67) and all secondary programs (n=5, m=2.93) according to Spring 2017 respondents.</a:t>
            </a:r>
            <a:endParaRPr lang="en-US" sz="11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1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both iterations of the CFS, overall MAT completers indicated satisfaction with their EPP as measured by ‘sufficiently prepared’ or ‘well prepared’ mean scores on the following </a:t>
            </a:r>
            <a:r>
              <a:rPr lang="en-US" sz="1200" kern="1200" dirty="0" err="1">
                <a:solidFill>
                  <a:schemeClr val="tx1"/>
                </a:solidFill>
                <a:effectLst/>
                <a:latin typeface="+mn-lt"/>
                <a:ea typeface="+mn-ea"/>
                <a:cs typeface="+mn-cs"/>
              </a:rPr>
              <a:t>InTASC</a:t>
            </a:r>
            <a:r>
              <a:rPr lang="en-US" sz="1200" kern="1200" dirty="0">
                <a:solidFill>
                  <a:schemeClr val="tx1"/>
                </a:solidFill>
                <a:effectLst/>
                <a:latin typeface="+mn-lt"/>
                <a:ea typeface="+mn-ea"/>
                <a:cs typeface="+mn-cs"/>
              </a:rPr>
              <a:t> standards 1, 3, 4, and 10 with mean range scores of 3.0-3.17. Fall 2017 completers indicated that for </a:t>
            </a:r>
            <a:r>
              <a:rPr lang="en-US" sz="1200" kern="1200" dirty="0" err="1">
                <a:solidFill>
                  <a:schemeClr val="tx1"/>
                </a:solidFill>
                <a:effectLst/>
                <a:latin typeface="+mn-lt"/>
                <a:ea typeface="+mn-ea"/>
                <a:cs typeface="+mn-cs"/>
              </a:rPr>
              <a:t>InTASC</a:t>
            </a:r>
            <a:r>
              <a:rPr lang="en-US" sz="1200" kern="1200" dirty="0">
                <a:solidFill>
                  <a:schemeClr val="tx1"/>
                </a:solidFill>
                <a:effectLst/>
                <a:latin typeface="+mn-lt"/>
                <a:ea typeface="+mn-ea"/>
                <a:cs typeface="+mn-cs"/>
              </a:rPr>
              <a:t> standard 3 with a mean score of 2.89 (n=3), they felt they were ‘not sufficiently prepared’. </a:t>
            </a:r>
            <a:endParaRPr lang="en-US" sz="11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1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the Fall 17 iteration of the CFS, overall PBC completers (n=4) indicated satisfaction with their EPP as measured by all scores of ‘sufficiently prepared’ or ‘well prepared’ mean scores for </a:t>
            </a:r>
            <a:r>
              <a:rPr lang="en-US" sz="1200" kern="1200" dirty="0" err="1">
                <a:solidFill>
                  <a:schemeClr val="tx1"/>
                </a:solidFill>
                <a:effectLst/>
                <a:latin typeface="+mn-lt"/>
                <a:ea typeface="+mn-ea"/>
                <a:cs typeface="+mn-cs"/>
              </a:rPr>
              <a:t>InTASC</a:t>
            </a:r>
            <a:r>
              <a:rPr lang="en-US" sz="1200" kern="1200" dirty="0">
                <a:solidFill>
                  <a:schemeClr val="tx1"/>
                </a:solidFill>
                <a:effectLst/>
                <a:latin typeface="+mn-lt"/>
                <a:ea typeface="+mn-ea"/>
                <a:cs typeface="+mn-cs"/>
              </a:rPr>
              <a:t> standard 10.  </a:t>
            </a:r>
            <a:r>
              <a:rPr lang="en-US" sz="1200" kern="1200" dirty="0" err="1">
                <a:solidFill>
                  <a:schemeClr val="tx1"/>
                </a:solidFill>
                <a:effectLst/>
                <a:latin typeface="+mn-lt"/>
                <a:ea typeface="+mn-ea"/>
                <a:cs typeface="+mn-cs"/>
              </a:rPr>
              <a:t>InTASC</a:t>
            </a:r>
            <a:r>
              <a:rPr lang="en-US" sz="1200" kern="1200" dirty="0">
                <a:solidFill>
                  <a:schemeClr val="tx1"/>
                </a:solidFill>
                <a:effectLst/>
                <a:latin typeface="+mn-lt"/>
                <a:ea typeface="+mn-ea"/>
                <a:cs typeface="+mn-cs"/>
              </a:rPr>
              <a:t> standards 1, 2, 4-6, 8-9 and diversity had means range scores of 2.67-2.83 which falls within the ‘not sufficiently prepared’ category.   When disaggregating the data, elementary (n=2) scored at the ‘not sufficiently prepared’ category for all </a:t>
            </a:r>
            <a:r>
              <a:rPr lang="en-US" sz="1200" kern="1200" dirty="0" err="1">
                <a:solidFill>
                  <a:schemeClr val="tx1"/>
                </a:solidFill>
                <a:effectLst/>
                <a:latin typeface="+mn-lt"/>
                <a:ea typeface="+mn-ea"/>
                <a:cs typeface="+mn-cs"/>
              </a:rPr>
              <a:t>InTASC</a:t>
            </a:r>
            <a:r>
              <a:rPr lang="en-US" sz="1200" kern="1200" dirty="0">
                <a:solidFill>
                  <a:schemeClr val="tx1"/>
                </a:solidFill>
                <a:effectLst/>
                <a:latin typeface="+mn-lt"/>
                <a:ea typeface="+mn-ea"/>
                <a:cs typeface="+mn-cs"/>
              </a:rPr>
              <a:t> standards except 8, 10, and technology; whereas, the secondary agriculture completer scored in the range of 3.0-4.0 in all categories except </a:t>
            </a:r>
            <a:r>
              <a:rPr lang="en-US" sz="1200" kern="1200" dirty="0" err="1">
                <a:solidFill>
                  <a:schemeClr val="tx1"/>
                </a:solidFill>
                <a:effectLst/>
                <a:latin typeface="+mn-lt"/>
                <a:ea typeface="+mn-ea"/>
                <a:cs typeface="+mn-cs"/>
              </a:rPr>
              <a:t>InTASC</a:t>
            </a:r>
            <a:r>
              <a:rPr lang="en-US" sz="1200" kern="1200" dirty="0">
                <a:solidFill>
                  <a:schemeClr val="tx1"/>
                </a:solidFill>
                <a:effectLst/>
                <a:latin typeface="+mn-lt"/>
                <a:ea typeface="+mn-ea"/>
                <a:cs typeface="+mn-cs"/>
              </a:rPr>
              <a:t> standard 8. The EPP had only one PBC completer response for the fall 2017 semester who scored 4.0 on all </a:t>
            </a:r>
            <a:r>
              <a:rPr lang="en-US" sz="1200" kern="1200" dirty="0" err="1">
                <a:solidFill>
                  <a:schemeClr val="tx1"/>
                </a:solidFill>
                <a:effectLst/>
                <a:latin typeface="+mn-lt"/>
                <a:ea typeface="+mn-ea"/>
                <a:cs typeface="+mn-cs"/>
              </a:rPr>
              <a:t>InTASC</a:t>
            </a:r>
            <a:r>
              <a:rPr lang="en-US" sz="1200" kern="1200" dirty="0">
                <a:solidFill>
                  <a:schemeClr val="tx1"/>
                </a:solidFill>
                <a:effectLst/>
                <a:latin typeface="+mn-lt"/>
                <a:ea typeface="+mn-ea"/>
                <a:cs typeface="+mn-cs"/>
              </a:rPr>
              <a:t> standards.</a:t>
            </a:r>
          </a:p>
          <a:p>
            <a:endParaRPr lang="en-US" dirty="0"/>
          </a:p>
        </p:txBody>
      </p:sp>
      <p:sp>
        <p:nvSpPr>
          <p:cNvPr id="4" name="Slide Number Placeholder 3"/>
          <p:cNvSpPr>
            <a:spLocks noGrp="1"/>
          </p:cNvSpPr>
          <p:nvPr>
            <p:ph type="sldNum" sz="quarter" idx="10"/>
          </p:nvPr>
        </p:nvSpPr>
        <p:spPr/>
        <p:txBody>
          <a:bodyPr/>
          <a:lstStyle/>
          <a:p>
            <a:fld id="{C147F6FC-E76C-BB4D-A0FE-D8942B9D6BA9}" type="slidenum">
              <a:rPr lang="en-US" smtClean="0"/>
              <a:t>29</a:t>
            </a:fld>
            <a:endParaRPr lang="en-US"/>
          </a:p>
        </p:txBody>
      </p:sp>
    </p:spTree>
    <p:extLst>
      <p:ext uri="{BB962C8B-B14F-4D97-AF65-F5344CB8AC3E}">
        <p14:creationId xmlns:p14="http://schemas.microsoft.com/office/powerpoint/2010/main" val="2337490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47F6FC-E76C-BB4D-A0FE-D8942B9D6BA9}" type="slidenum">
              <a:rPr lang="en-US" smtClean="0"/>
              <a:t>3</a:t>
            </a:fld>
            <a:endParaRPr lang="en-US"/>
          </a:p>
        </p:txBody>
      </p:sp>
    </p:spTree>
    <p:extLst>
      <p:ext uri="{BB962C8B-B14F-4D97-AF65-F5344CB8AC3E}">
        <p14:creationId xmlns:p14="http://schemas.microsoft.com/office/powerpoint/2010/main" val="33644194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aggregating the answers within the portion of the CFS where completers list two of their toughest transitions moving from college to the classroom specific to spring and fall 2017, Classroom Environment and Management (33% and 24%, respectively) and Professional Dispositions (25% and 39%, respectively) were listed with Classroom Environment and Management scoring at the top of the list for spring 2017 completers and Professional Dispositions scoring at the top of the list for fall 2017 completers. </a:t>
            </a:r>
          </a:p>
          <a:p>
            <a:endParaRPr lang="en-US" dirty="0"/>
          </a:p>
        </p:txBody>
      </p:sp>
      <p:sp>
        <p:nvSpPr>
          <p:cNvPr id="4" name="Slide Number Placeholder 3"/>
          <p:cNvSpPr>
            <a:spLocks noGrp="1"/>
          </p:cNvSpPr>
          <p:nvPr>
            <p:ph type="sldNum" sz="quarter" idx="10"/>
          </p:nvPr>
        </p:nvSpPr>
        <p:spPr/>
        <p:txBody>
          <a:bodyPr/>
          <a:lstStyle/>
          <a:p>
            <a:fld id="{C147F6FC-E76C-BB4D-A0FE-D8942B9D6BA9}" type="slidenum">
              <a:rPr lang="en-US" smtClean="0"/>
              <a:t>30</a:t>
            </a:fld>
            <a:endParaRPr lang="en-US"/>
          </a:p>
        </p:txBody>
      </p:sp>
    </p:spTree>
    <p:extLst>
      <p:ext uri="{BB962C8B-B14F-4D97-AF65-F5344CB8AC3E}">
        <p14:creationId xmlns:p14="http://schemas.microsoft.com/office/powerpoint/2010/main" val="23374907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47F6FC-E76C-BB4D-A0FE-D8942B9D6BA9}" type="slidenum">
              <a:rPr lang="en-US" smtClean="0"/>
              <a:t>31</a:t>
            </a:fld>
            <a:endParaRPr lang="en-US"/>
          </a:p>
        </p:txBody>
      </p:sp>
    </p:spTree>
    <p:extLst>
      <p:ext uri="{BB962C8B-B14F-4D97-AF65-F5344CB8AC3E}">
        <p14:creationId xmlns:p14="http://schemas.microsoft.com/office/powerpoint/2010/main" val="20016425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47F6FC-E76C-BB4D-A0FE-D8942B9D6BA9}" type="slidenum">
              <a:rPr lang="en-US" smtClean="0"/>
              <a:t>32</a:t>
            </a:fld>
            <a:endParaRPr lang="en-US"/>
          </a:p>
        </p:txBody>
      </p:sp>
    </p:spTree>
    <p:extLst>
      <p:ext uri="{BB962C8B-B14F-4D97-AF65-F5344CB8AC3E}">
        <p14:creationId xmlns:p14="http://schemas.microsoft.com/office/powerpoint/2010/main" val="39785957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47F6FC-E76C-BB4D-A0FE-D8942B9D6BA9}" type="slidenum">
              <a:rPr lang="en-US" smtClean="0"/>
              <a:t>33</a:t>
            </a:fld>
            <a:endParaRPr lang="en-US"/>
          </a:p>
        </p:txBody>
      </p:sp>
    </p:spTree>
    <p:extLst>
      <p:ext uri="{BB962C8B-B14F-4D97-AF65-F5344CB8AC3E}">
        <p14:creationId xmlns:p14="http://schemas.microsoft.com/office/powerpoint/2010/main" val="667238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47F6FC-E76C-BB4D-A0FE-D8942B9D6BA9}" type="slidenum">
              <a:rPr lang="en-US" smtClean="0"/>
              <a:t>34</a:t>
            </a:fld>
            <a:endParaRPr lang="en-US"/>
          </a:p>
        </p:txBody>
      </p:sp>
    </p:spTree>
    <p:extLst>
      <p:ext uri="{BB962C8B-B14F-4D97-AF65-F5344CB8AC3E}">
        <p14:creationId xmlns:p14="http://schemas.microsoft.com/office/powerpoint/2010/main" val="35152395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Graduation/Matriculation Rates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Initial-Certification Programs</a:t>
            </a: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One measure of the effectiveness of an EPP is the matriculation of the candidates from acceptance into an initial certification program through graduation. When examining graduation data specific to matriculation rates for entering EPP candidates from the 2012, 2013, and 2014 cohorts, the following was noted: the majority of BACH completers finish their program within 1-2 years of officially being accepted within the EPP initial certification program (graduation rates at 59%, 84%, and 65% respectively); PBC and MAT completers finished their program at differing rates according to cohort. The 2013 PBC cohort had the lowest matriculation rate for 1-2 years to completion at 16%. PBC had state completers within the 2012 and 2013 cohorts, but 0% for the 2014 cohort.  The 2012 MAT cohort had the highest matriculation rate at 77% for 1-2 year to completion with 23% being the lowest rate of matriculation for the 2013 cohort. The data presented within the matriculation chart for initial-certification programs for the number of candidates dropping from the university for the PBC and MAT programs is alarming. </a:t>
            </a:r>
          </a:p>
          <a:p>
            <a:endParaRPr lang="en-US" dirty="0"/>
          </a:p>
        </p:txBody>
      </p:sp>
      <p:sp>
        <p:nvSpPr>
          <p:cNvPr id="4" name="Slide Number Placeholder 3"/>
          <p:cNvSpPr>
            <a:spLocks noGrp="1"/>
          </p:cNvSpPr>
          <p:nvPr>
            <p:ph type="sldNum" sz="quarter" idx="10"/>
          </p:nvPr>
        </p:nvSpPr>
        <p:spPr/>
        <p:txBody>
          <a:bodyPr/>
          <a:lstStyle/>
          <a:p>
            <a:fld id="{C147F6FC-E76C-BB4D-A0FE-D8942B9D6BA9}" type="slidenum">
              <a:rPr lang="en-US" smtClean="0"/>
              <a:t>35</a:t>
            </a:fld>
            <a:endParaRPr lang="en-US"/>
          </a:p>
        </p:txBody>
      </p:sp>
    </p:spTree>
    <p:extLst>
      <p:ext uri="{BB962C8B-B14F-4D97-AF65-F5344CB8AC3E}">
        <p14:creationId xmlns:p14="http://schemas.microsoft.com/office/powerpoint/2010/main" val="19091114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Graduation/Matriculation Rates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Initial-Certification Programs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Next Steps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147F6FC-E76C-BB4D-A0FE-D8942B9D6BA9}" type="slidenum">
              <a:rPr lang="en-US" smtClean="0"/>
              <a:t>36</a:t>
            </a:fld>
            <a:endParaRPr lang="en-US"/>
          </a:p>
        </p:txBody>
      </p:sp>
    </p:spTree>
    <p:extLst>
      <p:ext uri="{BB962C8B-B14F-4D97-AF65-F5344CB8AC3E}">
        <p14:creationId xmlns:p14="http://schemas.microsoft.com/office/powerpoint/2010/main" val="35540320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Licensure Rates for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Initial-certification Programs </a:t>
            </a: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MSU EPP completers have a consistently high rate of receiving their state teaching licenses. An EPP requirement for each of the initial certification programs is that candidates must complete all licensure exams before beginning their student teaching/internship semesters. This program requirement means that once candidates have completed their student teaching/internship semesters, they have fulfilled all state requirements for licensing. For the three cycles of data collected, completers of all EPP initial-certification programs had a state licensure rate of 97% or higher over the last three years.  The data shows that over the course of three cycles, with all three programs accounted for, only six (6) completers out of a total of 383 did not submit their paperwork to become a licensed teacher in the state of Louisiana. </a:t>
            </a:r>
          </a:p>
          <a:p>
            <a:endParaRPr lang="en-US" dirty="0"/>
          </a:p>
          <a:p>
            <a:r>
              <a:rPr lang="en-US" sz="1200" b="1" kern="1200" dirty="0">
                <a:solidFill>
                  <a:schemeClr val="tx1"/>
                </a:solidFill>
                <a:effectLst/>
                <a:latin typeface="+mn-lt"/>
                <a:ea typeface="+mn-ea"/>
                <a:cs typeface="+mn-cs"/>
              </a:rPr>
              <a:t>Employment Rates for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Initial-certification Programs </a:t>
            </a: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Although licensure rates for all three programs are very high, employment rates for the licensed completers are much lower. Employment rates included with the </a:t>
            </a:r>
            <a:r>
              <a:rPr lang="en-US" sz="1200" kern="1200" dirty="0" err="1">
                <a:solidFill>
                  <a:schemeClr val="tx1"/>
                </a:solidFill>
                <a:effectLst/>
                <a:latin typeface="+mn-lt"/>
                <a:ea typeface="+mn-ea"/>
                <a:cs typeface="+mn-cs"/>
              </a:rPr>
              <a:t>LBoR</a:t>
            </a:r>
            <a:r>
              <a:rPr lang="en-US" sz="1200" kern="1200" dirty="0">
                <a:solidFill>
                  <a:schemeClr val="tx1"/>
                </a:solidFill>
                <a:effectLst/>
                <a:latin typeface="+mn-lt"/>
                <a:ea typeface="+mn-ea"/>
                <a:cs typeface="+mn-cs"/>
              </a:rPr>
              <a:t> Data Dashboard and Factbook take into account only the completers who gain employment within the state of Louisiana and in a public P-12 setting. If a completer gained employment outside of the state or within private daycare or non-public P-12 school settings including charter schools, then the EPP does not get credit for that employment. Using the data from the </a:t>
            </a:r>
            <a:r>
              <a:rPr lang="en-US" sz="1200" kern="1200" dirty="0" err="1">
                <a:solidFill>
                  <a:schemeClr val="tx1"/>
                </a:solidFill>
                <a:effectLst/>
                <a:latin typeface="+mn-lt"/>
                <a:ea typeface="+mn-ea"/>
                <a:cs typeface="+mn-cs"/>
              </a:rPr>
              <a:t>LBoR</a:t>
            </a:r>
            <a:r>
              <a:rPr lang="en-US" sz="1200" kern="1200" dirty="0">
                <a:solidFill>
                  <a:schemeClr val="tx1"/>
                </a:solidFill>
                <a:effectLst/>
                <a:latin typeface="+mn-lt"/>
                <a:ea typeface="+mn-ea"/>
                <a:cs typeface="+mn-cs"/>
              </a:rPr>
              <a:t> Data Dashboard, the lowest percentages of completers gaining employment within public school systems in the state of Louisiana came during our 2014 cohorts for both undergraduate and alternative certification programs. The fluctuation of percentages in between the three cohorts does not indicate any patterns or trends.</a:t>
            </a:r>
          </a:p>
          <a:p>
            <a:endParaRPr lang="en-US" dirty="0"/>
          </a:p>
        </p:txBody>
      </p:sp>
      <p:sp>
        <p:nvSpPr>
          <p:cNvPr id="4" name="Slide Number Placeholder 3"/>
          <p:cNvSpPr>
            <a:spLocks noGrp="1"/>
          </p:cNvSpPr>
          <p:nvPr>
            <p:ph type="sldNum" sz="quarter" idx="5"/>
          </p:nvPr>
        </p:nvSpPr>
        <p:spPr/>
        <p:txBody>
          <a:bodyPr/>
          <a:lstStyle/>
          <a:p>
            <a:fld id="{C147F6FC-E76C-BB4D-A0FE-D8942B9D6BA9}" type="slidenum">
              <a:rPr lang="en-US" smtClean="0"/>
              <a:t>37</a:t>
            </a:fld>
            <a:endParaRPr lang="en-US"/>
          </a:p>
        </p:txBody>
      </p:sp>
    </p:spTree>
    <p:extLst>
      <p:ext uri="{BB962C8B-B14F-4D97-AF65-F5344CB8AC3E}">
        <p14:creationId xmlns:p14="http://schemas.microsoft.com/office/powerpoint/2010/main" val="6293008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Graduation and Licensure Rates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Advanced Programs</a:t>
            </a: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Advanced programs for the 2017-2018 academic year have low enrollment.  Master of Education in Educational Leadership had 11 completers, the Master of Education in Curriculum and Instruction had 2 completers, the Educational Specialist in Educational Leadership had 3 completers, and the Master of Education in School Counseling had 2 completers. Fifty percent (50%) of completers added their new certification area to their Louisiana teaching license. Specific to the Master of Education in Educational Leadership: EDLD candidates cannot add an EDLD certification to their teaching license until they are hired by a district in the official capacity of an Educational Leader. They are only ‘eligible’ to hold the license. </a:t>
            </a:r>
          </a:p>
          <a:p>
            <a:endParaRPr lang="en-US" dirty="0"/>
          </a:p>
        </p:txBody>
      </p:sp>
      <p:sp>
        <p:nvSpPr>
          <p:cNvPr id="4" name="Slide Number Placeholder 3"/>
          <p:cNvSpPr>
            <a:spLocks noGrp="1"/>
          </p:cNvSpPr>
          <p:nvPr>
            <p:ph type="sldNum" sz="quarter" idx="5"/>
          </p:nvPr>
        </p:nvSpPr>
        <p:spPr/>
        <p:txBody>
          <a:bodyPr/>
          <a:lstStyle/>
          <a:p>
            <a:fld id="{C147F6FC-E76C-BB4D-A0FE-D8942B9D6BA9}" type="slidenum">
              <a:rPr lang="en-US" smtClean="0"/>
              <a:t>38</a:t>
            </a:fld>
            <a:endParaRPr lang="en-US"/>
          </a:p>
        </p:txBody>
      </p:sp>
    </p:spTree>
    <p:extLst>
      <p:ext uri="{BB962C8B-B14F-4D97-AF65-F5344CB8AC3E}">
        <p14:creationId xmlns:p14="http://schemas.microsoft.com/office/powerpoint/2010/main" val="18685091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Graduation and Licensure Rates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Advanced Programs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Next Steps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147F6FC-E76C-BB4D-A0FE-D8942B9D6BA9}" type="slidenum">
              <a:rPr lang="en-US" smtClean="0"/>
              <a:t>39</a:t>
            </a:fld>
            <a:endParaRPr lang="en-US"/>
          </a:p>
        </p:txBody>
      </p:sp>
    </p:spTree>
    <p:extLst>
      <p:ext uri="{BB962C8B-B14F-4D97-AF65-F5344CB8AC3E}">
        <p14:creationId xmlns:p14="http://schemas.microsoft.com/office/powerpoint/2010/main" val="3109546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47F6FC-E76C-BB4D-A0FE-D8942B9D6BA9}" type="slidenum">
              <a:rPr lang="en-US" smtClean="0"/>
              <a:t>4</a:t>
            </a:fld>
            <a:endParaRPr lang="en-US"/>
          </a:p>
        </p:txBody>
      </p:sp>
    </p:spTree>
    <p:extLst>
      <p:ext uri="{BB962C8B-B14F-4D97-AF65-F5344CB8AC3E}">
        <p14:creationId xmlns:p14="http://schemas.microsoft.com/office/powerpoint/2010/main" val="35560192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a:solidFill>
                  <a:schemeClr val="tx1"/>
                </a:solidFill>
                <a:effectLst/>
                <a:latin typeface="+mn-lt"/>
                <a:ea typeface="+mn-ea"/>
                <a:cs typeface="+mn-cs"/>
              </a:rPr>
              <a:t>Cohort Default Rates</a:t>
            </a:r>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r>
              <a:rPr lang="en-US" sz="1200" kern="1200" dirty="0">
                <a:solidFill>
                  <a:schemeClr val="tx1"/>
                </a:solidFill>
                <a:effectLst/>
                <a:latin typeface="+mn-lt"/>
                <a:ea typeface="+mn-ea"/>
                <a:cs typeface="+mn-cs"/>
              </a:rPr>
              <a:t>MSU cohort default rates for the enrollment years of 2013-2015 are as follows: 12.4%, 11%, and 939%, respectively. The reported cohort default rates are for all students enrolled in MSU, not just those specific to the EPP. The national cohort default rate for the 2015 fiscal year was 10.8%. The conclusions from this data are that the default rates of MSU students have had a steady decline over the last three reporting years, and MSU students have a lower cohort default rate by almost 1% less than the national average.</a:t>
            </a:r>
          </a:p>
        </p:txBody>
      </p:sp>
      <p:sp>
        <p:nvSpPr>
          <p:cNvPr id="4" name="Slide Number Placeholder 3"/>
          <p:cNvSpPr>
            <a:spLocks noGrp="1"/>
          </p:cNvSpPr>
          <p:nvPr>
            <p:ph type="sldNum" sz="quarter" idx="10"/>
          </p:nvPr>
        </p:nvSpPr>
        <p:spPr/>
        <p:txBody>
          <a:bodyPr/>
          <a:lstStyle/>
          <a:p>
            <a:fld id="{C147F6FC-E76C-BB4D-A0FE-D8942B9D6BA9}" type="slidenum">
              <a:rPr lang="en-US" smtClean="0"/>
              <a:t>40</a:t>
            </a:fld>
            <a:endParaRPr lang="en-US"/>
          </a:p>
        </p:txBody>
      </p:sp>
    </p:spTree>
    <p:extLst>
      <p:ext uri="{BB962C8B-B14F-4D97-AF65-F5344CB8AC3E}">
        <p14:creationId xmlns:p14="http://schemas.microsoft.com/office/powerpoint/2010/main" val="37683070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47F6FC-E76C-BB4D-A0FE-D8942B9D6BA9}" type="slidenum">
              <a:rPr lang="en-US" smtClean="0"/>
              <a:t>41</a:t>
            </a:fld>
            <a:endParaRPr lang="en-US"/>
          </a:p>
        </p:txBody>
      </p:sp>
    </p:spTree>
    <p:extLst>
      <p:ext uri="{BB962C8B-B14F-4D97-AF65-F5344CB8AC3E}">
        <p14:creationId xmlns:p14="http://schemas.microsoft.com/office/powerpoint/2010/main" val="991967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MSU FEE is aligned with Louisiana</a:t>
            </a:r>
            <a:r>
              <a:rPr lang="en-US" baseline="0" dirty="0"/>
              <a:t> Compass Evaluation except for the addition of two sections: extra Classroom Management and Professional Dispositions. The </a:t>
            </a:r>
            <a:r>
              <a:rPr lang="en-US" baseline="0" dirty="0" err="1"/>
              <a:t>LDoE</a:t>
            </a:r>
            <a:r>
              <a:rPr lang="en-US" baseline="0" dirty="0"/>
              <a:t> has a set benchmark of 1.5 or higher for employed educators.</a:t>
            </a:r>
            <a:endParaRPr lang="en-US" dirty="0"/>
          </a:p>
        </p:txBody>
      </p:sp>
      <p:sp>
        <p:nvSpPr>
          <p:cNvPr id="4" name="Slide Number Placeholder 3"/>
          <p:cNvSpPr>
            <a:spLocks noGrp="1"/>
          </p:cNvSpPr>
          <p:nvPr>
            <p:ph type="sldNum" sz="quarter" idx="10"/>
          </p:nvPr>
        </p:nvSpPr>
        <p:spPr/>
        <p:txBody>
          <a:bodyPr/>
          <a:lstStyle/>
          <a:p>
            <a:fld id="{C147F6FC-E76C-BB4D-A0FE-D8942B9D6BA9}" type="slidenum">
              <a:rPr lang="en-US" smtClean="0"/>
              <a:t>5</a:t>
            </a:fld>
            <a:endParaRPr lang="en-US"/>
          </a:p>
        </p:txBody>
      </p:sp>
    </p:spTree>
    <p:extLst>
      <p:ext uri="{BB962C8B-B14F-4D97-AF65-F5344CB8AC3E}">
        <p14:creationId xmlns:p14="http://schemas.microsoft.com/office/powerpoint/2010/main" val="805001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Data indicate that MSU EPP undergraduate completers are having a positive impact on P-12 learning and development (CAEP 4.1) and have strong instructional practices leading to high levels of teaching effectiveness (CAEP 4.2).</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Using information reported by the </a:t>
            </a:r>
            <a:r>
              <a:rPr lang="en-US" sz="1200" kern="1200" dirty="0" err="1">
                <a:solidFill>
                  <a:schemeClr val="tx1"/>
                </a:solidFill>
                <a:effectLst/>
                <a:latin typeface="+mn-lt"/>
                <a:ea typeface="+mn-ea"/>
                <a:cs typeface="+mn-cs"/>
              </a:rPr>
              <a:t>LBoR</a:t>
            </a:r>
            <a:r>
              <a:rPr lang="en-US" sz="1200" kern="1200" dirty="0">
                <a:solidFill>
                  <a:schemeClr val="tx1"/>
                </a:solidFill>
                <a:effectLst/>
                <a:latin typeface="+mn-lt"/>
                <a:ea typeface="+mn-ea"/>
                <a:cs typeface="+mn-cs"/>
              </a:rPr>
              <a:t> Data Dashboards, MSU undergraduate completers with teaching experience of 1 and 2 years, have a steady mean score of 3.4 for CAEP 4.1 which is at the high end of the Effective: Proficient range (2.5-3.49) over the last three reporting years with a state benchmark of 1.5. Also noted is that 89-91% of our undergraduate candidates have scored at or above the Effective: Emerging range (2.5 or above) during the 2016-2018 reporting dates. Using data reported within the </a:t>
            </a:r>
            <a:r>
              <a:rPr lang="en-US" sz="1200" kern="1200" dirty="0" err="1">
                <a:solidFill>
                  <a:schemeClr val="tx1"/>
                </a:solidFill>
                <a:effectLst/>
                <a:latin typeface="+mn-lt"/>
                <a:ea typeface="+mn-ea"/>
                <a:cs typeface="+mn-cs"/>
              </a:rPr>
              <a:t>LBoR</a:t>
            </a:r>
            <a:r>
              <a:rPr lang="en-US" sz="1200" kern="1200" dirty="0">
                <a:solidFill>
                  <a:schemeClr val="tx1"/>
                </a:solidFill>
                <a:effectLst/>
                <a:latin typeface="+mn-lt"/>
                <a:ea typeface="+mn-ea"/>
                <a:cs typeface="+mn-cs"/>
              </a:rPr>
              <a:t> Fact Book, MSU completers ranked second out of the 14 Louisiana public universities in which data is provided with a mean score of 3.4 for 2018 in Compass student growth (SLT/VAM) (CAEP 4.1). Growth of 7% over the last three years for completers scoring within the Highly Effective range for CAEP 4.1 is noted as a positive trend.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Using information reported by the </a:t>
            </a:r>
            <a:r>
              <a:rPr lang="en-US" sz="1200" kern="1200" dirty="0" err="1">
                <a:solidFill>
                  <a:schemeClr val="tx1"/>
                </a:solidFill>
                <a:effectLst/>
                <a:latin typeface="+mn-lt"/>
                <a:ea typeface="+mn-ea"/>
                <a:cs typeface="+mn-cs"/>
              </a:rPr>
              <a:t>LBoR</a:t>
            </a:r>
            <a:r>
              <a:rPr lang="en-US" sz="1200" kern="1200" dirty="0">
                <a:solidFill>
                  <a:schemeClr val="tx1"/>
                </a:solidFill>
                <a:effectLst/>
                <a:latin typeface="+mn-lt"/>
                <a:ea typeface="+mn-ea"/>
                <a:cs typeface="+mn-cs"/>
              </a:rPr>
              <a:t> Data Dashboards, MSU undergraduate completers with teaching experience of 1 and 2 years, have a mean score of 3.2-3.3 for CAEP 4.2 which falls within the range of Effective: Proficient (2.5-3.49) over the last three reporting years with a state benchmark of 1.5. Also noted is that 92-93% of our undergraduate candidates have scored at or above the Effective: Emerging range (2.5 or above) during the 2016-2018 reporting dates. Using data reported within the </a:t>
            </a:r>
            <a:r>
              <a:rPr lang="en-US" sz="1200" kern="1200" dirty="0" err="1">
                <a:solidFill>
                  <a:schemeClr val="tx1"/>
                </a:solidFill>
                <a:effectLst/>
                <a:latin typeface="+mn-lt"/>
                <a:ea typeface="+mn-ea"/>
                <a:cs typeface="+mn-cs"/>
              </a:rPr>
              <a:t>LBoR</a:t>
            </a:r>
            <a:r>
              <a:rPr lang="en-US" sz="1200" kern="1200" dirty="0">
                <a:solidFill>
                  <a:schemeClr val="tx1"/>
                </a:solidFill>
                <a:effectLst/>
                <a:latin typeface="+mn-lt"/>
                <a:ea typeface="+mn-ea"/>
                <a:cs typeface="+mn-cs"/>
              </a:rPr>
              <a:t> Fact Book, MSU completers ranked first out of the 14 Louisiana public universities in which data is provided with a mean score of 3.3 for 2018 in Compass professional practice (CAEP 4.2). Growth of 15% over the last three years for completers scoring within the Highly Effective range for CAEP standard 4.2 measures is noted as a positive trend.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Using information reported by the </a:t>
            </a:r>
            <a:r>
              <a:rPr lang="en-US" sz="1200" kern="1200" dirty="0" err="1">
                <a:solidFill>
                  <a:schemeClr val="tx1"/>
                </a:solidFill>
                <a:effectLst/>
                <a:latin typeface="+mn-lt"/>
                <a:ea typeface="+mn-ea"/>
                <a:cs typeface="+mn-cs"/>
              </a:rPr>
              <a:t>LBoR</a:t>
            </a:r>
            <a:r>
              <a:rPr lang="en-US" sz="1200" kern="1200" dirty="0">
                <a:solidFill>
                  <a:schemeClr val="tx1"/>
                </a:solidFill>
                <a:effectLst/>
                <a:latin typeface="+mn-lt"/>
                <a:ea typeface="+mn-ea"/>
                <a:cs typeface="+mn-cs"/>
              </a:rPr>
              <a:t> Data Dashboards, MSU undergraduate completers with teaching experience of 1 and 2 years, have a combined mean score (3.3-3.4) for CAEP measures 4.1 and 4.2 at the high end of the Effective: Proficient over the last three reporting years with a state benchmark of 1.5. Also noted is 91-92% of our undergraduate candidates had a combined mean score at or above the Effective: Emerging range (2.5 or above) during the 2016-2018 reporting dates. Using data reported within the </a:t>
            </a:r>
            <a:r>
              <a:rPr lang="en-US" sz="1200" kern="1200" dirty="0" err="1">
                <a:solidFill>
                  <a:schemeClr val="tx1"/>
                </a:solidFill>
                <a:effectLst/>
                <a:latin typeface="+mn-lt"/>
                <a:ea typeface="+mn-ea"/>
                <a:cs typeface="+mn-cs"/>
              </a:rPr>
              <a:t>LBoR</a:t>
            </a:r>
            <a:r>
              <a:rPr lang="en-US" sz="1200" kern="1200" dirty="0">
                <a:solidFill>
                  <a:schemeClr val="tx1"/>
                </a:solidFill>
                <a:effectLst/>
                <a:latin typeface="+mn-lt"/>
                <a:ea typeface="+mn-ea"/>
                <a:cs typeface="+mn-cs"/>
              </a:rPr>
              <a:t> Fact Book, MSU undergraduate completers ranked first out of the 14 Louisiana public universities in which data is provided with a mean score of 3.4 for 2018 in Compass Final Evaluation Scores (combined 4.1 and 4.2 measures). Growth of 13% when combining CAEP 4.1 and 4.2 measures in the Highly Effective range are noted as positive trends.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Data for the last two reporting cycles (2017-2018) have remained steady for the number of undergraduate candidates scoring in the Ineffective (1.0-1.49) and Effective: Emerging (1.5-2.49) ranges for all both CAEP impact measures (4.1 and 4.2).</a:t>
            </a:r>
          </a:p>
          <a:p>
            <a:endParaRPr lang="en-US" dirty="0"/>
          </a:p>
        </p:txBody>
      </p:sp>
      <p:sp>
        <p:nvSpPr>
          <p:cNvPr id="4" name="Slide Number Placeholder 3"/>
          <p:cNvSpPr>
            <a:spLocks noGrp="1"/>
          </p:cNvSpPr>
          <p:nvPr>
            <p:ph type="sldNum" sz="quarter" idx="10"/>
          </p:nvPr>
        </p:nvSpPr>
        <p:spPr/>
        <p:txBody>
          <a:bodyPr/>
          <a:lstStyle/>
          <a:p>
            <a:fld id="{C147F6FC-E76C-BB4D-A0FE-D8942B9D6BA9}" type="slidenum">
              <a:rPr lang="en-US" smtClean="0"/>
              <a:t>6</a:t>
            </a:fld>
            <a:endParaRPr lang="en-US"/>
          </a:p>
        </p:txBody>
      </p:sp>
    </p:spTree>
    <p:extLst>
      <p:ext uri="{BB962C8B-B14F-4D97-AF65-F5344CB8AC3E}">
        <p14:creationId xmlns:p14="http://schemas.microsoft.com/office/powerpoint/2010/main" val="5098762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Data indicate that MSU EPP MAT completers are having a positive impact on P-12 learning and development (CAEP 4.1) and have strong instructional practices leading to high levels of teaching effectiveness (CAEP 4.2).</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Using information reported by the </a:t>
            </a:r>
            <a:r>
              <a:rPr lang="en-US" sz="1200" kern="1200" dirty="0" err="1">
                <a:solidFill>
                  <a:schemeClr val="tx1"/>
                </a:solidFill>
                <a:effectLst/>
                <a:latin typeface="+mn-lt"/>
                <a:ea typeface="+mn-ea"/>
                <a:cs typeface="+mn-cs"/>
              </a:rPr>
              <a:t>LBoR</a:t>
            </a:r>
            <a:r>
              <a:rPr lang="en-US" sz="1200" kern="1200" dirty="0">
                <a:solidFill>
                  <a:schemeClr val="tx1"/>
                </a:solidFill>
                <a:effectLst/>
                <a:latin typeface="+mn-lt"/>
                <a:ea typeface="+mn-ea"/>
                <a:cs typeface="+mn-cs"/>
              </a:rPr>
              <a:t> Data Dashboards, MSU MAT completers with teaching experience of 1 and 2 years, have an increasing mean score from 3.4 to 3.6 for CAEP 4.1 which falls in the high end of the Effective: Proficient category (2.5-3.49) and within the Highly Effective range (3.5-4.0) over the last three reporting years with a state benchmark of 1.5. Also noted is that 91-94% of our MAT candidates have scored at or above the Effective: Emerging range (2.5 or above) during the 2016-2018 reporting dates. Using data reported within the </a:t>
            </a:r>
            <a:r>
              <a:rPr lang="en-US" sz="1200" kern="1200" dirty="0" err="1">
                <a:solidFill>
                  <a:schemeClr val="tx1"/>
                </a:solidFill>
                <a:effectLst/>
                <a:latin typeface="+mn-lt"/>
                <a:ea typeface="+mn-ea"/>
                <a:cs typeface="+mn-cs"/>
              </a:rPr>
              <a:t>LBoR</a:t>
            </a:r>
            <a:r>
              <a:rPr lang="en-US" sz="1200" kern="1200" dirty="0">
                <a:solidFill>
                  <a:schemeClr val="tx1"/>
                </a:solidFill>
                <a:effectLst/>
                <a:latin typeface="+mn-lt"/>
                <a:ea typeface="+mn-ea"/>
                <a:cs typeface="+mn-cs"/>
              </a:rPr>
              <a:t> Fact Book, MSU MAT completers ranked first out of the 9 Louisiana public universities in which data is provided with a mean score of 3.6 for 2018 in Compass student growth (SLT/VAM) (CAEP 4.1). Growth of 12% over the last three years for completers scoring within the Highly Effective range for CAEP 4.1 is noted as a positive trend.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Using information reported by the </a:t>
            </a:r>
            <a:r>
              <a:rPr lang="en-US" sz="1200" kern="1200" dirty="0" err="1">
                <a:solidFill>
                  <a:schemeClr val="tx1"/>
                </a:solidFill>
                <a:effectLst/>
                <a:latin typeface="+mn-lt"/>
                <a:ea typeface="+mn-ea"/>
                <a:cs typeface="+mn-cs"/>
              </a:rPr>
              <a:t>LBoR</a:t>
            </a:r>
            <a:r>
              <a:rPr lang="en-US" sz="1200" kern="1200" dirty="0">
                <a:solidFill>
                  <a:schemeClr val="tx1"/>
                </a:solidFill>
                <a:effectLst/>
                <a:latin typeface="+mn-lt"/>
                <a:ea typeface="+mn-ea"/>
                <a:cs typeface="+mn-cs"/>
              </a:rPr>
              <a:t> Data Dashboards, MSU MAT completers with teaching experience of 1 and 2 years, have a mean score of 3.2-3.4 for CAEP 4.2 which falls within the range of Effective: Proficient (2.5-3.49) over the last three reporting years with a state benchmark of 1.5. Also noted is that 92-93% of our MAT candidates have scored at or above the Effective: Emerging range (2.5 or above) during the 2016-2018 reporting dates. Using data reported within the </a:t>
            </a:r>
            <a:r>
              <a:rPr lang="en-US" sz="1200" kern="1200" dirty="0" err="1">
                <a:solidFill>
                  <a:schemeClr val="tx1"/>
                </a:solidFill>
                <a:effectLst/>
                <a:latin typeface="+mn-lt"/>
                <a:ea typeface="+mn-ea"/>
                <a:cs typeface="+mn-cs"/>
              </a:rPr>
              <a:t>LBoR</a:t>
            </a:r>
            <a:r>
              <a:rPr lang="en-US" sz="1200" kern="1200" dirty="0">
                <a:solidFill>
                  <a:schemeClr val="tx1"/>
                </a:solidFill>
                <a:effectLst/>
                <a:latin typeface="+mn-lt"/>
                <a:ea typeface="+mn-ea"/>
                <a:cs typeface="+mn-cs"/>
              </a:rPr>
              <a:t> Fact Book, MSU completers ranked first out of the 9 Louisiana public universities in which data is provided with a mean score of 3.4 for 2018 in Compass professional practice (CAEP 4.2). Growth of 14% over the last three years for completers scoring within the Highly Effective range for CAEP standard 4.2 measures is noted as a positive trend.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Using information reported by the </a:t>
            </a:r>
            <a:r>
              <a:rPr lang="en-US" sz="1200" kern="1200" dirty="0" err="1">
                <a:solidFill>
                  <a:schemeClr val="tx1"/>
                </a:solidFill>
                <a:effectLst/>
                <a:latin typeface="+mn-lt"/>
                <a:ea typeface="+mn-ea"/>
                <a:cs typeface="+mn-cs"/>
              </a:rPr>
              <a:t>LBoR</a:t>
            </a:r>
            <a:r>
              <a:rPr lang="en-US" sz="1200" kern="1200" dirty="0">
                <a:solidFill>
                  <a:schemeClr val="tx1"/>
                </a:solidFill>
                <a:effectLst/>
                <a:latin typeface="+mn-lt"/>
                <a:ea typeface="+mn-ea"/>
                <a:cs typeface="+mn-cs"/>
              </a:rPr>
              <a:t> Data Dashboards, MSU MAT completers with teaching experience of 1 and 2 years, have a combined mean score (3.4-3.6) for CAEP measures 4.1 and 4.2 at the high end of the Effective: Proficient over the last three reporting years with a state benchmark of 1.5. Also noted is 94-97% of our MAT candidates had a combined mean score at or above the Effective: Emerging range (2.5 or above) during the 2016-2018 reporting dates. Using data reported within the </a:t>
            </a:r>
            <a:r>
              <a:rPr lang="en-US" sz="1200" kern="1200" dirty="0" err="1">
                <a:solidFill>
                  <a:schemeClr val="tx1"/>
                </a:solidFill>
                <a:effectLst/>
                <a:latin typeface="+mn-lt"/>
                <a:ea typeface="+mn-ea"/>
                <a:cs typeface="+mn-cs"/>
              </a:rPr>
              <a:t>LBoR</a:t>
            </a:r>
            <a:r>
              <a:rPr lang="en-US" sz="1200" kern="1200" dirty="0">
                <a:solidFill>
                  <a:schemeClr val="tx1"/>
                </a:solidFill>
                <a:effectLst/>
                <a:latin typeface="+mn-lt"/>
                <a:ea typeface="+mn-ea"/>
                <a:cs typeface="+mn-cs"/>
              </a:rPr>
              <a:t> Fact Book, MSU MAT completers ranked first out of the 9 Louisiana public universities in which data is provided with a mean score of 3.6 for 2018 in Compass Final Evaluation Scores (combined CAEP 4.1 and 4.2 measures). Growth of 17% when combining CAEP 4.1 and 4.2 measures in the Highly Effective range are noted as positive trends.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Data for the last two reporting cycles (2017-2018) have remained steady for the number of MAT candidates scoring in the Ineffective (1.0-1.49) and Effective: Emerging (1.5-2.49) ranges for all both CAEP impact measures (4.1 and 4.2).</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47F6FC-E76C-BB4D-A0FE-D8942B9D6BA9}" type="slidenum">
              <a:rPr lang="en-US" smtClean="0"/>
              <a:t>7</a:t>
            </a:fld>
            <a:endParaRPr lang="en-US"/>
          </a:p>
        </p:txBody>
      </p:sp>
    </p:spTree>
    <p:extLst>
      <p:ext uri="{BB962C8B-B14F-4D97-AF65-F5344CB8AC3E}">
        <p14:creationId xmlns:p14="http://schemas.microsoft.com/office/powerpoint/2010/main" val="4117775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Data indicate that MSU EPP PBC completers are having a positive impact on P-12 learning and development (CAEP 4.1) and have strong instructional practices leading to high levels of teaching effectiveness (CAEP 4.2).</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Using information reported by the </a:t>
            </a:r>
            <a:r>
              <a:rPr lang="en-US" sz="1200" kern="1200" dirty="0" err="1">
                <a:solidFill>
                  <a:schemeClr val="tx1"/>
                </a:solidFill>
                <a:effectLst/>
                <a:latin typeface="+mn-lt"/>
                <a:ea typeface="+mn-ea"/>
                <a:cs typeface="+mn-cs"/>
              </a:rPr>
              <a:t>LBoR</a:t>
            </a:r>
            <a:r>
              <a:rPr lang="en-US" sz="1200" kern="1200" dirty="0">
                <a:solidFill>
                  <a:schemeClr val="tx1"/>
                </a:solidFill>
                <a:effectLst/>
                <a:latin typeface="+mn-lt"/>
                <a:ea typeface="+mn-ea"/>
                <a:cs typeface="+mn-cs"/>
              </a:rPr>
              <a:t> Data Dashboards, MSU PBC completers with teaching experience of 1 and 2 years, have an increasing mean score from 3.4 to 3.6 for CAEP 4.1 which falls in the high end of the Effective: Proficient category (2.5-3.49) and within the Highly Effective range (3.5-4.0) over the last three reporting years with a state benchmark of 1.5. Also noted is that 90-96% of our PBC candidates have scored at or above the Effective: Emerging range (2.5 or above) during the 2016-2018 reporting dates. Using data reported within the </a:t>
            </a:r>
            <a:r>
              <a:rPr lang="en-US" sz="1200" kern="1200" dirty="0" err="1">
                <a:solidFill>
                  <a:schemeClr val="tx1"/>
                </a:solidFill>
                <a:effectLst/>
                <a:latin typeface="+mn-lt"/>
                <a:ea typeface="+mn-ea"/>
                <a:cs typeface="+mn-cs"/>
              </a:rPr>
              <a:t>LBoR</a:t>
            </a:r>
            <a:r>
              <a:rPr lang="en-US" sz="1200" kern="1200" dirty="0">
                <a:solidFill>
                  <a:schemeClr val="tx1"/>
                </a:solidFill>
                <a:effectLst/>
                <a:latin typeface="+mn-lt"/>
                <a:ea typeface="+mn-ea"/>
                <a:cs typeface="+mn-cs"/>
              </a:rPr>
              <a:t> Fact Book, MSU PBC completers ranked second out of the 11 Louisiana public universities in which data is provided with a mean score of 3.6 for 2018 in Compass student growth (SLT/VAM) (CAEP 4.1). Growth of 7% over the last three years for completers scoring within the Highly Effective range for CAEP 4.1 is noted as a positive trend.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Using information reported by the </a:t>
            </a:r>
            <a:r>
              <a:rPr lang="en-US" sz="1200" kern="1200" dirty="0" err="1">
                <a:solidFill>
                  <a:schemeClr val="tx1"/>
                </a:solidFill>
                <a:effectLst/>
                <a:latin typeface="+mn-lt"/>
                <a:ea typeface="+mn-ea"/>
                <a:cs typeface="+mn-cs"/>
              </a:rPr>
              <a:t>LBoR</a:t>
            </a:r>
            <a:r>
              <a:rPr lang="en-US" sz="1200" kern="1200" dirty="0">
                <a:solidFill>
                  <a:schemeClr val="tx1"/>
                </a:solidFill>
                <a:effectLst/>
                <a:latin typeface="+mn-lt"/>
                <a:ea typeface="+mn-ea"/>
                <a:cs typeface="+mn-cs"/>
              </a:rPr>
              <a:t> Data Dashboards, MSU PBC completers with teaching experience of 1 and 2 years, have a mean score of 3.3-3.4 for CAEP 4.2 which falls within the range of Effective: Proficient (2.5-3.49) over the last three reporting years with a state benchmark of 1.5. Also noted is that 95-98% of our PBC candidates have scored at or above the Effective: Emerging range (2.5 or above) during the 2016-2018 reporting dates. Using data reported within the </a:t>
            </a:r>
            <a:r>
              <a:rPr lang="en-US" sz="1200" kern="1200" dirty="0" err="1">
                <a:solidFill>
                  <a:schemeClr val="tx1"/>
                </a:solidFill>
                <a:effectLst/>
                <a:latin typeface="+mn-lt"/>
                <a:ea typeface="+mn-ea"/>
                <a:cs typeface="+mn-cs"/>
              </a:rPr>
              <a:t>LBoR</a:t>
            </a:r>
            <a:r>
              <a:rPr lang="en-US" sz="1200" kern="1200" dirty="0">
                <a:solidFill>
                  <a:schemeClr val="tx1"/>
                </a:solidFill>
                <a:effectLst/>
                <a:latin typeface="+mn-lt"/>
                <a:ea typeface="+mn-ea"/>
                <a:cs typeface="+mn-cs"/>
              </a:rPr>
              <a:t> Fact Book, MSU PBC completers ranked second out of the 11 Louisiana public universities in which data is provided with a mean score of 3.4 for 2018 in Compass professional practice (CAEP 4.2). Growth of 8% over the last three years for completers scoring within the Highly Effective range for CAEP standard 4.2 measures is noted as a positive trend.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Using information reported by the </a:t>
            </a:r>
            <a:r>
              <a:rPr lang="en-US" sz="1200" kern="1200" dirty="0" err="1">
                <a:solidFill>
                  <a:schemeClr val="tx1"/>
                </a:solidFill>
                <a:effectLst/>
                <a:latin typeface="+mn-lt"/>
                <a:ea typeface="+mn-ea"/>
                <a:cs typeface="+mn-cs"/>
              </a:rPr>
              <a:t>LBoR</a:t>
            </a:r>
            <a:r>
              <a:rPr lang="en-US" sz="1200" kern="1200" dirty="0">
                <a:solidFill>
                  <a:schemeClr val="tx1"/>
                </a:solidFill>
                <a:effectLst/>
                <a:latin typeface="+mn-lt"/>
                <a:ea typeface="+mn-ea"/>
                <a:cs typeface="+mn-cs"/>
              </a:rPr>
              <a:t> Data Dashboards, MSU PBC completers with teaching experience of 1 and 2 years, have a combined mean score (3.4-3.6) for CAEP measures 4.1 and 4.2 at the high end of the Effective: Proficient over the last three reporting years with a state benchmark of 1.5. Also noted is 95-98% of our PBC candidates had a combined mean score at or above the Effective: Emerging range (2.5 or above) during the 2016-2018 reporting dates. Using data reported within the </a:t>
            </a:r>
            <a:r>
              <a:rPr lang="en-US" sz="1200" kern="1200" dirty="0" err="1">
                <a:solidFill>
                  <a:schemeClr val="tx1"/>
                </a:solidFill>
                <a:effectLst/>
                <a:latin typeface="+mn-lt"/>
                <a:ea typeface="+mn-ea"/>
                <a:cs typeface="+mn-cs"/>
              </a:rPr>
              <a:t>LBoR</a:t>
            </a:r>
            <a:r>
              <a:rPr lang="en-US" sz="1200" kern="1200" dirty="0">
                <a:solidFill>
                  <a:schemeClr val="tx1"/>
                </a:solidFill>
                <a:effectLst/>
                <a:latin typeface="+mn-lt"/>
                <a:ea typeface="+mn-ea"/>
                <a:cs typeface="+mn-cs"/>
              </a:rPr>
              <a:t> Fact Book, MSU completers ranked first out of the 11 Louisiana public universities in which data is provided with a mean score of 3.6 for 2018 in Compass Final Evaluation Scores (combined CAEP 4.1 and 4.2 measures). Growth of 10% when combining CAEP 4.1 and 4.2 measures in the Highly Effective range are noted as positive trends.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Data for the last two reporting cycles (2017-2018) have remained steady for the number of PBC candidates scoring in the Ineffective (1.0-1.49) and Effective: Emerging (1.5-2.49) ranges for all both CAEP impact measures (4.1 and 4.2).</a:t>
            </a:r>
          </a:p>
          <a:p>
            <a:endParaRPr lang="en-US" dirty="0"/>
          </a:p>
        </p:txBody>
      </p:sp>
      <p:sp>
        <p:nvSpPr>
          <p:cNvPr id="4" name="Slide Number Placeholder 3"/>
          <p:cNvSpPr>
            <a:spLocks noGrp="1"/>
          </p:cNvSpPr>
          <p:nvPr>
            <p:ph type="sldNum" sz="quarter" idx="10"/>
          </p:nvPr>
        </p:nvSpPr>
        <p:spPr/>
        <p:txBody>
          <a:bodyPr/>
          <a:lstStyle/>
          <a:p>
            <a:fld id="{C147F6FC-E76C-BB4D-A0FE-D8942B9D6BA9}" type="slidenum">
              <a:rPr lang="en-US" smtClean="0"/>
              <a:t>8</a:t>
            </a:fld>
            <a:endParaRPr lang="en-US"/>
          </a:p>
        </p:txBody>
      </p:sp>
    </p:spTree>
    <p:extLst>
      <p:ext uri="{BB962C8B-B14F-4D97-AF65-F5344CB8AC3E}">
        <p14:creationId xmlns:p14="http://schemas.microsoft.com/office/powerpoint/2010/main" val="20684352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47F6FC-E76C-BB4D-A0FE-D8942B9D6BA9}" type="slidenum">
              <a:rPr lang="en-US" smtClean="0"/>
              <a:t>9</a:t>
            </a:fld>
            <a:endParaRPr lang="en-US"/>
          </a:p>
        </p:txBody>
      </p:sp>
    </p:spTree>
    <p:extLst>
      <p:ext uri="{BB962C8B-B14F-4D97-AF65-F5344CB8AC3E}">
        <p14:creationId xmlns:p14="http://schemas.microsoft.com/office/powerpoint/2010/main" val="2781100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3">
        <a:schemeClr val="bg1"/>
      </p:bgRef>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199" y="3307976"/>
            <a:ext cx="8228013" cy="1066800"/>
          </a:xfrm>
        </p:spPr>
        <p:txBody>
          <a:bodyPr tIns="0" bIns="0"/>
          <a:lstStyle>
            <a:lvl1pPr marL="0" indent="0" algn="ctr">
              <a:spcBef>
                <a:spcPts val="300"/>
              </a:spcBef>
              <a:buNone/>
              <a:defRPr sz="18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55C5C7F9-2E45-B243-BB3F-C3238AE8C3DB}" type="datetimeFigureOut">
              <a:rPr lang="en-US" smtClean="0"/>
              <a:t>4/30/2019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1D26C5-C569-CB4B-B710-2EE9D3761A4F}" type="slidenum">
              <a:rPr lang="en-US" smtClean="0"/>
              <a:t>‹#›</a:t>
            </a:fld>
            <a:endParaRPr lang="en-US"/>
          </a:p>
        </p:txBody>
      </p:sp>
      <p:sp>
        <p:nvSpPr>
          <p:cNvPr id="9" name="TextBox 8"/>
          <p:cNvSpPr txBox="1"/>
          <p:nvPr userDrawn="1"/>
        </p:nvSpPr>
        <p:spPr>
          <a:xfrm>
            <a:off x="4026806" y="5119196"/>
            <a:ext cx="184666" cy="369332"/>
          </a:xfrm>
          <a:prstGeom prst="rect">
            <a:avLst/>
          </a:prstGeom>
          <a:noFill/>
        </p:spPr>
        <p:txBody>
          <a:bodyPr wrap="none" rtlCol="0">
            <a:spAutoFit/>
          </a:bodyPr>
          <a:lstStyle/>
          <a:p>
            <a:endParaRPr lang="en-US" dirty="0"/>
          </a:p>
        </p:txBody>
      </p:sp>
      <p:sp>
        <p:nvSpPr>
          <p:cNvPr id="10" name="Title 9"/>
          <p:cNvSpPr>
            <a:spLocks noGrp="1"/>
          </p:cNvSpPr>
          <p:nvPr>
            <p:ph type="title"/>
          </p:nvPr>
        </p:nvSpPr>
        <p:spPr>
          <a:xfrm>
            <a:off x="457199" y="1664318"/>
            <a:ext cx="8228013" cy="1143000"/>
          </a:xfrm>
        </p:spPr>
        <p:txBody>
          <a:bodyPr/>
          <a:lstStyle/>
          <a:p>
            <a:r>
              <a:rPr lang="en-US" dirty="0"/>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55C5C7F9-2E45-B243-BB3F-C3238AE8C3DB}" type="datetimeFigureOut">
              <a:rPr lang="en-US" smtClean="0"/>
              <a:t>4/30/2019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1D26C5-C569-CB4B-B710-2EE9D3761A4F}" type="slidenum">
              <a:rPr lang="en-US" smtClean="0"/>
              <a:t>‹#›</a:t>
            </a:fld>
            <a:endParaRPr lang="en-US"/>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0" name="Content Placeholder 2"/>
          <p:cNvSpPr>
            <a:spLocks noGrp="1"/>
          </p:cNvSpPr>
          <p:nvPr>
            <p:ph sz="half" idx="14"/>
          </p:nvPr>
        </p:nvSpPr>
        <p:spPr>
          <a:xfrm>
            <a:off x="739775"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1" name="Content Placeholder 2"/>
          <p:cNvSpPr>
            <a:spLocks noGrp="1"/>
          </p:cNvSpPr>
          <p:nvPr>
            <p:ph sz="half" idx="15"/>
          </p:nvPr>
        </p:nvSpPr>
        <p:spPr>
          <a:xfrm>
            <a:off x="739775"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55C5C7F9-2E45-B243-BB3F-C3238AE8C3DB}" type="datetimeFigureOut">
              <a:rPr lang="en-US" smtClean="0"/>
              <a:t>4/30/2019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1D26C5-C569-CB4B-B710-2EE9D3761A4F}"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C5C7F9-2E45-B243-BB3F-C3238AE8C3DB}" type="datetimeFigureOut">
              <a:rPr lang="en-US" smtClean="0"/>
              <a:t>4/30/2019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1D26C5-C569-CB4B-B710-2EE9D3761A4F}"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199" y="381001"/>
            <a:ext cx="3509683" cy="2209800"/>
          </a:xfrm>
        </p:spPr>
        <p:txBody>
          <a:bodyPr anchor="b"/>
          <a:lstStyle>
            <a:lvl1pPr algn="l">
              <a:defRPr sz="4400" b="0"/>
            </a:lvl1pPr>
          </a:lstStyle>
          <a:p>
            <a:r>
              <a:rPr lang="en-US"/>
              <a:t>Click to edit Master title style</a:t>
            </a:r>
            <a:endParaRPr/>
          </a:p>
        </p:txBody>
      </p:sp>
      <p:sp>
        <p:nvSpPr>
          <p:cNvPr id="3" name="Content Placeholder 2"/>
          <p:cNvSpPr>
            <a:spLocks noGrp="1"/>
          </p:cNvSpPr>
          <p:nvPr>
            <p:ph idx="1"/>
          </p:nvPr>
        </p:nvSpPr>
        <p:spPr>
          <a:xfrm>
            <a:off x="5029200" y="273050"/>
            <a:ext cx="3657600" cy="5853113"/>
          </a:xfrm>
        </p:spPr>
        <p:txBody>
          <a:bodyPr>
            <a:normAutofit/>
          </a:bodyPr>
          <a:lstStyle>
            <a:lvl1pPr>
              <a:defRPr sz="2200"/>
            </a:lvl1pPr>
            <a:lvl2pPr>
              <a:defRPr sz="20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457199" y="2649071"/>
            <a:ext cx="3509683" cy="3388192"/>
          </a:xfrm>
        </p:spPr>
        <p:txBody>
          <a:bodyPr>
            <a:normAutofit/>
          </a:bodyPr>
          <a:lstStyle>
            <a:lvl1pPr marL="0" indent="0">
              <a:spcBef>
                <a:spcPts val="600"/>
              </a:spcBef>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55C5C7F9-2E45-B243-BB3F-C3238AE8C3DB}" type="datetimeFigureOut">
              <a:rPr lang="en-US" smtClean="0"/>
              <a:t>4/30/2019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1D26C5-C569-CB4B-B710-2EE9D3761A4F}"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55C5C7F9-2E45-B243-BB3F-C3238AE8C3DB}" type="datetimeFigureOut">
              <a:rPr lang="en-US" smtClean="0"/>
              <a:t>4/30/2019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1D26C5-C569-CB4B-B710-2EE9D3761A4F}" type="slidenum">
              <a:rPr lang="en-US" smtClean="0"/>
              <a:t>‹#›</a:t>
            </a:fld>
            <a:endParaRPr lang="en-US"/>
          </a:p>
        </p:txBody>
      </p:sp>
      <p:sp>
        <p:nvSpPr>
          <p:cNvPr id="9" name="Picture Placeholder 8"/>
          <p:cNvSpPr>
            <a:spLocks noGrp="1"/>
          </p:cNvSpPr>
          <p:nvPr>
            <p:ph type="pic" sz="quarter" idx="13"/>
          </p:nvPr>
        </p:nvSpPr>
        <p:spPr>
          <a:xfrm>
            <a:off x="228600" y="1143000"/>
            <a:ext cx="4267200" cy="4267200"/>
          </a:xfrm>
          <a:prstGeom prst="ellipse">
            <a:avLst/>
          </a:prstGeom>
          <a:ln w="28575">
            <a:solidFill>
              <a:schemeClr val="accent1"/>
            </a:solidFill>
          </a:ln>
        </p:spPr>
        <p:txBody>
          <a:bodyPr/>
          <a:lstStyle>
            <a:lvl1pPr marL="0" indent="0">
              <a:buNone/>
              <a:defRPr>
                <a:solidFill>
                  <a:schemeClr val="bg1"/>
                </a:solidFill>
              </a:defRPr>
            </a:lvl1pPr>
          </a:lstStyle>
          <a:p>
            <a:r>
              <a:rPr lang="en-US"/>
              <a:t>Drag picture to placeholder or click icon to add</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s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55C5C7F9-2E45-B243-BB3F-C3238AE8C3DB}" type="datetimeFigureOut">
              <a:rPr lang="en-US" smtClean="0"/>
              <a:t>4/30/2019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1D26C5-C569-CB4B-B710-2EE9D3761A4F}" type="slidenum">
              <a:rPr lang="en-US" smtClean="0"/>
              <a:t>‹#›</a:t>
            </a:fld>
            <a:endParaRPr lang="en-US"/>
          </a:p>
        </p:txBody>
      </p:sp>
      <p:sp>
        <p:nvSpPr>
          <p:cNvPr id="9" name="Picture Placeholder 8"/>
          <p:cNvSpPr>
            <a:spLocks noGrp="1"/>
          </p:cNvSpPr>
          <p:nvPr>
            <p:ph type="pic" sz="quarter" idx="13"/>
          </p:nvPr>
        </p:nvSpPr>
        <p:spPr>
          <a:xfrm>
            <a:off x="990600" y="2590800"/>
            <a:ext cx="3505200" cy="3505200"/>
          </a:xfrm>
          <a:prstGeom prst="ellipse">
            <a:avLst/>
          </a:prstGeom>
          <a:ln w="28575">
            <a:solidFill>
              <a:schemeClr val="accent1"/>
            </a:solidFill>
          </a:ln>
        </p:spPr>
        <p:txBody>
          <a:bodyPr/>
          <a:lstStyle>
            <a:lvl1pPr marL="0" indent="0">
              <a:buNone/>
              <a:defRPr>
                <a:solidFill>
                  <a:schemeClr val="bg1"/>
                </a:solidFill>
              </a:defRPr>
            </a:lvl1pPr>
          </a:lstStyle>
          <a:p>
            <a:r>
              <a:rPr lang="en-US"/>
              <a:t>Drag picture to placeholder or click icon to add</a:t>
            </a:r>
            <a:endParaRPr/>
          </a:p>
        </p:txBody>
      </p:sp>
      <p:sp>
        <p:nvSpPr>
          <p:cNvPr id="8" name="Picture Placeholder 8"/>
          <p:cNvSpPr>
            <a:spLocks noGrp="1"/>
          </p:cNvSpPr>
          <p:nvPr>
            <p:ph type="pic" sz="quarter" idx="14"/>
          </p:nvPr>
        </p:nvSpPr>
        <p:spPr>
          <a:xfrm>
            <a:off x="2479675" y="1260475"/>
            <a:ext cx="1254125" cy="1254125"/>
          </a:xfrm>
          <a:prstGeom prst="ellipse">
            <a:avLst/>
          </a:prstGeom>
          <a:ln w="28575">
            <a:solidFill>
              <a:schemeClr val="accent1"/>
            </a:solidFill>
          </a:ln>
        </p:spPr>
        <p:txBody>
          <a:bodyPr>
            <a:normAutofit/>
          </a:bodyPr>
          <a:lstStyle>
            <a:lvl1pPr marL="0" indent="0">
              <a:buNone/>
              <a:defRPr sz="1400">
                <a:solidFill>
                  <a:schemeClr val="bg1"/>
                </a:solidFill>
              </a:defRPr>
            </a:lvl1pPr>
          </a:lstStyle>
          <a:p>
            <a:r>
              <a:rPr lang="en-US"/>
              <a:t>Drag picture to placeholder or click icon to add</a:t>
            </a:r>
            <a:endParaRPr/>
          </a:p>
        </p:txBody>
      </p:sp>
      <p:sp>
        <p:nvSpPr>
          <p:cNvPr id="10" name="Picture Placeholder 8"/>
          <p:cNvSpPr>
            <a:spLocks noGrp="1"/>
          </p:cNvSpPr>
          <p:nvPr>
            <p:ph type="pic" sz="quarter" idx="15"/>
          </p:nvPr>
        </p:nvSpPr>
        <p:spPr>
          <a:xfrm>
            <a:off x="269875" y="762000"/>
            <a:ext cx="2092325" cy="2092325"/>
          </a:xfrm>
          <a:prstGeom prst="ellipse">
            <a:avLst/>
          </a:prstGeom>
          <a:ln w="28575">
            <a:solidFill>
              <a:schemeClr val="accent1"/>
            </a:solidFill>
          </a:ln>
        </p:spPr>
        <p:txBody>
          <a:bodyPr>
            <a:normAutofit/>
          </a:bodyPr>
          <a:lstStyle>
            <a:lvl1pPr marL="0" indent="0">
              <a:buNone/>
              <a:defRPr sz="1800">
                <a:solidFill>
                  <a:schemeClr val="bg1"/>
                </a:solidFill>
              </a:defRPr>
            </a:lvl1pPr>
          </a:lstStyle>
          <a:p>
            <a:r>
              <a:rPr lang="en-US"/>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a:xfrm>
            <a:off x="457200" y="2568388"/>
            <a:ext cx="8228013" cy="3468875"/>
          </a:xfrm>
        </p:spPr>
        <p:txBody>
          <a:bodyPr vert="eaVert"/>
          <a:lstStyle>
            <a:lvl5pPr>
              <a:defRPr/>
            </a:lvl5pPr>
            <a:lvl6pPr marL="1719072">
              <a:defRPr/>
            </a:lvl6pPr>
            <a:lvl7pPr marL="1719072">
              <a:defRPr/>
            </a:lvl7pPr>
            <a:lvl8pPr marL="1719072">
              <a:defRPr/>
            </a:lvl8pPr>
            <a:lvl9pPr marL="1719072">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55C5C7F9-2E45-B243-BB3F-C3238AE8C3DB}" type="datetimeFigureOut">
              <a:rPr lang="en-US" smtClean="0"/>
              <a:t>4/30/2019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1D26C5-C569-CB4B-B710-2EE9D3761A4F}"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274638"/>
            <a:ext cx="1524000" cy="5851525"/>
          </a:xfrm>
        </p:spPr>
        <p:txBody>
          <a:bodyPr vert="eaVert" anchor="t" anchorCtr="0"/>
          <a:lstStyle/>
          <a:p>
            <a:r>
              <a:rPr lang="en-US"/>
              <a:t>Click to edit Master title style</a:t>
            </a:r>
            <a:endParaRPr/>
          </a:p>
        </p:txBody>
      </p:sp>
      <p:sp>
        <p:nvSpPr>
          <p:cNvPr id="3" name="Vertical Text Placeholder 2"/>
          <p:cNvSpPr>
            <a:spLocks noGrp="1"/>
          </p:cNvSpPr>
          <p:nvPr>
            <p:ph type="body" orient="vert" idx="1"/>
          </p:nvPr>
        </p:nvSpPr>
        <p:spPr>
          <a:xfrm>
            <a:off x="457200" y="416859"/>
            <a:ext cx="6019800" cy="5615642"/>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55C5C7F9-2E45-B243-BB3F-C3238AE8C3DB}" type="datetimeFigureOut">
              <a:rPr lang="en-US" smtClean="0"/>
              <a:t>4/30/2019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1D26C5-C569-CB4B-B710-2EE9D3761A4F}"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5C5C7F9-2E45-B243-BB3F-C3238AE8C3DB}" type="datetimeFigureOut">
              <a:rPr lang="en-US" smtClean="0"/>
              <a:t>4/30/2019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1D26C5-C569-CB4B-B710-2EE9D3761A4F}"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5C5C7F9-2E45-B243-BB3F-C3238AE8C3DB}" type="datetimeFigureOut">
              <a:rPr lang="en-US" smtClean="0"/>
              <a:t>4/30/2019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1D26C5-C569-CB4B-B710-2EE9D3761A4F}" type="slidenum">
              <a:rPr lang="en-US" smtClean="0"/>
              <a:t>‹#›</a:t>
            </a:fld>
            <a:endParaRPr lang="en-US"/>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72817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McNees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55C5C7F9-2E45-B243-BB3F-C3238AE8C3DB}" type="datetimeFigureOut">
              <a:rPr lang="en-US" smtClean="0"/>
              <a:t>4/30/2019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1D26C5-C569-CB4B-B710-2EE9D3761A4F}"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2FD66A7-6123-3941-9D07-19D179146CDB}" type="datetimeFigureOut">
              <a:rPr lang="en-US" smtClean="0"/>
              <a:t>4/30/2019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E01149-6BF5-F445-80AF-6BD30543171F}" type="slidenum">
              <a:rPr lang="en-US" smtClean="0"/>
              <a:t>‹#›</a:t>
            </a:fld>
            <a:endParaRPr lang="en-US"/>
          </a:p>
        </p:txBody>
      </p:sp>
    </p:spTree>
    <p:extLst>
      <p:ext uri="{BB962C8B-B14F-4D97-AF65-F5344CB8AC3E}">
        <p14:creationId xmlns:p14="http://schemas.microsoft.com/office/powerpoint/2010/main" val="3843045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FD66A7-6123-3941-9D07-19D179146CDB}" type="datetimeFigureOut">
              <a:rPr lang="en-US" smtClean="0"/>
              <a:t>4/30/2019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E01149-6BF5-F445-80AF-6BD30543171F}" type="slidenum">
              <a:rPr lang="en-US" smtClean="0"/>
              <a:t>‹#›</a:t>
            </a:fld>
            <a:endParaRPr lang="en-US"/>
          </a:p>
        </p:txBody>
      </p:sp>
    </p:spTree>
    <p:extLst>
      <p:ext uri="{BB962C8B-B14F-4D97-AF65-F5344CB8AC3E}">
        <p14:creationId xmlns:p14="http://schemas.microsoft.com/office/powerpoint/2010/main" val="10061410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FD66A7-6123-3941-9D07-19D179146CDB}" type="datetimeFigureOut">
              <a:rPr lang="en-US" smtClean="0"/>
              <a:t>4/30/2019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E01149-6BF5-F445-80AF-6BD30543171F}" type="slidenum">
              <a:rPr lang="en-US" smtClean="0"/>
              <a:t>‹#›</a:t>
            </a:fld>
            <a:endParaRPr lang="en-US"/>
          </a:p>
        </p:txBody>
      </p:sp>
    </p:spTree>
    <p:extLst>
      <p:ext uri="{BB962C8B-B14F-4D97-AF65-F5344CB8AC3E}">
        <p14:creationId xmlns:p14="http://schemas.microsoft.com/office/powerpoint/2010/main" val="36682034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FD66A7-6123-3941-9D07-19D179146CDB}" type="datetimeFigureOut">
              <a:rPr lang="en-US" smtClean="0"/>
              <a:t>4/30/2019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E01149-6BF5-F445-80AF-6BD30543171F}" type="slidenum">
              <a:rPr lang="en-US" smtClean="0"/>
              <a:t>‹#›</a:t>
            </a:fld>
            <a:endParaRPr lang="en-US"/>
          </a:p>
        </p:txBody>
      </p:sp>
    </p:spTree>
    <p:extLst>
      <p:ext uri="{BB962C8B-B14F-4D97-AF65-F5344CB8AC3E}">
        <p14:creationId xmlns:p14="http://schemas.microsoft.com/office/powerpoint/2010/main" val="26349756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2FD66A7-6123-3941-9D07-19D179146CDB}" type="datetimeFigureOut">
              <a:rPr lang="en-US" smtClean="0"/>
              <a:t>4/30/2019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E01149-6BF5-F445-80AF-6BD30543171F}" type="slidenum">
              <a:rPr lang="en-US" smtClean="0"/>
              <a:t>‹#›</a:t>
            </a:fld>
            <a:endParaRPr lang="en-US"/>
          </a:p>
        </p:txBody>
      </p:sp>
    </p:spTree>
    <p:extLst>
      <p:ext uri="{BB962C8B-B14F-4D97-AF65-F5344CB8AC3E}">
        <p14:creationId xmlns:p14="http://schemas.microsoft.com/office/powerpoint/2010/main" val="33880707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2FD66A7-6123-3941-9D07-19D179146CDB}" type="datetimeFigureOut">
              <a:rPr lang="en-US" smtClean="0"/>
              <a:t>4/30/2019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E01149-6BF5-F445-80AF-6BD30543171F}" type="slidenum">
              <a:rPr lang="en-US" smtClean="0"/>
              <a:t>‹#›</a:t>
            </a:fld>
            <a:endParaRPr lang="en-US"/>
          </a:p>
        </p:txBody>
      </p:sp>
    </p:spTree>
    <p:extLst>
      <p:ext uri="{BB962C8B-B14F-4D97-AF65-F5344CB8AC3E}">
        <p14:creationId xmlns:p14="http://schemas.microsoft.com/office/powerpoint/2010/main" val="16373247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FD66A7-6123-3941-9D07-19D179146CDB}" type="datetimeFigureOut">
              <a:rPr lang="en-US" smtClean="0"/>
              <a:t>4/30/2019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E01149-6BF5-F445-80AF-6BD30543171F}" type="slidenum">
              <a:rPr lang="en-US" smtClean="0"/>
              <a:t>‹#›</a:t>
            </a:fld>
            <a:endParaRPr lang="en-US"/>
          </a:p>
        </p:txBody>
      </p:sp>
    </p:spTree>
    <p:extLst>
      <p:ext uri="{BB962C8B-B14F-4D97-AF65-F5344CB8AC3E}">
        <p14:creationId xmlns:p14="http://schemas.microsoft.com/office/powerpoint/2010/main" val="18827259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FD66A7-6123-3941-9D07-19D179146CDB}" type="datetimeFigureOut">
              <a:rPr lang="en-US" smtClean="0"/>
              <a:t>4/30/2019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E01149-6BF5-F445-80AF-6BD30543171F}" type="slidenum">
              <a:rPr lang="en-US" smtClean="0"/>
              <a:t>‹#›</a:t>
            </a:fld>
            <a:endParaRPr lang="en-US"/>
          </a:p>
        </p:txBody>
      </p:sp>
    </p:spTree>
    <p:extLst>
      <p:ext uri="{BB962C8B-B14F-4D97-AF65-F5344CB8AC3E}">
        <p14:creationId xmlns:p14="http://schemas.microsoft.com/office/powerpoint/2010/main" val="30737164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FD66A7-6123-3941-9D07-19D179146CDB}" type="datetimeFigureOut">
              <a:rPr lang="en-US" smtClean="0"/>
              <a:t>4/30/2019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E01149-6BF5-F445-80AF-6BD30543171F}" type="slidenum">
              <a:rPr lang="en-US" smtClean="0"/>
              <a:t>‹#›</a:t>
            </a:fld>
            <a:endParaRPr lang="en-US"/>
          </a:p>
        </p:txBody>
      </p:sp>
    </p:spTree>
    <p:extLst>
      <p:ext uri="{BB962C8B-B14F-4D97-AF65-F5344CB8AC3E}">
        <p14:creationId xmlns:p14="http://schemas.microsoft.com/office/powerpoint/2010/main" val="27692329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FD66A7-6123-3941-9D07-19D179146CDB}" type="datetimeFigureOut">
              <a:rPr lang="en-US" smtClean="0"/>
              <a:t>4/30/2019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E01149-6BF5-F445-80AF-6BD30543171F}" type="slidenum">
              <a:rPr lang="en-US" smtClean="0"/>
              <a:t>‹#›</a:t>
            </a:fld>
            <a:endParaRPr lang="en-US"/>
          </a:p>
        </p:txBody>
      </p:sp>
    </p:spTree>
    <p:extLst>
      <p:ext uri="{BB962C8B-B14F-4D97-AF65-F5344CB8AC3E}">
        <p14:creationId xmlns:p14="http://schemas.microsoft.com/office/powerpoint/2010/main" val="3914523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75 Anniversary Logo Color.jpg..jpg"/>
          <p:cNvPicPr>
            <a:picLocks noChangeAspect="1"/>
          </p:cNvPicPr>
          <p:nvPr userDrawn="1"/>
        </p:nvPicPr>
        <p:blipFill>
          <a:blip r:embed="rId2">
            <a:lum bright="70000" contrast="-70000"/>
            <a:alphaModFix amt="37000"/>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Lst>
          </a:blip>
          <a:stretch>
            <a:fillRect/>
          </a:stretch>
        </p:blipFill>
        <p:spPr>
          <a:xfrm>
            <a:off x="2412144" y="2363293"/>
            <a:ext cx="3904401" cy="3904401"/>
          </a:xfrm>
          <a:prstGeom prst="rect">
            <a:avLst/>
          </a:prstGeom>
        </p:spPr>
      </p:pic>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1pPr>
              <a:defRPr>
                <a:solidFill>
                  <a:srgbClr val="000090"/>
                </a:solidFill>
              </a:defRPr>
            </a:lvl1pPr>
            <a:lvl2pPr>
              <a:defRPr>
                <a:solidFill>
                  <a:srgbClr val="000090"/>
                </a:solidFill>
              </a:defRPr>
            </a:lvl2pPr>
            <a:lvl3pPr>
              <a:defRPr>
                <a:solidFill>
                  <a:srgbClr val="000090"/>
                </a:solidFill>
              </a:defRPr>
            </a:lvl3pPr>
            <a:lvl4pPr>
              <a:defRPr>
                <a:solidFill>
                  <a:srgbClr val="000090"/>
                </a:solidFill>
              </a:defRPr>
            </a:lvl4pPr>
            <a:lvl5pPr>
              <a:defRPr>
                <a:solidFill>
                  <a:srgbClr val="00009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10"/>
          </p:nvPr>
        </p:nvSpPr>
        <p:spPr/>
        <p:txBody>
          <a:bodyPr/>
          <a:lstStyle/>
          <a:p>
            <a:fld id="{55C5C7F9-2E45-B243-BB3F-C3238AE8C3DB}" type="datetimeFigureOut">
              <a:rPr lang="en-US" smtClean="0"/>
              <a:t>4/30/2019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1D26C5-C569-CB4B-B710-2EE9D3761A4F}" type="slidenum">
              <a:rPr lang="en-US" smtClean="0"/>
              <a:t>‹#›</a:t>
            </a:fld>
            <a:endParaRPr lang="en-US"/>
          </a:p>
        </p:txBody>
      </p:sp>
      <p:pic>
        <p:nvPicPr>
          <p:cNvPr id="7" name="Picture 6"/>
          <p:cNvPicPr>
            <a:picLocks noChangeAspect="1"/>
          </p:cNvPicPr>
          <p:nvPr userDrawn="1"/>
        </p:nvPicPr>
        <p:blipFill rotWithShape="1">
          <a:blip r:embed="rId4"/>
          <a:srcRect l="9601" t="18464" r="9431" b="17801"/>
          <a:stretch/>
        </p:blipFill>
        <p:spPr>
          <a:xfrm>
            <a:off x="199867" y="345141"/>
            <a:ext cx="1452048" cy="1143000"/>
          </a:xfrm>
          <a:prstGeom prst="rect">
            <a:avLst/>
          </a:prstGeom>
        </p:spPr>
      </p:pic>
    </p:spTree>
    <p:extLst>
      <p:ext uri="{BB962C8B-B14F-4D97-AF65-F5344CB8AC3E}">
        <p14:creationId xmlns:p14="http://schemas.microsoft.com/office/powerpoint/2010/main" val="19104135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FD66A7-6123-3941-9D07-19D179146CDB}" type="datetimeFigureOut">
              <a:rPr lang="en-US" smtClean="0"/>
              <a:t>4/30/2019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E01149-6BF5-F445-80AF-6BD30543171F}" type="slidenum">
              <a:rPr lang="en-US" smtClean="0"/>
              <a:t>‹#›</a:t>
            </a:fld>
            <a:endParaRPr lang="en-US"/>
          </a:p>
        </p:txBody>
      </p:sp>
    </p:spTree>
    <p:extLst>
      <p:ext uri="{BB962C8B-B14F-4D97-AF65-F5344CB8AC3E}">
        <p14:creationId xmlns:p14="http://schemas.microsoft.com/office/powerpoint/2010/main" val="829584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5C5C7F9-2E45-B243-BB3F-C3238AE8C3DB}" type="datetimeFigureOut">
              <a:rPr lang="en-US" smtClean="0"/>
              <a:t>4/30/2019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1D26C5-C569-CB4B-B710-2EE9D3761A4F}" type="slidenum">
              <a:rPr lang="en-US" smtClean="0"/>
              <a:t>‹#›</a:t>
            </a:fld>
            <a:endParaRPr lang="en-US"/>
          </a:p>
        </p:txBody>
      </p:sp>
    </p:spTree>
    <p:extLst>
      <p:ext uri="{BB962C8B-B14F-4D97-AF65-F5344CB8AC3E}">
        <p14:creationId xmlns:p14="http://schemas.microsoft.com/office/powerpoint/2010/main" val="840539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36694"/>
            <a:ext cx="6400800" cy="1362075"/>
          </a:xfrm>
        </p:spPr>
        <p:txBody>
          <a:bodyPr anchor="b" anchorCtr="0"/>
          <a:lstStyle>
            <a:lvl1pPr algn="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1676399" y="3609695"/>
            <a:ext cx="5181601" cy="1500187"/>
          </a:xfrm>
        </p:spPr>
        <p:txBody>
          <a:bodyPr anchor="t" anchorCtr="0"/>
          <a:lstStyle>
            <a:lvl1pPr marL="0" indent="0" algn="r">
              <a:spcBef>
                <a:spcPts val="300"/>
              </a:spcBef>
              <a:buNone/>
              <a:defRPr sz="18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55C5C7F9-2E45-B243-BB3F-C3238AE8C3DB}" type="datetimeFigureOut">
              <a:rPr lang="en-US" smtClean="0"/>
              <a:t>4/30/2019</a:t>
            </a:fld>
            <a:endParaRPr lang="en-US"/>
          </a:p>
        </p:txBody>
      </p:sp>
      <p:sp>
        <p:nvSpPr>
          <p:cNvPr id="5" name="Footer Placeholder 4"/>
          <p:cNvSpPr>
            <a:spLocks noGrp="1"/>
          </p:cNvSpPr>
          <p:nvPr>
            <p:ph type="ftr" sz="quarter" idx="11"/>
          </p:nvPr>
        </p:nvSpPr>
        <p:spPr>
          <a:xfrm>
            <a:off x="7238999" y="6356350"/>
            <a:ext cx="1446213" cy="365125"/>
          </a:xfrm>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A61D26C5-C569-CB4B-B710-2EE9D3761A4F}" type="slidenum">
              <a:rPr lang="en-US" smtClean="0"/>
              <a:t>‹#›</a:t>
            </a:fld>
            <a:endParaRPr lang="en-US"/>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634753" y="2784475"/>
            <a:ext cx="3767328" cy="3252788"/>
          </a:xfrm>
        </p:spPr>
        <p:txBody>
          <a:bodyPr/>
          <a:lstStyle>
            <a:lvl1pPr>
              <a:defRPr sz="1800"/>
            </a:lvl1pPr>
            <a:lvl2pPr>
              <a:defRPr sz="1800"/>
            </a:lvl2pPr>
            <a:lvl3pPr>
              <a:defRPr sz="1800"/>
            </a:lvl3pPr>
            <a:lvl4pPr>
              <a:defRPr sz="1800"/>
            </a:lvl4pPr>
            <a:lvl5pPr>
              <a:defRPr sz="1800"/>
            </a:lvl5pPr>
            <a:lvl6pPr marL="1946275" indent="-227013">
              <a:tabLst/>
              <a:defRPr sz="1600"/>
            </a:lvl6pPr>
            <a:lvl7pPr marL="2173288" indent="-227013">
              <a:tabLst/>
              <a:defRPr sz="1600"/>
            </a:lvl7pPr>
            <a:lvl8pPr marL="2398713" indent="-227013">
              <a:tabLst/>
              <a:defRPr sz="1600"/>
            </a:lvl8pPr>
            <a:lvl9pPr marL="2625725" indent="-227013">
              <a:tabLst/>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55C5C7F9-2E45-B243-BB3F-C3238AE8C3DB}" type="datetimeFigureOut">
              <a:rPr lang="en-US" smtClean="0"/>
              <a:t>4/30/2019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1D26C5-C569-CB4B-B710-2EE9D3761A4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740664"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40664"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4631578"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31578"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55C5C7F9-2E45-B243-BB3F-C3238AE8C3DB}" type="datetimeFigureOut">
              <a:rPr lang="en-US" smtClean="0"/>
              <a:t>4/30/2019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1D26C5-C569-CB4B-B710-2EE9D3761A4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762000" y="2784475"/>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55C5C7F9-2E45-B243-BB3F-C3238AE8C3DB}" type="datetimeFigureOut">
              <a:rPr lang="en-US" smtClean="0"/>
              <a:t>4/30/2019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1D26C5-C569-CB4B-B710-2EE9D3761A4F}" type="slidenum">
              <a:rPr lang="en-US" smtClean="0"/>
              <a:t>‹#›</a:t>
            </a:fld>
            <a:endParaRPr lang="en-US"/>
          </a:p>
        </p:txBody>
      </p:sp>
      <p:sp>
        <p:nvSpPr>
          <p:cNvPr id="8" name="Content Placeholder 2"/>
          <p:cNvSpPr>
            <a:spLocks noGrp="1"/>
          </p:cNvSpPr>
          <p:nvPr>
            <p:ph sz="half" idx="13"/>
          </p:nvPr>
        </p:nvSpPr>
        <p:spPr>
          <a:xfrm>
            <a:off x="762000" y="4497070"/>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55C5C7F9-2E45-B243-BB3F-C3238AE8C3DB}" type="datetimeFigureOut">
              <a:rPr lang="en-US" smtClean="0"/>
              <a:t>4/30/2019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1D26C5-C569-CB4B-B710-2EE9D3761A4F}" type="slidenum">
              <a:rPr lang="en-US" smtClean="0"/>
              <a:t>‹#›</a:t>
            </a:fld>
            <a:endParaRPr lang="en-US"/>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9" name="Content Placeholder 2"/>
          <p:cNvSpPr>
            <a:spLocks noGrp="1"/>
          </p:cNvSpPr>
          <p:nvPr>
            <p:ph sz="half" idx="14"/>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9776" y="345141"/>
            <a:ext cx="7947024" cy="1143000"/>
          </a:xfrm>
          <a:prstGeom prst="rect">
            <a:avLst/>
          </a:prstGeom>
        </p:spPr>
        <p:txBody>
          <a:bodyPr vert="horz" lIns="91440" tIns="45720" rIns="91440" bIns="45720" rtlCol="0" anchor="ctr">
            <a:noAutofit/>
          </a:bodyPr>
          <a:lstStyle/>
          <a:p>
            <a:r>
              <a:rPr lang="en-US" dirty="0"/>
              <a:t>Click to edit Master title style</a:t>
            </a:r>
            <a:endParaRPr dirty="0"/>
          </a:p>
        </p:txBody>
      </p:sp>
      <p:sp>
        <p:nvSpPr>
          <p:cNvPr id="3" name="Text Placeholder 2"/>
          <p:cNvSpPr>
            <a:spLocks noGrp="1"/>
          </p:cNvSpPr>
          <p:nvPr>
            <p:ph type="body" idx="1"/>
          </p:nvPr>
        </p:nvSpPr>
        <p:spPr>
          <a:xfrm>
            <a:off x="739775" y="2770094"/>
            <a:ext cx="7662864" cy="326716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fld id="{55C5C7F9-2E45-B243-BB3F-C3238AE8C3DB}" type="datetimeFigureOut">
              <a:rPr lang="en-US" smtClean="0"/>
              <a:t>4/30/2019</a:t>
            </a:fld>
            <a:endParaRPr lang="en-US"/>
          </a:p>
        </p:txBody>
      </p:sp>
      <p:sp>
        <p:nvSpPr>
          <p:cNvPr id="5" name="Footer Placeholder 4"/>
          <p:cNvSpPr>
            <a:spLocks noGrp="1"/>
          </p:cNvSpPr>
          <p:nvPr>
            <p:ph type="ftr" sz="quarter" idx="3"/>
          </p:nvPr>
        </p:nvSpPr>
        <p:spPr>
          <a:xfrm>
            <a:off x="5789613" y="6356350"/>
            <a:ext cx="2895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100" b="1">
                <a:solidFill>
                  <a:schemeClr val="tx1">
                    <a:lumMod val="50000"/>
                    <a:lumOff val="50000"/>
                  </a:schemeClr>
                </a:solidFill>
              </a:defRPr>
            </a:lvl1pPr>
          </a:lstStyle>
          <a:p>
            <a:fld id="{A61D26C5-C569-CB4B-B710-2EE9D3761A4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91" r:id="rId3"/>
    <p:sldLayoutId id="2147483690"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Lst>
  <p:txStyles>
    <p:titleStyle>
      <a:lvl1pPr algn="ctr" defTabSz="914400" rtl="0" eaLnBrk="1" latinLnBrk="0" hangingPunct="1">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SzPct val="150000"/>
        <a:buFontTx/>
        <a:buBlip>
          <a:blip r:embed="rId21"/>
        </a:buBlip>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buClr>
        <a:buSzPct val="90000"/>
        <a:buFont typeface="Wingdings" charset="2"/>
        <a:buChar char=""/>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buClr>
        <a:buSzPct val="90000"/>
        <a:buFont typeface="Wingdings"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FD66A7-6123-3941-9D07-19D179146CDB}" type="datetimeFigureOut">
              <a:rPr lang="en-US" smtClean="0"/>
              <a:t>4/30/2019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E01149-6BF5-F445-80AF-6BD30543171F}" type="slidenum">
              <a:rPr lang="en-US" smtClean="0"/>
              <a:t>‹#›</a:t>
            </a:fld>
            <a:endParaRPr lang="en-US"/>
          </a:p>
        </p:txBody>
      </p:sp>
    </p:spTree>
    <p:extLst>
      <p:ext uri="{BB962C8B-B14F-4D97-AF65-F5344CB8AC3E}">
        <p14:creationId xmlns:p14="http://schemas.microsoft.com/office/powerpoint/2010/main" val="299115384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11.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hyperlink" Target="https://nces.ed.gov/collegenavigator/?q=mcneese+state+university&amp;s=all&amp;id=159717#fedloans"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54180" y="2424657"/>
            <a:ext cx="8228013" cy="1066800"/>
          </a:xfrm>
        </p:spPr>
        <p:txBody>
          <a:bodyPr>
            <a:noAutofit/>
          </a:bodyPr>
          <a:lstStyle/>
          <a:p>
            <a:r>
              <a:rPr lang="en-US" sz="2800" dirty="0"/>
              <a:t>McNeese State University </a:t>
            </a:r>
          </a:p>
          <a:p>
            <a:r>
              <a:rPr lang="en-US" sz="2800" dirty="0"/>
              <a:t>Spring 2019</a:t>
            </a:r>
          </a:p>
          <a:p>
            <a:r>
              <a:rPr lang="en-US" sz="2800" dirty="0"/>
              <a:t>CAEP Update </a:t>
            </a:r>
            <a:r>
              <a:rPr lang="en-US" sz="2800" dirty="0" smtClean="0"/>
              <a:t>Presentation</a:t>
            </a:r>
          </a:p>
          <a:p>
            <a:r>
              <a:rPr lang="en-US" sz="2400" dirty="0" smtClean="0">
                <a:solidFill>
                  <a:schemeClr val="tx1"/>
                </a:solidFill>
              </a:rPr>
              <a:t>All data referenced within this PowerPoint is located at t</a:t>
            </a:r>
            <a:r>
              <a:rPr lang="en-US" sz="2400" dirty="0" smtClean="0">
                <a:solidFill>
                  <a:schemeClr val="tx1"/>
                </a:solidFill>
              </a:rPr>
              <a:t>he following URL: </a:t>
            </a:r>
          </a:p>
          <a:p>
            <a:r>
              <a:rPr lang="en-US" sz="2400" dirty="0">
                <a:solidFill>
                  <a:schemeClr val="tx1"/>
                </a:solidFill>
              </a:rPr>
              <a:t>https://www.mcneese.edu/stpes/assessment_annual_reports</a:t>
            </a:r>
            <a:endParaRPr lang="en-US" sz="2400" dirty="0">
              <a:solidFill>
                <a:schemeClr val="tx1"/>
              </a:solidFill>
            </a:endParaRPr>
          </a:p>
        </p:txBody>
      </p:sp>
      <p:sp>
        <p:nvSpPr>
          <p:cNvPr id="2" name="Title 1"/>
          <p:cNvSpPr>
            <a:spLocks noGrp="1"/>
          </p:cNvSpPr>
          <p:nvPr>
            <p:ph type="title"/>
          </p:nvPr>
        </p:nvSpPr>
        <p:spPr>
          <a:xfrm>
            <a:off x="554181" y="140715"/>
            <a:ext cx="8228013" cy="2283942"/>
          </a:xfrm>
        </p:spPr>
        <p:txBody>
          <a:bodyPr/>
          <a:lstStyle/>
          <a:p>
            <a:r>
              <a:rPr lang="en-US" sz="6000" dirty="0"/>
              <a:t>CAEP </a:t>
            </a:r>
            <a:br>
              <a:rPr lang="en-US" sz="6000" dirty="0"/>
            </a:br>
            <a:r>
              <a:rPr lang="en-US" sz="6000" dirty="0"/>
              <a:t>Standard 4 </a:t>
            </a:r>
          </a:p>
        </p:txBody>
      </p:sp>
      <p:sp>
        <p:nvSpPr>
          <p:cNvPr id="4" name="TextBox 3"/>
          <p:cNvSpPr txBox="1"/>
          <p:nvPr/>
        </p:nvSpPr>
        <p:spPr>
          <a:xfrm>
            <a:off x="8392583" y="6212417"/>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105922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153" y="345141"/>
            <a:ext cx="8471647" cy="1143000"/>
          </a:xfrm>
        </p:spPr>
        <p:txBody>
          <a:bodyPr/>
          <a:lstStyle/>
          <a:p>
            <a:r>
              <a:rPr lang="en-US" dirty="0"/>
              <a:t>Completer Data Conclusions</a:t>
            </a:r>
            <a:br>
              <a:rPr lang="en-US" dirty="0"/>
            </a:br>
            <a:r>
              <a:rPr lang="en-US" dirty="0"/>
              <a:t>(combined CAEP 4.1 and 4.2)</a:t>
            </a:r>
          </a:p>
        </p:txBody>
      </p:sp>
      <p:sp>
        <p:nvSpPr>
          <p:cNvPr id="3" name="Content Placeholder 2"/>
          <p:cNvSpPr>
            <a:spLocks noGrp="1"/>
          </p:cNvSpPr>
          <p:nvPr>
            <p:ph idx="1"/>
          </p:nvPr>
        </p:nvSpPr>
        <p:spPr>
          <a:xfrm>
            <a:off x="215154" y="2403987"/>
            <a:ext cx="8471646" cy="4277031"/>
          </a:xfrm>
        </p:spPr>
        <p:txBody>
          <a:bodyPr>
            <a:normAutofit/>
          </a:bodyPr>
          <a:lstStyle/>
          <a:p>
            <a:r>
              <a:rPr lang="en-US" dirty="0"/>
              <a:t>Undergraduate, MAT, and PBC completers teaching in their first or second year in the 2015-2016 academic year had mean scores of Effective Proficient to Highly Effective (</a:t>
            </a:r>
            <a:r>
              <a:rPr lang="en-US" i="1" dirty="0"/>
              <a:t>m=</a:t>
            </a:r>
            <a:r>
              <a:rPr lang="en-US" dirty="0"/>
              <a:t>3.4-3.6) in all three categories of Student Growth, Professional Practice, and Final Evaluations.</a:t>
            </a:r>
          </a:p>
          <a:p>
            <a:r>
              <a:rPr lang="en-US" dirty="0"/>
              <a:t>When combining all 4.1 and 4.2 data found within the </a:t>
            </a:r>
            <a:r>
              <a:rPr lang="en-US" dirty="0" err="1"/>
              <a:t>LBoR</a:t>
            </a:r>
            <a:r>
              <a:rPr lang="en-US" dirty="0"/>
              <a:t> Factbook and Data Dashboards and then comparing all three initial-certification program types, the PBC program has the highest percentage of completers scoring at the Effective: Proficient and Highly Effective range at 97%, followed by MAT program at 96%, and undergraduate program at 92%.</a:t>
            </a:r>
          </a:p>
        </p:txBody>
      </p:sp>
    </p:spTree>
    <p:extLst>
      <p:ext uri="{BB962C8B-B14F-4D97-AF65-F5344CB8AC3E}">
        <p14:creationId xmlns:p14="http://schemas.microsoft.com/office/powerpoint/2010/main" val="25733964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9776" y="577702"/>
            <a:ext cx="7947024" cy="1143000"/>
          </a:xfrm>
        </p:spPr>
        <p:txBody>
          <a:bodyPr/>
          <a:lstStyle/>
          <a:p>
            <a:r>
              <a:rPr lang="en-US" sz="3600" dirty="0"/>
              <a:t>Program Comparison</a:t>
            </a:r>
            <a:br>
              <a:rPr lang="en-US" sz="3600" dirty="0"/>
            </a:br>
            <a:r>
              <a:rPr lang="en-US" sz="3600" dirty="0"/>
              <a:t>2018 Factbook and Data Dashboard</a:t>
            </a:r>
            <a:br>
              <a:rPr lang="en-US" sz="3600" dirty="0"/>
            </a:br>
            <a:r>
              <a:rPr lang="en-US" sz="3600" i="1" u="sng" dirty="0"/>
              <a:t>Compass Student Growth (SLT/VAM)</a:t>
            </a:r>
            <a:br>
              <a:rPr lang="en-US" sz="3600" i="1" u="sng" dirty="0"/>
            </a:br>
            <a:r>
              <a:rPr lang="en-US" sz="3600" i="1" u="sng" dirty="0"/>
              <a:t>CAEP 4.1</a:t>
            </a:r>
            <a:endParaRPr lang="en-US" sz="3600" dirty="0"/>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386387445"/>
              </p:ext>
            </p:extLst>
          </p:nvPr>
        </p:nvGraphicFramePr>
        <p:xfrm>
          <a:off x="268943" y="2599838"/>
          <a:ext cx="8713694" cy="3108960"/>
        </p:xfrm>
        <a:graphic>
          <a:graphicData uri="http://schemas.openxmlformats.org/drawingml/2006/table">
            <a:tbl>
              <a:tblPr firstRow="1" bandRow="1">
                <a:tableStyleId>{5C22544A-7EE6-4342-B048-85BDC9FD1C3A}</a:tableStyleId>
              </a:tblPr>
              <a:tblGrid>
                <a:gridCol w="1882587">
                  <a:extLst>
                    <a:ext uri="{9D8B030D-6E8A-4147-A177-3AD203B41FA5}">
                      <a16:colId xmlns:a16="http://schemas.microsoft.com/office/drawing/2014/main" val="20000"/>
                    </a:ext>
                  </a:extLst>
                </a:gridCol>
                <a:gridCol w="1775013">
                  <a:extLst>
                    <a:ext uri="{9D8B030D-6E8A-4147-A177-3AD203B41FA5}">
                      <a16:colId xmlns:a16="http://schemas.microsoft.com/office/drawing/2014/main" val="20001"/>
                    </a:ext>
                  </a:extLst>
                </a:gridCol>
                <a:gridCol w="1280160">
                  <a:extLst>
                    <a:ext uri="{9D8B030D-6E8A-4147-A177-3AD203B41FA5}">
                      <a16:colId xmlns:a16="http://schemas.microsoft.com/office/drawing/2014/main" val="20002"/>
                    </a:ext>
                  </a:extLst>
                </a:gridCol>
                <a:gridCol w="1420009">
                  <a:extLst>
                    <a:ext uri="{9D8B030D-6E8A-4147-A177-3AD203B41FA5}">
                      <a16:colId xmlns:a16="http://schemas.microsoft.com/office/drawing/2014/main" val="20003"/>
                    </a:ext>
                  </a:extLst>
                </a:gridCol>
                <a:gridCol w="1226372">
                  <a:extLst>
                    <a:ext uri="{9D8B030D-6E8A-4147-A177-3AD203B41FA5}">
                      <a16:colId xmlns:a16="http://schemas.microsoft.com/office/drawing/2014/main" val="20004"/>
                    </a:ext>
                  </a:extLst>
                </a:gridCol>
                <a:gridCol w="1129553">
                  <a:extLst>
                    <a:ext uri="{9D8B030D-6E8A-4147-A177-3AD203B41FA5}">
                      <a16:colId xmlns:a16="http://schemas.microsoft.com/office/drawing/2014/main" val="20005"/>
                    </a:ext>
                  </a:extLst>
                </a:gridCol>
              </a:tblGrid>
              <a:tr h="370840">
                <a:tc>
                  <a:txBody>
                    <a:bodyPr/>
                    <a:lstStyle/>
                    <a:p>
                      <a:pPr algn="ctr"/>
                      <a:r>
                        <a:rPr lang="en-US" sz="1800" dirty="0"/>
                        <a:t>Program</a:t>
                      </a:r>
                    </a:p>
                  </a:txBody>
                  <a:tcPr/>
                </a:tc>
                <a:tc>
                  <a:txBody>
                    <a:bodyPr/>
                    <a:lstStyle/>
                    <a:p>
                      <a:pPr algn="ctr"/>
                      <a:r>
                        <a:rPr lang="en-US" sz="1800" dirty="0"/>
                        <a:t>Mean</a:t>
                      </a:r>
                    </a:p>
                    <a:p>
                      <a:pPr algn="ctr"/>
                      <a:r>
                        <a:rPr lang="en-US" sz="1800" dirty="0"/>
                        <a:t>number</a:t>
                      </a:r>
                    </a:p>
                  </a:txBody>
                  <a:tcPr/>
                </a:tc>
                <a:tc>
                  <a:txBody>
                    <a:bodyPr/>
                    <a:lstStyle/>
                    <a:p>
                      <a:pPr algn="ctr"/>
                      <a:r>
                        <a:rPr lang="en-US" sz="1800" dirty="0"/>
                        <a:t>Ineffective</a:t>
                      </a:r>
                    </a:p>
                  </a:txBody>
                  <a:tcPr/>
                </a:tc>
                <a:tc>
                  <a:txBody>
                    <a:bodyPr/>
                    <a:lstStyle/>
                    <a:p>
                      <a:pPr algn="ctr"/>
                      <a:r>
                        <a:rPr lang="en-US" sz="1800" dirty="0"/>
                        <a:t>Effective: Emerging</a:t>
                      </a:r>
                    </a:p>
                  </a:txBody>
                  <a:tcPr/>
                </a:tc>
                <a:tc>
                  <a:txBody>
                    <a:bodyPr/>
                    <a:lstStyle/>
                    <a:p>
                      <a:pPr algn="ctr"/>
                      <a:r>
                        <a:rPr lang="en-US" sz="1800" dirty="0"/>
                        <a:t>Effective: Proficient</a:t>
                      </a:r>
                    </a:p>
                  </a:txBody>
                  <a:tcPr/>
                </a:tc>
                <a:tc>
                  <a:txBody>
                    <a:bodyPr/>
                    <a:lstStyle/>
                    <a:p>
                      <a:pPr algn="ctr"/>
                      <a:r>
                        <a:rPr lang="en-US" sz="1800" dirty="0"/>
                        <a:t>Highly Effective</a:t>
                      </a:r>
                    </a:p>
                  </a:txBody>
                  <a:tcPr/>
                </a:tc>
                <a:extLst>
                  <a:ext uri="{0D108BD9-81ED-4DB2-BD59-A6C34878D82A}">
                    <a16:rowId xmlns:a16="http://schemas.microsoft.com/office/drawing/2014/main" val="10000"/>
                  </a:ext>
                </a:extLst>
              </a:tr>
              <a:tr h="370840">
                <a:tc>
                  <a:txBody>
                    <a:bodyPr/>
                    <a:lstStyle/>
                    <a:p>
                      <a:pPr algn="ctr"/>
                      <a:r>
                        <a:rPr lang="en-US" sz="2000" b="0" i="0" u="none" dirty="0"/>
                        <a:t>Undergraduate</a:t>
                      </a:r>
                    </a:p>
                  </a:txBody>
                  <a:tcPr/>
                </a:tc>
                <a:tc>
                  <a:txBody>
                    <a:bodyPr/>
                    <a:lstStyle/>
                    <a:p>
                      <a:pPr algn="ctr"/>
                      <a:r>
                        <a:rPr lang="en-US" sz="2400" b="0" i="0" u="none" dirty="0"/>
                        <a:t>3.4 </a:t>
                      </a:r>
                    </a:p>
                    <a:p>
                      <a:pPr algn="ctr"/>
                      <a:r>
                        <a:rPr lang="en-US" sz="2400" b="0" i="0" u="none" dirty="0"/>
                        <a:t>(n=360)</a:t>
                      </a:r>
                    </a:p>
                  </a:txBody>
                  <a:tcPr/>
                </a:tc>
                <a:tc>
                  <a:txBody>
                    <a:bodyPr/>
                    <a:lstStyle/>
                    <a:p>
                      <a:pPr algn="ctr"/>
                      <a:r>
                        <a:rPr lang="en-US" sz="2400" dirty="0"/>
                        <a:t>1%</a:t>
                      </a:r>
                    </a:p>
                  </a:txBody>
                  <a:tcPr/>
                </a:tc>
                <a:tc>
                  <a:txBody>
                    <a:bodyPr/>
                    <a:lstStyle/>
                    <a:p>
                      <a:pPr algn="ctr"/>
                      <a:r>
                        <a:rPr lang="en-US" sz="2400" dirty="0"/>
                        <a:t>10%</a:t>
                      </a:r>
                    </a:p>
                  </a:txBody>
                  <a:tcPr/>
                </a:tc>
                <a:tc>
                  <a:txBody>
                    <a:bodyPr/>
                    <a:lstStyle/>
                    <a:p>
                      <a:pPr algn="ctr"/>
                      <a:r>
                        <a:rPr lang="en-US" sz="2400" dirty="0"/>
                        <a:t>19%</a:t>
                      </a:r>
                    </a:p>
                  </a:txBody>
                  <a:tcPr/>
                </a:tc>
                <a:tc>
                  <a:txBody>
                    <a:bodyPr/>
                    <a:lstStyle/>
                    <a:p>
                      <a:pPr algn="ctr"/>
                      <a:r>
                        <a:rPr lang="en-US" sz="2400" dirty="0"/>
                        <a:t>70%</a:t>
                      </a:r>
                    </a:p>
                  </a:txBody>
                  <a:tcPr/>
                </a:tc>
                <a:extLst>
                  <a:ext uri="{0D108BD9-81ED-4DB2-BD59-A6C34878D82A}">
                    <a16:rowId xmlns:a16="http://schemas.microsoft.com/office/drawing/2014/main" val="10001"/>
                  </a:ext>
                </a:extLst>
              </a:tr>
              <a:tr h="370840">
                <a:tc>
                  <a:txBody>
                    <a:bodyPr/>
                    <a:lstStyle/>
                    <a:p>
                      <a:pPr algn="ctr"/>
                      <a:r>
                        <a:rPr lang="en-US" sz="2000" dirty="0"/>
                        <a:t>MAT</a:t>
                      </a:r>
                    </a:p>
                  </a:txBody>
                  <a:tcPr/>
                </a:tc>
                <a:tc>
                  <a:txBody>
                    <a:bodyPr/>
                    <a:lstStyle/>
                    <a:p>
                      <a:pPr algn="ctr"/>
                      <a:r>
                        <a:rPr lang="en-US" sz="2400" dirty="0"/>
                        <a:t>3.6 </a:t>
                      </a:r>
                    </a:p>
                    <a:p>
                      <a:pPr algn="ctr"/>
                      <a:r>
                        <a:rPr lang="en-US" sz="2400" dirty="0"/>
                        <a:t>(n=78)</a:t>
                      </a:r>
                    </a:p>
                  </a:txBody>
                  <a:tcPr/>
                </a:tc>
                <a:tc>
                  <a:txBody>
                    <a:bodyPr/>
                    <a:lstStyle/>
                    <a:p>
                      <a:pPr algn="ctr"/>
                      <a:r>
                        <a:rPr lang="en-US" sz="2400" dirty="0"/>
                        <a:t>1%</a:t>
                      </a:r>
                    </a:p>
                  </a:txBody>
                  <a:tcPr/>
                </a:tc>
                <a:tc>
                  <a:txBody>
                    <a:bodyPr/>
                    <a:lstStyle/>
                    <a:p>
                      <a:pPr algn="ctr"/>
                      <a:r>
                        <a:rPr lang="en-US" sz="2400" dirty="0"/>
                        <a:t>8%</a:t>
                      </a:r>
                    </a:p>
                  </a:txBody>
                  <a:tcPr/>
                </a:tc>
                <a:tc>
                  <a:txBody>
                    <a:bodyPr/>
                    <a:lstStyle/>
                    <a:p>
                      <a:pPr algn="ctr"/>
                      <a:r>
                        <a:rPr lang="en-US" sz="2400" dirty="0"/>
                        <a:t>15%</a:t>
                      </a:r>
                    </a:p>
                  </a:txBody>
                  <a:tcPr/>
                </a:tc>
                <a:tc>
                  <a:txBody>
                    <a:bodyPr/>
                    <a:lstStyle/>
                    <a:p>
                      <a:pPr algn="ctr"/>
                      <a:r>
                        <a:rPr lang="en-US" sz="2400" dirty="0"/>
                        <a:t>76%</a:t>
                      </a:r>
                    </a:p>
                  </a:txBody>
                  <a:tcPr/>
                </a:tc>
                <a:extLst>
                  <a:ext uri="{0D108BD9-81ED-4DB2-BD59-A6C34878D82A}">
                    <a16:rowId xmlns:a16="http://schemas.microsoft.com/office/drawing/2014/main" val="10002"/>
                  </a:ext>
                </a:extLst>
              </a:tr>
              <a:tr h="370840">
                <a:tc>
                  <a:txBody>
                    <a:bodyPr/>
                    <a:lstStyle/>
                    <a:p>
                      <a:pPr algn="ctr"/>
                      <a:r>
                        <a:rPr lang="en-US" sz="2000" dirty="0"/>
                        <a:t>PBC</a:t>
                      </a:r>
                    </a:p>
                  </a:txBody>
                  <a:tcPr/>
                </a:tc>
                <a:tc>
                  <a:txBody>
                    <a:bodyPr/>
                    <a:lstStyle/>
                    <a:p>
                      <a:pPr algn="ctr"/>
                      <a:r>
                        <a:rPr lang="en-US" sz="2400" dirty="0"/>
                        <a:t>3.6</a:t>
                      </a:r>
                    </a:p>
                    <a:p>
                      <a:pPr algn="ctr"/>
                      <a:r>
                        <a:rPr lang="en-US" sz="2400" dirty="0"/>
                        <a:t>(n=80)</a:t>
                      </a:r>
                    </a:p>
                  </a:txBody>
                  <a:tcPr/>
                </a:tc>
                <a:tc>
                  <a:txBody>
                    <a:bodyPr/>
                    <a:lstStyle/>
                    <a:p>
                      <a:pPr algn="ctr"/>
                      <a:r>
                        <a:rPr lang="en-US" sz="2400" dirty="0"/>
                        <a:t>0%</a:t>
                      </a:r>
                    </a:p>
                  </a:txBody>
                  <a:tcPr/>
                </a:tc>
                <a:tc>
                  <a:txBody>
                    <a:bodyPr/>
                    <a:lstStyle/>
                    <a:p>
                      <a:pPr algn="ctr"/>
                      <a:r>
                        <a:rPr lang="en-US" sz="2400" dirty="0"/>
                        <a:t>4%</a:t>
                      </a:r>
                    </a:p>
                  </a:txBody>
                  <a:tcPr/>
                </a:tc>
                <a:tc>
                  <a:txBody>
                    <a:bodyPr/>
                    <a:lstStyle/>
                    <a:p>
                      <a:pPr algn="ctr"/>
                      <a:r>
                        <a:rPr lang="en-US" sz="2400" dirty="0"/>
                        <a:t>25%</a:t>
                      </a:r>
                    </a:p>
                  </a:txBody>
                  <a:tcPr/>
                </a:tc>
                <a:tc>
                  <a:txBody>
                    <a:bodyPr/>
                    <a:lstStyle/>
                    <a:p>
                      <a:pPr algn="ctr"/>
                      <a:r>
                        <a:rPr lang="en-US" sz="2400" dirty="0"/>
                        <a:t>71%</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9406501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849" y="140745"/>
            <a:ext cx="8810514" cy="1143000"/>
          </a:xfrm>
        </p:spPr>
        <p:txBody>
          <a:bodyPr/>
          <a:lstStyle/>
          <a:p>
            <a:r>
              <a:rPr lang="en-US" sz="3200" dirty="0"/>
              <a:t>Student Growth (VAM)</a:t>
            </a:r>
            <a:br>
              <a:rPr lang="en-US" sz="3200" dirty="0"/>
            </a:br>
            <a:r>
              <a:rPr lang="en-US" sz="3200" dirty="0"/>
              <a:t>Disaggregation by Content Area: </a:t>
            </a:r>
            <a:r>
              <a:rPr lang="en-US" sz="3200" i="1" dirty="0"/>
              <a:t>Undergraduate</a:t>
            </a:r>
          </a:p>
        </p:txBody>
      </p:sp>
      <p:graphicFrame>
        <p:nvGraphicFramePr>
          <p:cNvPr id="4" name="Content Placeholder 7"/>
          <p:cNvGraphicFramePr>
            <a:graphicFrameLocks noGrp="1"/>
          </p:cNvGraphicFramePr>
          <p:nvPr>
            <p:ph sz="half" idx="4294967295"/>
            <p:extLst>
              <p:ext uri="{D42A27DB-BD31-4B8C-83A1-F6EECF244321}">
                <p14:modId xmlns:p14="http://schemas.microsoft.com/office/powerpoint/2010/main" val="3959445837"/>
              </p:ext>
            </p:extLst>
          </p:nvPr>
        </p:nvGraphicFramePr>
        <p:xfrm>
          <a:off x="139849" y="1463040"/>
          <a:ext cx="8810514" cy="5254023"/>
        </p:xfrm>
        <a:graphic>
          <a:graphicData uri="http://schemas.openxmlformats.org/drawingml/2006/table">
            <a:tbl>
              <a:tblPr firstRow="1" bandRow="1">
                <a:tableStyleId>{5C22544A-7EE6-4342-B048-85BDC9FD1C3A}</a:tableStyleId>
              </a:tblPr>
              <a:tblGrid>
                <a:gridCol w="666975">
                  <a:extLst>
                    <a:ext uri="{9D8B030D-6E8A-4147-A177-3AD203B41FA5}">
                      <a16:colId xmlns:a16="http://schemas.microsoft.com/office/drawing/2014/main" val="20000"/>
                    </a:ext>
                  </a:extLst>
                </a:gridCol>
                <a:gridCol w="892884">
                  <a:extLst>
                    <a:ext uri="{9D8B030D-6E8A-4147-A177-3AD203B41FA5}">
                      <a16:colId xmlns:a16="http://schemas.microsoft.com/office/drawing/2014/main" val="4105155587"/>
                    </a:ext>
                  </a:extLst>
                </a:gridCol>
                <a:gridCol w="1452283">
                  <a:extLst>
                    <a:ext uri="{9D8B030D-6E8A-4147-A177-3AD203B41FA5}">
                      <a16:colId xmlns:a16="http://schemas.microsoft.com/office/drawing/2014/main" val="2458040698"/>
                    </a:ext>
                  </a:extLst>
                </a:gridCol>
                <a:gridCol w="2043953">
                  <a:extLst>
                    <a:ext uri="{9D8B030D-6E8A-4147-A177-3AD203B41FA5}">
                      <a16:colId xmlns:a16="http://schemas.microsoft.com/office/drawing/2014/main" val="1080122307"/>
                    </a:ext>
                  </a:extLst>
                </a:gridCol>
                <a:gridCol w="1882588">
                  <a:extLst>
                    <a:ext uri="{9D8B030D-6E8A-4147-A177-3AD203B41FA5}">
                      <a16:colId xmlns:a16="http://schemas.microsoft.com/office/drawing/2014/main" val="3310482976"/>
                    </a:ext>
                  </a:extLst>
                </a:gridCol>
                <a:gridCol w="1871831">
                  <a:extLst>
                    <a:ext uri="{9D8B030D-6E8A-4147-A177-3AD203B41FA5}">
                      <a16:colId xmlns:a16="http://schemas.microsoft.com/office/drawing/2014/main" val="2979821212"/>
                    </a:ext>
                  </a:extLst>
                </a:gridCol>
              </a:tblGrid>
              <a:tr h="301214">
                <a:tc>
                  <a:txBody>
                    <a:bodyPr/>
                    <a:lstStyle/>
                    <a:p>
                      <a:pPr algn="ctr"/>
                      <a:r>
                        <a:rPr lang="en-US" sz="1400" dirty="0"/>
                        <a:t>Year</a:t>
                      </a:r>
                    </a:p>
                  </a:txBody>
                  <a:tcPr/>
                </a:tc>
                <a:tc>
                  <a:txBody>
                    <a:bodyPr/>
                    <a:lstStyle/>
                    <a:p>
                      <a:pPr algn="ctr"/>
                      <a:r>
                        <a:rPr lang="en-US" sz="1400" dirty="0"/>
                        <a:t>number</a:t>
                      </a:r>
                    </a:p>
                  </a:txBody>
                  <a:tcPr/>
                </a:tc>
                <a:tc>
                  <a:txBody>
                    <a:bodyPr/>
                    <a:lstStyle/>
                    <a:p>
                      <a:pPr algn="ctr"/>
                      <a:r>
                        <a:rPr lang="en-US" sz="1400" dirty="0"/>
                        <a:t>Ineffective</a:t>
                      </a:r>
                    </a:p>
                  </a:txBody>
                  <a:tcPr/>
                </a:tc>
                <a:tc>
                  <a:txBody>
                    <a:bodyPr/>
                    <a:lstStyle/>
                    <a:p>
                      <a:pPr algn="ctr"/>
                      <a:r>
                        <a:rPr lang="en-US" sz="1400" dirty="0"/>
                        <a:t>Effective: Emerging</a:t>
                      </a:r>
                    </a:p>
                  </a:txBody>
                  <a:tcPr/>
                </a:tc>
                <a:tc>
                  <a:txBody>
                    <a:bodyPr/>
                    <a:lstStyle/>
                    <a:p>
                      <a:pPr algn="ctr"/>
                      <a:r>
                        <a:rPr lang="en-US" sz="1400" dirty="0"/>
                        <a:t>Effective: Proficient</a:t>
                      </a:r>
                    </a:p>
                  </a:txBody>
                  <a:tcPr/>
                </a:tc>
                <a:tc>
                  <a:txBody>
                    <a:bodyPr/>
                    <a:lstStyle/>
                    <a:p>
                      <a:pPr algn="ctr"/>
                      <a:r>
                        <a:rPr lang="en-US" sz="1400" dirty="0"/>
                        <a:t>Highly Effective</a:t>
                      </a:r>
                    </a:p>
                  </a:txBody>
                  <a:tcPr/>
                </a:tc>
                <a:extLst>
                  <a:ext uri="{0D108BD9-81ED-4DB2-BD59-A6C34878D82A}">
                    <a16:rowId xmlns:a16="http://schemas.microsoft.com/office/drawing/2014/main" val="10000"/>
                  </a:ext>
                </a:extLst>
              </a:tr>
              <a:tr h="296964">
                <a:tc gridSpan="6">
                  <a:txBody>
                    <a:bodyPr/>
                    <a:lstStyle/>
                    <a:p>
                      <a:pPr algn="ctr"/>
                      <a:r>
                        <a:rPr lang="en-US" sz="1400" b="1" i="1" u="sng" dirty="0"/>
                        <a:t>Math</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96964">
                <a:tc>
                  <a:txBody>
                    <a:bodyPr/>
                    <a:lstStyle/>
                    <a:p>
                      <a:pPr algn="ctr"/>
                      <a:r>
                        <a:rPr lang="en-US" sz="1400" dirty="0"/>
                        <a:t>2016</a:t>
                      </a:r>
                    </a:p>
                  </a:txBody>
                  <a:tcPr/>
                </a:tc>
                <a:tc>
                  <a:txBody>
                    <a:bodyPr/>
                    <a:lstStyle/>
                    <a:p>
                      <a:pPr algn="ctr"/>
                      <a:r>
                        <a:rPr lang="en-US" sz="1400" dirty="0"/>
                        <a:t>37</a:t>
                      </a:r>
                    </a:p>
                  </a:txBody>
                  <a:tcPr/>
                </a:tc>
                <a:tc>
                  <a:txBody>
                    <a:bodyPr/>
                    <a:lstStyle/>
                    <a:p>
                      <a:pPr algn="ctr"/>
                      <a:r>
                        <a:rPr lang="en-US" sz="1400" dirty="0"/>
                        <a:t>41%</a:t>
                      </a:r>
                    </a:p>
                  </a:txBody>
                  <a:tcPr/>
                </a:tc>
                <a:tc>
                  <a:txBody>
                    <a:bodyPr/>
                    <a:lstStyle/>
                    <a:p>
                      <a:pPr algn="ctr"/>
                      <a:r>
                        <a:rPr lang="en-US" sz="1400" dirty="0"/>
                        <a:t>35%</a:t>
                      </a:r>
                    </a:p>
                  </a:txBody>
                  <a:tcPr/>
                </a:tc>
                <a:tc>
                  <a:txBody>
                    <a:bodyPr/>
                    <a:lstStyle/>
                    <a:p>
                      <a:pPr algn="ctr"/>
                      <a:r>
                        <a:rPr lang="en-US" sz="1400" dirty="0"/>
                        <a:t>19%</a:t>
                      </a:r>
                    </a:p>
                  </a:txBody>
                  <a:tcPr/>
                </a:tc>
                <a:tc>
                  <a:txBody>
                    <a:bodyPr/>
                    <a:lstStyle/>
                    <a:p>
                      <a:pPr algn="ctr"/>
                      <a:r>
                        <a:rPr lang="en-US" sz="1400" dirty="0"/>
                        <a:t>5% </a:t>
                      </a:r>
                    </a:p>
                  </a:txBody>
                  <a:tcPr/>
                </a:tc>
                <a:extLst>
                  <a:ext uri="{0D108BD9-81ED-4DB2-BD59-A6C34878D82A}">
                    <a16:rowId xmlns:a16="http://schemas.microsoft.com/office/drawing/2014/main" val="10003"/>
                  </a:ext>
                </a:extLst>
              </a:tr>
              <a:tr h="296964">
                <a:tc>
                  <a:txBody>
                    <a:bodyPr/>
                    <a:lstStyle/>
                    <a:p>
                      <a:pPr algn="ctr"/>
                      <a:r>
                        <a:rPr lang="en-US" sz="1400" dirty="0"/>
                        <a:t>2017</a:t>
                      </a:r>
                    </a:p>
                  </a:txBody>
                  <a:tcPr/>
                </a:tc>
                <a:tc>
                  <a:txBody>
                    <a:bodyPr/>
                    <a:lstStyle/>
                    <a:p>
                      <a:pPr algn="ctr"/>
                      <a:r>
                        <a:rPr lang="en-US" sz="1400" dirty="0"/>
                        <a:t>11</a:t>
                      </a:r>
                    </a:p>
                  </a:txBody>
                  <a:tcPr/>
                </a:tc>
                <a:tc>
                  <a:txBody>
                    <a:bodyPr/>
                    <a:lstStyle/>
                    <a:p>
                      <a:pPr algn="ctr"/>
                      <a:r>
                        <a:rPr lang="en-US" sz="1400" dirty="0"/>
                        <a:t>64%</a:t>
                      </a:r>
                    </a:p>
                  </a:txBody>
                  <a:tcPr/>
                </a:tc>
                <a:tc>
                  <a:txBody>
                    <a:bodyPr/>
                    <a:lstStyle/>
                    <a:p>
                      <a:pPr algn="ctr"/>
                      <a:r>
                        <a:rPr lang="en-US" sz="1400" dirty="0"/>
                        <a:t>18%</a:t>
                      </a:r>
                    </a:p>
                  </a:txBody>
                  <a:tcPr/>
                </a:tc>
                <a:tc>
                  <a:txBody>
                    <a:bodyPr/>
                    <a:lstStyle/>
                    <a:p>
                      <a:pPr algn="ctr"/>
                      <a:r>
                        <a:rPr lang="en-US" sz="1400" dirty="0"/>
                        <a:t>0%</a:t>
                      </a:r>
                    </a:p>
                  </a:txBody>
                  <a:tcPr/>
                </a:tc>
                <a:tc>
                  <a:txBody>
                    <a:bodyPr/>
                    <a:lstStyle/>
                    <a:p>
                      <a:pPr algn="ctr"/>
                      <a:r>
                        <a:rPr lang="en-US" sz="1400" dirty="0"/>
                        <a:t>18%</a:t>
                      </a:r>
                    </a:p>
                  </a:txBody>
                  <a:tcPr/>
                </a:tc>
                <a:extLst>
                  <a:ext uri="{0D108BD9-81ED-4DB2-BD59-A6C34878D82A}">
                    <a16:rowId xmlns:a16="http://schemas.microsoft.com/office/drawing/2014/main" val="1823548651"/>
                  </a:ext>
                </a:extLst>
              </a:tr>
              <a:tr h="296964">
                <a:tc>
                  <a:txBody>
                    <a:bodyPr/>
                    <a:lstStyle/>
                    <a:p>
                      <a:pPr algn="ctr"/>
                      <a:r>
                        <a:rPr lang="en-US" sz="1400" dirty="0"/>
                        <a:t>2018</a:t>
                      </a:r>
                    </a:p>
                  </a:txBody>
                  <a:tcPr/>
                </a:tc>
                <a:tc>
                  <a:txBody>
                    <a:bodyPr/>
                    <a:lstStyle/>
                    <a:p>
                      <a:pPr algn="ctr"/>
                      <a:r>
                        <a:rPr lang="en-US" sz="1400" dirty="0"/>
                        <a:t>14</a:t>
                      </a:r>
                    </a:p>
                  </a:txBody>
                  <a:tcPr/>
                </a:tc>
                <a:tc>
                  <a:txBody>
                    <a:bodyPr/>
                    <a:lstStyle/>
                    <a:p>
                      <a:pPr algn="ctr"/>
                      <a:r>
                        <a:rPr lang="en-US" sz="1400" dirty="0"/>
                        <a:t>50%</a:t>
                      </a:r>
                    </a:p>
                  </a:txBody>
                  <a:tcPr/>
                </a:tc>
                <a:tc>
                  <a:txBody>
                    <a:bodyPr/>
                    <a:lstStyle/>
                    <a:p>
                      <a:pPr algn="ctr"/>
                      <a:r>
                        <a:rPr lang="en-US" sz="1400" dirty="0"/>
                        <a:t>29%</a:t>
                      </a:r>
                    </a:p>
                  </a:txBody>
                  <a:tcPr/>
                </a:tc>
                <a:tc>
                  <a:txBody>
                    <a:bodyPr/>
                    <a:lstStyle/>
                    <a:p>
                      <a:pPr algn="ctr"/>
                      <a:r>
                        <a:rPr lang="en-US" sz="1400" dirty="0"/>
                        <a:t>7%</a:t>
                      </a:r>
                    </a:p>
                  </a:txBody>
                  <a:tcPr/>
                </a:tc>
                <a:tc>
                  <a:txBody>
                    <a:bodyPr/>
                    <a:lstStyle/>
                    <a:p>
                      <a:pPr algn="ctr"/>
                      <a:r>
                        <a:rPr lang="en-US" sz="1400" dirty="0"/>
                        <a:t>14%</a:t>
                      </a:r>
                    </a:p>
                  </a:txBody>
                  <a:tcPr/>
                </a:tc>
                <a:extLst>
                  <a:ext uri="{0D108BD9-81ED-4DB2-BD59-A6C34878D82A}">
                    <a16:rowId xmlns:a16="http://schemas.microsoft.com/office/drawing/2014/main" val="3037221724"/>
                  </a:ext>
                </a:extLst>
              </a:tr>
              <a:tr h="296964">
                <a:tc gridSpan="6">
                  <a:txBody>
                    <a:bodyPr/>
                    <a:lstStyle/>
                    <a:p>
                      <a:pPr algn="ctr"/>
                      <a:r>
                        <a:rPr lang="en-US" sz="1400" b="1" i="1" u="sng" dirty="0"/>
                        <a:t>Science</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296964">
                <a:tc>
                  <a:txBody>
                    <a:bodyPr/>
                    <a:lstStyle/>
                    <a:p>
                      <a:pPr algn="ctr"/>
                      <a:r>
                        <a:rPr lang="en-US" sz="1400" dirty="0"/>
                        <a:t>2016</a:t>
                      </a:r>
                    </a:p>
                  </a:txBody>
                  <a:tcPr/>
                </a:tc>
                <a:tc>
                  <a:txBody>
                    <a:bodyPr/>
                    <a:lstStyle/>
                    <a:p>
                      <a:pPr algn="ctr"/>
                      <a:r>
                        <a:rPr lang="en-US" sz="1400" dirty="0"/>
                        <a:t>27</a:t>
                      </a:r>
                    </a:p>
                  </a:txBody>
                  <a:tcPr/>
                </a:tc>
                <a:tc>
                  <a:txBody>
                    <a:bodyPr/>
                    <a:lstStyle/>
                    <a:p>
                      <a:pPr algn="ctr"/>
                      <a:r>
                        <a:rPr lang="en-US" sz="1400" dirty="0"/>
                        <a:t>15%</a:t>
                      </a:r>
                    </a:p>
                  </a:txBody>
                  <a:tcPr/>
                </a:tc>
                <a:tc>
                  <a:txBody>
                    <a:bodyPr/>
                    <a:lstStyle/>
                    <a:p>
                      <a:pPr algn="ctr"/>
                      <a:r>
                        <a:rPr lang="en-US" sz="1400" dirty="0"/>
                        <a:t>48%</a:t>
                      </a:r>
                    </a:p>
                  </a:txBody>
                  <a:tcPr/>
                </a:tc>
                <a:tc>
                  <a:txBody>
                    <a:bodyPr/>
                    <a:lstStyle/>
                    <a:p>
                      <a:pPr algn="ctr"/>
                      <a:r>
                        <a:rPr lang="en-US" sz="1400" dirty="0"/>
                        <a:t>33%</a:t>
                      </a:r>
                    </a:p>
                  </a:txBody>
                  <a:tcPr/>
                </a:tc>
                <a:tc>
                  <a:txBody>
                    <a:bodyPr/>
                    <a:lstStyle/>
                    <a:p>
                      <a:pPr algn="ctr"/>
                      <a:r>
                        <a:rPr lang="en-US" sz="1400" dirty="0"/>
                        <a:t>4%</a:t>
                      </a:r>
                    </a:p>
                  </a:txBody>
                  <a:tcPr/>
                </a:tc>
                <a:extLst>
                  <a:ext uri="{0D108BD9-81ED-4DB2-BD59-A6C34878D82A}">
                    <a16:rowId xmlns:a16="http://schemas.microsoft.com/office/drawing/2014/main" val="10006"/>
                  </a:ext>
                </a:extLst>
              </a:tr>
              <a:tr h="296964">
                <a:tc>
                  <a:txBody>
                    <a:bodyPr/>
                    <a:lstStyle/>
                    <a:p>
                      <a:pPr algn="ctr"/>
                      <a:r>
                        <a:rPr lang="en-US" sz="1400" dirty="0"/>
                        <a:t>2017</a:t>
                      </a:r>
                    </a:p>
                  </a:txBody>
                  <a:tcPr/>
                </a:tc>
                <a:tc>
                  <a:txBody>
                    <a:bodyPr/>
                    <a:lstStyle/>
                    <a:p>
                      <a:pPr algn="ctr"/>
                      <a:r>
                        <a:rPr lang="en-US" sz="1400" dirty="0"/>
                        <a:t>19</a:t>
                      </a:r>
                    </a:p>
                  </a:txBody>
                  <a:tcPr/>
                </a:tc>
                <a:tc>
                  <a:txBody>
                    <a:bodyPr/>
                    <a:lstStyle/>
                    <a:p>
                      <a:pPr algn="ctr"/>
                      <a:r>
                        <a:rPr lang="en-US" sz="1400" dirty="0"/>
                        <a:t>21%</a:t>
                      </a:r>
                    </a:p>
                  </a:txBody>
                  <a:tcPr/>
                </a:tc>
                <a:tc>
                  <a:txBody>
                    <a:bodyPr/>
                    <a:lstStyle/>
                    <a:p>
                      <a:pPr algn="ctr"/>
                      <a:r>
                        <a:rPr lang="en-US" sz="1400" dirty="0"/>
                        <a:t>21%</a:t>
                      </a:r>
                    </a:p>
                  </a:txBody>
                  <a:tcPr/>
                </a:tc>
                <a:tc>
                  <a:txBody>
                    <a:bodyPr/>
                    <a:lstStyle/>
                    <a:p>
                      <a:pPr algn="ctr"/>
                      <a:r>
                        <a:rPr lang="en-US" sz="1400" dirty="0"/>
                        <a:t>47%</a:t>
                      </a:r>
                    </a:p>
                  </a:txBody>
                  <a:tcPr/>
                </a:tc>
                <a:tc>
                  <a:txBody>
                    <a:bodyPr/>
                    <a:lstStyle/>
                    <a:p>
                      <a:pPr algn="ctr"/>
                      <a:r>
                        <a:rPr lang="en-US" sz="1400" dirty="0"/>
                        <a:t>11%</a:t>
                      </a:r>
                    </a:p>
                  </a:txBody>
                  <a:tcPr/>
                </a:tc>
                <a:extLst>
                  <a:ext uri="{0D108BD9-81ED-4DB2-BD59-A6C34878D82A}">
                    <a16:rowId xmlns:a16="http://schemas.microsoft.com/office/drawing/2014/main" val="1997049640"/>
                  </a:ext>
                </a:extLst>
              </a:tr>
              <a:tr h="296964">
                <a:tc>
                  <a:txBody>
                    <a:bodyPr/>
                    <a:lstStyle/>
                    <a:p>
                      <a:pPr algn="ctr"/>
                      <a:r>
                        <a:rPr lang="en-US" sz="1400" dirty="0"/>
                        <a:t>2018</a:t>
                      </a:r>
                    </a:p>
                  </a:txBody>
                  <a:tcPr/>
                </a:tc>
                <a:tc>
                  <a:txBody>
                    <a:bodyPr/>
                    <a:lstStyle/>
                    <a:p>
                      <a:pPr algn="ctr"/>
                      <a:r>
                        <a:rPr lang="en-US" sz="1400" dirty="0"/>
                        <a:t>17</a:t>
                      </a:r>
                    </a:p>
                  </a:txBody>
                  <a:tcPr/>
                </a:tc>
                <a:tc>
                  <a:txBody>
                    <a:bodyPr/>
                    <a:lstStyle/>
                    <a:p>
                      <a:pPr algn="ctr"/>
                      <a:r>
                        <a:rPr lang="en-US" sz="1400" dirty="0"/>
                        <a:t>12%</a:t>
                      </a:r>
                    </a:p>
                  </a:txBody>
                  <a:tcPr/>
                </a:tc>
                <a:tc>
                  <a:txBody>
                    <a:bodyPr/>
                    <a:lstStyle/>
                    <a:p>
                      <a:pPr algn="ctr"/>
                      <a:r>
                        <a:rPr lang="en-US" sz="1400" dirty="0"/>
                        <a:t>47%</a:t>
                      </a:r>
                    </a:p>
                  </a:txBody>
                  <a:tcPr/>
                </a:tc>
                <a:tc>
                  <a:txBody>
                    <a:bodyPr/>
                    <a:lstStyle/>
                    <a:p>
                      <a:pPr algn="ctr"/>
                      <a:r>
                        <a:rPr lang="en-US" sz="1400" dirty="0"/>
                        <a:t>29%</a:t>
                      </a:r>
                    </a:p>
                  </a:txBody>
                  <a:tcPr/>
                </a:tc>
                <a:tc>
                  <a:txBody>
                    <a:bodyPr/>
                    <a:lstStyle/>
                    <a:p>
                      <a:pPr algn="ctr"/>
                      <a:r>
                        <a:rPr lang="en-US" sz="1400" dirty="0"/>
                        <a:t>12%</a:t>
                      </a:r>
                    </a:p>
                  </a:txBody>
                  <a:tcPr/>
                </a:tc>
                <a:extLst>
                  <a:ext uri="{0D108BD9-81ED-4DB2-BD59-A6C34878D82A}">
                    <a16:rowId xmlns:a16="http://schemas.microsoft.com/office/drawing/2014/main" val="68774819"/>
                  </a:ext>
                </a:extLst>
              </a:tr>
              <a:tr h="296964">
                <a:tc gridSpan="6">
                  <a:txBody>
                    <a:bodyPr/>
                    <a:lstStyle/>
                    <a:p>
                      <a:pPr algn="ctr"/>
                      <a:r>
                        <a:rPr lang="en-US" sz="1400" b="1" i="1" u="sng" dirty="0"/>
                        <a:t>Social Studies</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296964">
                <a:tc>
                  <a:txBody>
                    <a:bodyPr/>
                    <a:lstStyle/>
                    <a:p>
                      <a:pPr algn="ctr"/>
                      <a:r>
                        <a:rPr lang="en-US" sz="1400" dirty="0"/>
                        <a:t>2016</a:t>
                      </a:r>
                    </a:p>
                  </a:txBody>
                  <a:tcPr/>
                </a:tc>
                <a:tc>
                  <a:txBody>
                    <a:bodyPr/>
                    <a:lstStyle/>
                    <a:p>
                      <a:pPr algn="ctr"/>
                      <a:r>
                        <a:rPr lang="en-US" sz="1400" dirty="0"/>
                        <a:t>35</a:t>
                      </a:r>
                    </a:p>
                  </a:txBody>
                  <a:tcPr/>
                </a:tc>
                <a:tc>
                  <a:txBody>
                    <a:bodyPr/>
                    <a:lstStyle/>
                    <a:p>
                      <a:pPr algn="ctr"/>
                      <a:r>
                        <a:rPr lang="en-US" sz="1400" dirty="0"/>
                        <a:t>9%</a:t>
                      </a:r>
                    </a:p>
                  </a:txBody>
                  <a:tcPr/>
                </a:tc>
                <a:tc>
                  <a:txBody>
                    <a:bodyPr/>
                    <a:lstStyle/>
                    <a:p>
                      <a:pPr algn="ctr"/>
                      <a:r>
                        <a:rPr lang="en-US" sz="1400" dirty="0"/>
                        <a:t>51%</a:t>
                      </a:r>
                    </a:p>
                  </a:txBody>
                  <a:tcPr/>
                </a:tc>
                <a:tc>
                  <a:txBody>
                    <a:bodyPr/>
                    <a:lstStyle/>
                    <a:p>
                      <a:pPr algn="ctr"/>
                      <a:r>
                        <a:rPr lang="en-US" sz="1400" dirty="0"/>
                        <a:t>29%</a:t>
                      </a:r>
                    </a:p>
                  </a:txBody>
                  <a:tcPr/>
                </a:tc>
                <a:tc>
                  <a:txBody>
                    <a:bodyPr/>
                    <a:lstStyle/>
                    <a:p>
                      <a:pPr algn="ctr"/>
                      <a:r>
                        <a:rPr lang="en-US" sz="1400" dirty="0"/>
                        <a:t>11%</a:t>
                      </a:r>
                    </a:p>
                  </a:txBody>
                  <a:tcPr/>
                </a:tc>
                <a:extLst>
                  <a:ext uri="{0D108BD9-81ED-4DB2-BD59-A6C34878D82A}">
                    <a16:rowId xmlns:a16="http://schemas.microsoft.com/office/drawing/2014/main" val="10009"/>
                  </a:ext>
                </a:extLst>
              </a:tr>
              <a:tr h="296964">
                <a:tc>
                  <a:txBody>
                    <a:bodyPr/>
                    <a:lstStyle/>
                    <a:p>
                      <a:pPr algn="ctr"/>
                      <a:r>
                        <a:rPr lang="en-US" sz="1400" dirty="0"/>
                        <a:t>2017</a:t>
                      </a:r>
                    </a:p>
                  </a:txBody>
                  <a:tcPr/>
                </a:tc>
                <a:tc>
                  <a:txBody>
                    <a:bodyPr/>
                    <a:lstStyle/>
                    <a:p>
                      <a:pPr algn="ctr"/>
                      <a:r>
                        <a:rPr lang="en-US" sz="1400" dirty="0"/>
                        <a:t>--</a:t>
                      </a:r>
                    </a:p>
                  </a:txBody>
                  <a:tcPr/>
                </a:tc>
                <a:tc>
                  <a:txBody>
                    <a:bodyPr/>
                    <a:lstStyle/>
                    <a:p>
                      <a:pPr algn="ctr"/>
                      <a:r>
                        <a:rPr lang="en-US" sz="1400" dirty="0"/>
                        <a:t>--</a:t>
                      </a:r>
                    </a:p>
                  </a:txBody>
                  <a:tcPr/>
                </a:tc>
                <a:tc>
                  <a:txBody>
                    <a:bodyPr/>
                    <a:lstStyle/>
                    <a:p>
                      <a:pPr algn="ctr"/>
                      <a:r>
                        <a:rPr lang="en-US" sz="1400" dirty="0"/>
                        <a:t>--</a:t>
                      </a:r>
                    </a:p>
                  </a:txBody>
                  <a:tcPr/>
                </a:tc>
                <a:tc>
                  <a:txBody>
                    <a:bodyPr/>
                    <a:lstStyle/>
                    <a:p>
                      <a:pPr algn="ctr"/>
                      <a:r>
                        <a:rPr lang="en-US" sz="1400" dirty="0"/>
                        <a:t>--</a:t>
                      </a:r>
                    </a:p>
                  </a:txBody>
                  <a:tcPr/>
                </a:tc>
                <a:tc>
                  <a:txBody>
                    <a:bodyPr/>
                    <a:lstStyle/>
                    <a:p>
                      <a:pPr algn="ctr"/>
                      <a:r>
                        <a:rPr lang="en-US" sz="1400" dirty="0"/>
                        <a:t>--</a:t>
                      </a:r>
                    </a:p>
                  </a:txBody>
                  <a:tcPr/>
                </a:tc>
                <a:extLst>
                  <a:ext uri="{0D108BD9-81ED-4DB2-BD59-A6C34878D82A}">
                    <a16:rowId xmlns:a16="http://schemas.microsoft.com/office/drawing/2014/main" val="2416160903"/>
                  </a:ext>
                </a:extLst>
              </a:tr>
              <a:tr h="296964">
                <a:tc>
                  <a:txBody>
                    <a:bodyPr/>
                    <a:lstStyle/>
                    <a:p>
                      <a:pPr algn="ctr"/>
                      <a:r>
                        <a:rPr lang="en-US" sz="1400" dirty="0"/>
                        <a:t>2018</a:t>
                      </a:r>
                    </a:p>
                  </a:txBody>
                  <a:tcPr/>
                </a:tc>
                <a:tc>
                  <a:txBody>
                    <a:bodyPr/>
                    <a:lstStyle/>
                    <a:p>
                      <a:pPr algn="ctr"/>
                      <a:r>
                        <a:rPr lang="en-US" sz="1400" dirty="0"/>
                        <a:t>--</a:t>
                      </a:r>
                    </a:p>
                  </a:txBody>
                  <a:tcPr/>
                </a:tc>
                <a:tc>
                  <a:txBody>
                    <a:bodyPr/>
                    <a:lstStyle/>
                    <a:p>
                      <a:pPr algn="ctr"/>
                      <a:r>
                        <a:rPr lang="en-US" sz="1400" dirty="0"/>
                        <a:t>--</a:t>
                      </a:r>
                    </a:p>
                  </a:txBody>
                  <a:tcPr/>
                </a:tc>
                <a:tc>
                  <a:txBody>
                    <a:bodyPr/>
                    <a:lstStyle/>
                    <a:p>
                      <a:pPr algn="ctr"/>
                      <a:r>
                        <a:rPr lang="en-US" sz="1400" dirty="0"/>
                        <a:t>--</a:t>
                      </a:r>
                    </a:p>
                  </a:txBody>
                  <a:tcPr/>
                </a:tc>
                <a:tc>
                  <a:txBody>
                    <a:bodyPr/>
                    <a:lstStyle/>
                    <a:p>
                      <a:pPr algn="ctr"/>
                      <a:r>
                        <a:rPr lang="en-US" sz="1400" dirty="0"/>
                        <a:t>--</a:t>
                      </a:r>
                    </a:p>
                  </a:txBody>
                  <a:tcPr/>
                </a:tc>
                <a:tc>
                  <a:txBody>
                    <a:bodyPr/>
                    <a:lstStyle/>
                    <a:p>
                      <a:pPr algn="ctr"/>
                      <a:r>
                        <a:rPr lang="en-US" sz="1400" dirty="0"/>
                        <a:t>--</a:t>
                      </a:r>
                    </a:p>
                  </a:txBody>
                  <a:tcPr/>
                </a:tc>
                <a:extLst>
                  <a:ext uri="{0D108BD9-81ED-4DB2-BD59-A6C34878D82A}">
                    <a16:rowId xmlns:a16="http://schemas.microsoft.com/office/drawing/2014/main" val="1381218425"/>
                  </a:ext>
                </a:extLst>
              </a:tr>
              <a:tr h="296964">
                <a:tc gridSpan="6">
                  <a:txBody>
                    <a:bodyPr/>
                    <a:lstStyle/>
                    <a:p>
                      <a:pPr algn="ctr"/>
                      <a:r>
                        <a:rPr lang="en-US" sz="1400" b="1" i="1" u="sng" dirty="0"/>
                        <a:t>English Language Arts </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0"/>
                  </a:ext>
                </a:extLst>
              </a:tr>
              <a:tr h="296964">
                <a:tc>
                  <a:txBody>
                    <a:bodyPr/>
                    <a:lstStyle/>
                    <a:p>
                      <a:pPr algn="ctr"/>
                      <a:r>
                        <a:rPr lang="en-US" sz="1400" dirty="0"/>
                        <a:t>2016</a:t>
                      </a:r>
                    </a:p>
                  </a:txBody>
                  <a:tcPr/>
                </a:tc>
                <a:tc>
                  <a:txBody>
                    <a:bodyPr/>
                    <a:lstStyle/>
                    <a:p>
                      <a:pPr algn="ctr"/>
                      <a:r>
                        <a:rPr lang="en-US" sz="1400" dirty="0"/>
                        <a:t>45</a:t>
                      </a:r>
                    </a:p>
                  </a:txBody>
                  <a:tcPr/>
                </a:tc>
                <a:tc>
                  <a:txBody>
                    <a:bodyPr/>
                    <a:lstStyle/>
                    <a:p>
                      <a:pPr algn="ctr"/>
                      <a:r>
                        <a:rPr lang="en-US" sz="1400" dirty="0"/>
                        <a:t>27%</a:t>
                      </a:r>
                    </a:p>
                  </a:txBody>
                  <a:tcPr/>
                </a:tc>
                <a:tc>
                  <a:txBody>
                    <a:bodyPr/>
                    <a:lstStyle/>
                    <a:p>
                      <a:pPr algn="ctr"/>
                      <a:r>
                        <a:rPr lang="en-US" sz="1400" dirty="0"/>
                        <a:t>42%</a:t>
                      </a:r>
                    </a:p>
                  </a:txBody>
                  <a:tcPr/>
                </a:tc>
                <a:tc>
                  <a:txBody>
                    <a:bodyPr/>
                    <a:lstStyle/>
                    <a:p>
                      <a:pPr algn="ctr"/>
                      <a:r>
                        <a:rPr lang="en-US" sz="1400" dirty="0"/>
                        <a:t>27%</a:t>
                      </a:r>
                    </a:p>
                  </a:txBody>
                  <a:tcPr/>
                </a:tc>
                <a:tc>
                  <a:txBody>
                    <a:bodyPr/>
                    <a:lstStyle/>
                    <a:p>
                      <a:pPr algn="ctr"/>
                      <a:r>
                        <a:rPr lang="en-US" sz="1400" dirty="0"/>
                        <a:t>4%</a:t>
                      </a:r>
                    </a:p>
                  </a:txBody>
                  <a:tcPr/>
                </a:tc>
                <a:extLst>
                  <a:ext uri="{0D108BD9-81ED-4DB2-BD59-A6C34878D82A}">
                    <a16:rowId xmlns:a16="http://schemas.microsoft.com/office/drawing/2014/main" val="10012"/>
                  </a:ext>
                </a:extLst>
              </a:tr>
              <a:tr h="296964">
                <a:tc>
                  <a:txBody>
                    <a:bodyPr/>
                    <a:lstStyle/>
                    <a:p>
                      <a:pPr algn="ctr"/>
                      <a:r>
                        <a:rPr lang="en-US" sz="1400" dirty="0"/>
                        <a:t>2017</a:t>
                      </a:r>
                    </a:p>
                  </a:txBody>
                  <a:tcPr/>
                </a:tc>
                <a:tc>
                  <a:txBody>
                    <a:bodyPr/>
                    <a:lstStyle/>
                    <a:p>
                      <a:pPr algn="ctr"/>
                      <a:r>
                        <a:rPr lang="en-US" sz="1400" dirty="0"/>
                        <a:t>11</a:t>
                      </a:r>
                    </a:p>
                  </a:txBody>
                  <a:tcPr/>
                </a:tc>
                <a:tc>
                  <a:txBody>
                    <a:bodyPr/>
                    <a:lstStyle/>
                    <a:p>
                      <a:pPr algn="ctr"/>
                      <a:r>
                        <a:rPr lang="en-US" sz="1400" dirty="0"/>
                        <a:t>21%</a:t>
                      </a:r>
                    </a:p>
                  </a:txBody>
                  <a:tcPr/>
                </a:tc>
                <a:tc>
                  <a:txBody>
                    <a:bodyPr/>
                    <a:lstStyle/>
                    <a:p>
                      <a:pPr algn="ctr"/>
                      <a:r>
                        <a:rPr lang="en-US" sz="1400" dirty="0"/>
                        <a:t>26%</a:t>
                      </a:r>
                    </a:p>
                  </a:txBody>
                  <a:tcPr/>
                </a:tc>
                <a:tc>
                  <a:txBody>
                    <a:bodyPr/>
                    <a:lstStyle/>
                    <a:p>
                      <a:pPr algn="ctr"/>
                      <a:r>
                        <a:rPr lang="en-US" sz="1400" dirty="0"/>
                        <a:t>32%</a:t>
                      </a:r>
                    </a:p>
                  </a:txBody>
                  <a:tcPr/>
                </a:tc>
                <a:tc>
                  <a:txBody>
                    <a:bodyPr/>
                    <a:lstStyle/>
                    <a:p>
                      <a:pPr algn="ctr"/>
                      <a:r>
                        <a:rPr lang="en-US" sz="1400" dirty="0"/>
                        <a:t>21%</a:t>
                      </a:r>
                    </a:p>
                  </a:txBody>
                  <a:tcPr/>
                </a:tc>
                <a:extLst>
                  <a:ext uri="{0D108BD9-81ED-4DB2-BD59-A6C34878D82A}">
                    <a16:rowId xmlns:a16="http://schemas.microsoft.com/office/drawing/2014/main" val="4099764468"/>
                  </a:ext>
                </a:extLst>
              </a:tr>
              <a:tr h="377223">
                <a:tc>
                  <a:txBody>
                    <a:bodyPr/>
                    <a:lstStyle/>
                    <a:p>
                      <a:pPr algn="ctr"/>
                      <a:r>
                        <a:rPr lang="en-US" sz="1400" dirty="0"/>
                        <a:t>2018</a:t>
                      </a:r>
                    </a:p>
                  </a:txBody>
                  <a:tcPr/>
                </a:tc>
                <a:tc>
                  <a:txBody>
                    <a:bodyPr/>
                    <a:lstStyle/>
                    <a:p>
                      <a:pPr algn="ctr"/>
                      <a:r>
                        <a:rPr lang="en-US" sz="1400" dirty="0"/>
                        <a:t>22</a:t>
                      </a:r>
                    </a:p>
                  </a:txBody>
                  <a:tcPr/>
                </a:tc>
                <a:tc>
                  <a:txBody>
                    <a:bodyPr/>
                    <a:lstStyle/>
                    <a:p>
                      <a:pPr algn="ctr"/>
                      <a:r>
                        <a:rPr lang="en-US" sz="1400" dirty="0"/>
                        <a:t>18%</a:t>
                      </a:r>
                    </a:p>
                  </a:txBody>
                  <a:tcPr/>
                </a:tc>
                <a:tc>
                  <a:txBody>
                    <a:bodyPr/>
                    <a:lstStyle/>
                    <a:p>
                      <a:pPr algn="ctr"/>
                      <a:r>
                        <a:rPr lang="en-US" sz="1400" dirty="0"/>
                        <a:t>32%</a:t>
                      </a:r>
                    </a:p>
                  </a:txBody>
                  <a:tcPr/>
                </a:tc>
                <a:tc>
                  <a:txBody>
                    <a:bodyPr/>
                    <a:lstStyle/>
                    <a:p>
                      <a:pPr algn="ctr"/>
                      <a:r>
                        <a:rPr lang="en-US" sz="1400" dirty="0"/>
                        <a:t>32%</a:t>
                      </a:r>
                    </a:p>
                  </a:txBody>
                  <a:tcPr/>
                </a:tc>
                <a:tc>
                  <a:txBody>
                    <a:bodyPr/>
                    <a:lstStyle/>
                    <a:p>
                      <a:pPr algn="ctr"/>
                      <a:r>
                        <a:rPr lang="en-US" sz="1400" dirty="0"/>
                        <a:t>18%</a:t>
                      </a:r>
                    </a:p>
                  </a:txBody>
                  <a:tcPr/>
                </a:tc>
                <a:extLst>
                  <a:ext uri="{0D108BD9-81ED-4DB2-BD59-A6C34878D82A}">
                    <a16:rowId xmlns:a16="http://schemas.microsoft.com/office/drawing/2014/main" val="3430147979"/>
                  </a:ext>
                </a:extLst>
              </a:tr>
            </a:tbl>
          </a:graphicData>
        </a:graphic>
      </p:graphicFrame>
    </p:spTree>
    <p:extLst>
      <p:ext uri="{BB962C8B-B14F-4D97-AF65-F5344CB8AC3E}">
        <p14:creationId xmlns:p14="http://schemas.microsoft.com/office/powerpoint/2010/main" val="9515176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Student Growth (VAM)</a:t>
            </a:r>
            <a:br>
              <a:rPr lang="en-US" sz="3200" dirty="0"/>
            </a:br>
            <a:r>
              <a:rPr lang="en-US" sz="3200" dirty="0"/>
              <a:t>Disaggregation by Content Area:</a:t>
            </a:r>
            <a:br>
              <a:rPr lang="en-US" sz="3200" dirty="0"/>
            </a:br>
            <a:r>
              <a:rPr lang="en-US" sz="3200" i="1" dirty="0"/>
              <a:t>Master of Arts in Teaching (MAT)</a:t>
            </a:r>
          </a:p>
        </p:txBody>
      </p:sp>
      <p:graphicFrame>
        <p:nvGraphicFramePr>
          <p:cNvPr id="4" name="Content Placeholder 7"/>
          <p:cNvGraphicFramePr>
            <a:graphicFrameLocks noGrp="1"/>
          </p:cNvGraphicFramePr>
          <p:nvPr>
            <p:ph sz="half" idx="4294967295"/>
            <p:extLst>
              <p:ext uri="{D42A27DB-BD31-4B8C-83A1-F6EECF244321}">
                <p14:modId xmlns:p14="http://schemas.microsoft.com/office/powerpoint/2010/main" val="1031352643"/>
              </p:ext>
            </p:extLst>
          </p:nvPr>
        </p:nvGraphicFramePr>
        <p:xfrm>
          <a:off x="139849" y="1763396"/>
          <a:ext cx="8810514" cy="4877700"/>
        </p:xfrm>
        <a:graphic>
          <a:graphicData uri="http://schemas.openxmlformats.org/drawingml/2006/table">
            <a:tbl>
              <a:tblPr firstRow="1" bandRow="1">
                <a:tableStyleId>{5C22544A-7EE6-4342-B048-85BDC9FD1C3A}</a:tableStyleId>
              </a:tblPr>
              <a:tblGrid>
                <a:gridCol w="742278">
                  <a:extLst>
                    <a:ext uri="{9D8B030D-6E8A-4147-A177-3AD203B41FA5}">
                      <a16:colId xmlns:a16="http://schemas.microsoft.com/office/drawing/2014/main" val="20000"/>
                    </a:ext>
                  </a:extLst>
                </a:gridCol>
                <a:gridCol w="968188">
                  <a:extLst>
                    <a:ext uri="{9D8B030D-6E8A-4147-A177-3AD203B41FA5}">
                      <a16:colId xmlns:a16="http://schemas.microsoft.com/office/drawing/2014/main" val="1813704728"/>
                    </a:ext>
                  </a:extLst>
                </a:gridCol>
                <a:gridCol w="1172584">
                  <a:extLst>
                    <a:ext uri="{9D8B030D-6E8A-4147-A177-3AD203B41FA5}">
                      <a16:colId xmlns:a16="http://schemas.microsoft.com/office/drawing/2014/main" val="1954894364"/>
                    </a:ext>
                  </a:extLst>
                </a:gridCol>
                <a:gridCol w="1828800">
                  <a:extLst>
                    <a:ext uri="{9D8B030D-6E8A-4147-A177-3AD203B41FA5}">
                      <a16:colId xmlns:a16="http://schemas.microsoft.com/office/drawing/2014/main" val="671513158"/>
                    </a:ext>
                  </a:extLst>
                </a:gridCol>
                <a:gridCol w="1995030">
                  <a:extLst>
                    <a:ext uri="{9D8B030D-6E8A-4147-A177-3AD203B41FA5}">
                      <a16:colId xmlns:a16="http://schemas.microsoft.com/office/drawing/2014/main" val="494263384"/>
                    </a:ext>
                  </a:extLst>
                </a:gridCol>
                <a:gridCol w="2103634">
                  <a:extLst>
                    <a:ext uri="{9D8B030D-6E8A-4147-A177-3AD203B41FA5}">
                      <a16:colId xmlns:a16="http://schemas.microsoft.com/office/drawing/2014/main" val="20005"/>
                    </a:ext>
                  </a:extLst>
                </a:gridCol>
              </a:tblGrid>
              <a:tr h="360488">
                <a:tc>
                  <a:txBody>
                    <a:bodyPr/>
                    <a:lstStyle/>
                    <a:p>
                      <a:pPr algn="ctr"/>
                      <a:r>
                        <a:rPr lang="en-US" sz="1600" dirty="0"/>
                        <a:t>Year</a:t>
                      </a:r>
                    </a:p>
                  </a:txBody>
                  <a:tcPr/>
                </a:tc>
                <a:tc>
                  <a:txBody>
                    <a:bodyPr/>
                    <a:lstStyle/>
                    <a:p>
                      <a:pPr algn="ctr"/>
                      <a:r>
                        <a:rPr lang="en-US" sz="1600" dirty="0"/>
                        <a:t>number</a:t>
                      </a:r>
                    </a:p>
                  </a:txBody>
                  <a:tcPr/>
                </a:tc>
                <a:tc>
                  <a:txBody>
                    <a:bodyPr/>
                    <a:lstStyle/>
                    <a:p>
                      <a:pPr algn="ctr"/>
                      <a:r>
                        <a:rPr lang="en-US" sz="1600" dirty="0"/>
                        <a:t>Ineffective</a:t>
                      </a:r>
                    </a:p>
                  </a:txBody>
                  <a:tcPr/>
                </a:tc>
                <a:tc>
                  <a:txBody>
                    <a:bodyPr/>
                    <a:lstStyle/>
                    <a:p>
                      <a:pPr algn="ctr"/>
                      <a:r>
                        <a:rPr lang="en-US" sz="1600" dirty="0"/>
                        <a:t>Effective: Emerging</a:t>
                      </a:r>
                    </a:p>
                  </a:txBody>
                  <a:tcPr/>
                </a:tc>
                <a:tc>
                  <a:txBody>
                    <a:bodyPr/>
                    <a:lstStyle/>
                    <a:p>
                      <a:pPr algn="ctr"/>
                      <a:r>
                        <a:rPr lang="en-US" sz="1600" dirty="0"/>
                        <a:t>Effective: Proficient</a:t>
                      </a:r>
                    </a:p>
                  </a:txBody>
                  <a:tcPr/>
                </a:tc>
                <a:tc>
                  <a:txBody>
                    <a:bodyPr/>
                    <a:lstStyle/>
                    <a:p>
                      <a:pPr algn="ctr"/>
                      <a:r>
                        <a:rPr lang="en-US" sz="1600" dirty="0"/>
                        <a:t>Highly Effective</a:t>
                      </a:r>
                    </a:p>
                  </a:txBody>
                  <a:tcPr/>
                </a:tc>
                <a:extLst>
                  <a:ext uri="{0D108BD9-81ED-4DB2-BD59-A6C34878D82A}">
                    <a16:rowId xmlns:a16="http://schemas.microsoft.com/office/drawing/2014/main" val="10000"/>
                  </a:ext>
                </a:extLst>
              </a:tr>
              <a:tr h="296292">
                <a:tc gridSpan="6">
                  <a:txBody>
                    <a:bodyPr/>
                    <a:lstStyle/>
                    <a:p>
                      <a:pPr algn="ctr"/>
                      <a:r>
                        <a:rPr lang="en-US" sz="1600" b="1" i="1" u="sng" dirty="0"/>
                        <a:t>Math</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96292">
                <a:tc>
                  <a:txBody>
                    <a:bodyPr/>
                    <a:lstStyle/>
                    <a:p>
                      <a:pPr algn="ctr"/>
                      <a:r>
                        <a:rPr lang="en-US" sz="1600" dirty="0"/>
                        <a:t>2016</a:t>
                      </a:r>
                    </a:p>
                  </a:txBody>
                  <a:tcPr/>
                </a:tc>
                <a:tc>
                  <a:txBody>
                    <a:bodyPr/>
                    <a:lstStyle/>
                    <a:p>
                      <a:pPr algn="ctr"/>
                      <a:r>
                        <a:rPr lang="en-US" sz="1600" dirty="0"/>
                        <a:t>34</a:t>
                      </a:r>
                    </a:p>
                  </a:txBody>
                  <a:tcPr/>
                </a:tc>
                <a:tc>
                  <a:txBody>
                    <a:bodyPr/>
                    <a:lstStyle/>
                    <a:p>
                      <a:pPr algn="ctr"/>
                      <a:r>
                        <a:rPr lang="en-US" sz="1600" dirty="0"/>
                        <a:t>12%</a:t>
                      </a:r>
                    </a:p>
                  </a:txBody>
                  <a:tcPr/>
                </a:tc>
                <a:tc>
                  <a:txBody>
                    <a:bodyPr/>
                    <a:lstStyle/>
                    <a:p>
                      <a:pPr algn="ctr"/>
                      <a:r>
                        <a:rPr lang="en-US" sz="1600" dirty="0"/>
                        <a:t>53% </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21%</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15%</a:t>
                      </a:r>
                    </a:p>
                  </a:txBody>
                  <a:tcPr/>
                </a:tc>
                <a:extLst>
                  <a:ext uri="{0D108BD9-81ED-4DB2-BD59-A6C34878D82A}">
                    <a16:rowId xmlns:a16="http://schemas.microsoft.com/office/drawing/2014/main" val="10003"/>
                  </a:ext>
                </a:extLst>
              </a:tr>
              <a:tr h="385179">
                <a:tc>
                  <a:txBody>
                    <a:bodyPr/>
                    <a:lstStyle/>
                    <a:p>
                      <a:pPr algn="ctr"/>
                      <a:r>
                        <a:rPr lang="en-US" sz="1600" dirty="0"/>
                        <a:t>2017</a:t>
                      </a:r>
                    </a:p>
                  </a:txBody>
                  <a:tcPr/>
                </a:tc>
                <a:tc>
                  <a:txBody>
                    <a:bodyPr/>
                    <a:lstStyle/>
                    <a:p>
                      <a:pPr algn="ctr"/>
                      <a:r>
                        <a:rPr lang="en-US" sz="1600" dirty="0"/>
                        <a:t>--</a:t>
                      </a:r>
                    </a:p>
                  </a:txBody>
                  <a:tcPr/>
                </a:tc>
                <a:tc>
                  <a:txBody>
                    <a:bodyPr/>
                    <a:lstStyle/>
                    <a:p>
                      <a:pPr algn="ctr"/>
                      <a:r>
                        <a:rPr lang="en-US" sz="1600" dirty="0"/>
                        <a:t>--</a:t>
                      </a:r>
                    </a:p>
                  </a:txBody>
                  <a:tcPr/>
                </a:tc>
                <a:tc>
                  <a:txBody>
                    <a:bodyPr/>
                    <a:lstStyle/>
                    <a:p>
                      <a:pPr algn="ctr"/>
                      <a:r>
                        <a:rPr lang="en-US" sz="1600" dirty="0"/>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a:t>
                      </a:r>
                    </a:p>
                  </a:txBody>
                  <a:tcPr/>
                </a:tc>
                <a:extLst>
                  <a:ext uri="{0D108BD9-81ED-4DB2-BD59-A6C34878D82A}">
                    <a16:rowId xmlns:a16="http://schemas.microsoft.com/office/drawing/2014/main" val="644290384"/>
                  </a:ext>
                </a:extLst>
              </a:tr>
              <a:tr h="385179">
                <a:tc>
                  <a:txBody>
                    <a:bodyPr/>
                    <a:lstStyle/>
                    <a:p>
                      <a:pPr algn="ctr"/>
                      <a:r>
                        <a:rPr lang="en-US" sz="1600" dirty="0"/>
                        <a:t>2018</a:t>
                      </a:r>
                    </a:p>
                  </a:txBody>
                  <a:tcPr/>
                </a:tc>
                <a:tc>
                  <a:txBody>
                    <a:bodyPr/>
                    <a:lstStyle/>
                    <a:p>
                      <a:pPr algn="ctr"/>
                      <a:r>
                        <a:rPr lang="en-US" sz="1600" dirty="0"/>
                        <a:t>--</a:t>
                      </a:r>
                    </a:p>
                  </a:txBody>
                  <a:tcPr/>
                </a:tc>
                <a:tc>
                  <a:txBody>
                    <a:bodyPr/>
                    <a:lstStyle/>
                    <a:p>
                      <a:pPr algn="ctr"/>
                      <a:r>
                        <a:rPr lang="en-US" sz="1600" dirty="0"/>
                        <a:t>--</a:t>
                      </a:r>
                    </a:p>
                  </a:txBody>
                  <a:tcPr/>
                </a:tc>
                <a:tc>
                  <a:txBody>
                    <a:bodyPr/>
                    <a:lstStyle/>
                    <a:p>
                      <a:pPr algn="ctr"/>
                      <a:r>
                        <a:rPr lang="en-US" sz="1600" dirty="0"/>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a:t>
                      </a:r>
                    </a:p>
                  </a:txBody>
                  <a:tcPr/>
                </a:tc>
                <a:extLst>
                  <a:ext uri="{0D108BD9-81ED-4DB2-BD59-A6C34878D82A}">
                    <a16:rowId xmlns:a16="http://schemas.microsoft.com/office/drawing/2014/main" val="136158111"/>
                  </a:ext>
                </a:extLst>
              </a:tr>
              <a:tr h="296292">
                <a:tc gridSpan="6">
                  <a:txBody>
                    <a:bodyPr/>
                    <a:lstStyle/>
                    <a:p>
                      <a:pPr algn="ctr"/>
                      <a:r>
                        <a:rPr lang="en-US" sz="1600" b="1" i="1" u="sng" dirty="0"/>
                        <a:t>Science</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296292">
                <a:tc>
                  <a:txBody>
                    <a:bodyPr/>
                    <a:lstStyle/>
                    <a:p>
                      <a:pPr algn="ctr"/>
                      <a:r>
                        <a:rPr lang="en-US" sz="1600" dirty="0"/>
                        <a:t>2016</a:t>
                      </a:r>
                    </a:p>
                  </a:txBody>
                  <a:tcPr/>
                </a:tc>
                <a:tc>
                  <a:txBody>
                    <a:bodyPr/>
                    <a:lstStyle/>
                    <a:p>
                      <a:pPr algn="ctr"/>
                      <a:r>
                        <a:rPr lang="en-US" sz="1600" dirty="0"/>
                        <a:t>29</a:t>
                      </a:r>
                    </a:p>
                  </a:txBody>
                  <a:tcPr/>
                </a:tc>
                <a:tc>
                  <a:txBody>
                    <a:bodyPr/>
                    <a:lstStyle/>
                    <a:p>
                      <a:pPr algn="ctr"/>
                      <a:r>
                        <a:rPr lang="en-US" sz="1600" dirty="0"/>
                        <a:t>14%</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59%</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14%</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14%</a:t>
                      </a:r>
                    </a:p>
                  </a:txBody>
                  <a:tcPr/>
                </a:tc>
                <a:extLst>
                  <a:ext uri="{0D108BD9-81ED-4DB2-BD59-A6C34878D82A}">
                    <a16:rowId xmlns:a16="http://schemas.microsoft.com/office/drawing/2014/main" val="10006"/>
                  </a:ext>
                </a:extLst>
              </a:tr>
              <a:tr h="385179">
                <a:tc>
                  <a:txBody>
                    <a:bodyPr/>
                    <a:lstStyle/>
                    <a:p>
                      <a:pPr algn="ctr"/>
                      <a:r>
                        <a:rPr lang="en-US" sz="1600" dirty="0"/>
                        <a:t>2017</a:t>
                      </a:r>
                    </a:p>
                  </a:txBody>
                  <a:tcPr/>
                </a:tc>
                <a:tc>
                  <a:txBody>
                    <a:bodyPr/>
                    <a:lstStyle/>
                    <a:p>
                      <a:pPr algn="ctr"/>
                      <a:r>
                        <a:rPr lang="en-US" sz="1600" dirty="0"/>
                        <a:t>12</a:t>
                      </a:r>
                    </a:p>
                  </a:txBody>
                  <a:tcPr/>
                </a:tc>
                <a:tc>
                  <a:txBody>
                    <a:bodyPr/>
                    <a:lstStyle/>
                    <a:p>
                      <a:pPr algn="ctr"/>
                      <a:r>
                        <a:rPr lang="en-US" sz="1600" dirty="0"/>
                        <a:t>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75%</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25%</a:t>
                      </a:r>
                    </a:p>
                  </a:txBody>
                  <a:tcPr/>
                </a:tc>
                <a:extLst>
                  <a:ext uri="{0D108BD9-81ED-4DB2-BD59-A6C34878D82A}">
                    <a16:rowId xmlns:a16="http://schemas.microsoft.com/office/drawing/2014/main" val="774613228"/>
                  </a:ext>
                </a:extLst>
              </a:tr>
              <a:tr h="385179">
                <a:tc>
                  <a:txBody>
                    <a:bodyPr/>
                    <a:lstStyle/>
                    <a:p>
                      <a:pPr algn="ctr"/>
                      <a:r>
                        <a:rPr lang="en-US" sz="1600" dirty="0"/>
                        <a:t>2018</a:t>
                      </a:r>
                    </a:p>
                  </a:txBody>
                  <a:tcPr/>
                </a:tc>
                <a:tc>
                  <a:txBody>
                    <a:bodyPr/>
                    <a:lstStyle/>
                    <a:p>
                      <a:pPr algn="ctr"/>
                      <a:r>
                        <a:rPr lang="en-US" sz="1600" dirty="0"/>
                        <a:t>10</a:t>
                      </a:r>
                    </a:p>
                  </a:txBody>
                  <a:tcPr/>
                </a:tc>
                <a:tc>
                  <a:txBody>
                    <a:bodyPr/>
                    <a:lstStyle/>
                    <a:p>
                      <a:pPr algn="ctr"/>
                      <a:r>
                        <a:rPr lang="en-US" sz="1600" dirty="0"/>
                        <a:t>10%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80%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10%</a:t>
                      </a:r>
                    </a:p>
                  </a:txBody>
                  <a:tcPr/>
                </a:tc>
                <a:extLst>
                  <a:ext uri="{0D108BD9-81ED-4DB2-BD59-A6C34878D82A}">
                    <a16:rowId xmlns:a16="http://schemas.microsoft.com/office/drawing/2014/main" val="615066073"/>
                  </a:ext>
                </a:extLst>
              </a:tr>
              <a:tr h="296292">
                <a:tc gridSpan="6">
                  <a:txBody>
                    <a:bodyPr/>
                    <a:lstStyle/>
                    <a:p>
                      <a:pPr algn="ctr"/>
                      <a:r>
                        <a:rPr lang="en-US" sz="1600" b="1" i="1" u="sng" dirty="0"/>
                        <a:t>English Language Arts </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360488">
                <a:tc>
                  <a:txBody>
                    <a:bodyPr/>
                    <a:lstStyle/>
                    <a:p>
                      <a:pPr algn="ctr"/>
                      <a:r>
                        <a:rPr lang="en-US" sz="1600" dirty="0"/>
                        <a:t>2016</a:t>
                      </a:r>
                    </a:p>
                  </a:txBody>
                  <a:tcPr/>
                </a:tc>
                <a:tc>
                  <a:txBody>
                    <a:bodyPr/>
                    <a:lstStyle/>
                    <a:p>
                      <a:pPr algn="ctr"/>
                      <a:r>
                        <a:rPr lang="en-US" sz="1600" dirty="0"/>
                        <a:t>28</a:t>
                      </a:r>
                    </a:p>
                  </a:txBody>
                  <a:tcPr/>
                </a:tc>
                <a:tc>
                  <a:txBody>
                    <a:bodyPr/>
                    <a:lstStyle/>
                    <a:p>
                      <a:pPr algn="ctr"/>
                      <a:r>
                        <a:rPr lang="en-US" sz="1600" dirty="0"/>
                        <a:t>21%</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43%</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25%</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11%</a:t>
                      </a:r>
                    </a:p>
                  </a:txBody>
                  <a:tcPr/>
                </a:tc>
                <a:extLst>
                  <a:ext uri="{0D108BD9-81ED-4DB2-BD59-A6C34878D82A}">
                    <a16:rowId xmlns:a16="http://schemas.microsoft.com/office/drawing/2014/main" val="10009"/>
                  </a:ext>
                </a:extLst>
              </a:tr>
              <a:tr h="360488">
                <a:tc>
                  <a:txBody>
                    <a:bodyPr/>
                    <a:lstStyle/>
                    <a:p>
                      <a:pPr algn="ctr"/>
                      <a:r>
                        <a:rPr lang="en-US" sz="1600" dirty="0"/>
                        <a:t>2017</a:t>
                      </a:r>
                    </a:p>
                  </a:txBody>
                  <a:tcPr/>
                </a:tc>
                <a:tc>
                  <a:txBody>
                    <a:bodyPr/>
                    <a:lstStyle/>
                    <a:p>
                      <a:pPr algn="ctr"/>
                      <a:r>
                        <a:rPr lang="en-US" sz="1600" dirty="0"/>
                        <a:t>--</a:t>
                      </a:r>
                    </a:p>
                  </a:txBody>
                  <a:tcPr/>
                </a:tc>
                <a:tc>
                  <a:txBody>
                    <a:bodyPr/>
                    <a:lstStyle/>
                    <a:p>
                      <a:pPr algn="ctr"/>
                      <a:r>
                        <a:rPr lang="en-US" sz="1600" dirty="0"/>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a:t>
                      </a:r>
                    </a:p>
                  </a:txBody>
                  <a:tcPr/>
                </a:tc>
                <a:extLst>
                  <a:ext uri="{0D108BD9-81ED-4DB2-BD59-A6C34878D82A}">
                    <a16:rowId xmlns:a16="http://schemas.microsoft.com/office/drawing/2014/main" val="2230764093"/>
                  </a:ext>
                </a:extLst>
              </a:tr>
              <a:tr h="360488">
                <a:tc>
                  <a:txBody>
                    <a:bodyPr/>
                    <a:lstStyle/>
                    <a:p>
                      <a:pPr algn="ctr"/>
                      <a:r>
                        <a:rPr lang="en-US" sz="1600" dirty="0"/>
                        <a:t>2018</a:t>
                      </a:r>
                    </a:p>
                  </a:txBody>
                  <a:tcPr/>
                </a:tc>
                <a:tc>
                  <a:txBody>
                    <a:bodyPr/>
                    <a:lstStyle/>
                    <a:p>
                      <a:pPr algn="ctr"/>
                      <a:r>
                        <a:rPr lang="en-US" sz="1600" dirty="0"/>
                        <a:t>11</a:t>
                      </a:r>
                    </a:p>
                  </a:txBody>
                  <a:tcPr/>
                </a:tc>
                <a:tc>
                  <a:txBody>
                    <a:bodyPr/>
                    <a:lstStyle/>
                    <a:p>
                      <a:pPr algn="ctr"/>
                      <a:r>
                        <a:rPr lang="en-US" sz="1600" dirty="0"/>
                        <a:t>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46%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36%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18%</a:t>
                      </a:r>
                    </a:p>
                  </a:txBody>
                  <a:tcPr/>
                </a:tc>
                <a:extLst>
                  <a:ext uri="{0D108BD9-81ED-4DB2-BD59-A6C34878D82A}">
                    <a16:rowId xmlns:a16="http://schemas.microsoft.com/office/drawing/2014/main" val="2432626870"/>
                  </a:ext>
                </a:extLst>
              </a:tr>
            </a:tbl>
          </a:graphicData>
        </a:graphic>
      </p:graphicFrame>
    </p:spTree>
    <p:extLst>
      <p:ext uri="{BB962C8B-B14F-4D97-AF65-F5344CB8AC3E}">
        <p14:creationId xmlns:p14="http://schemas.microsoft.com/office/powerpoint/2010/main" val="12551564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Student Growth (VAM)</a:t>
            </a:r>
            <a:br>
              <a:rPr lang="en-US" sz="3200" dirty="0"/>
            </a:br>
            <a:r>
              <a:rPr lang="en-US" sz="3200" dirty="0"/>
              <a:t>Disaggregation by Content Area:</a:t>
            </a:r>
            <a:br>
              <a:rPr lang="en-US" sz="3200" dirty="0"/>
            </a:br>
            <a:r>
              <a:rPr lang="en-US" sz="3200" i="1" dirty="0"/>
              <a:t>Alternative Certification (PBC)</a:t>
            </a:r>
          </a:p>
        </p:txBody>
      </p:sp>
      <p:graphicFrame>
        <p:nvGraphicFramePr>
          <p:cNvPr id="4" name="Content Placeholder 7"/>
          <p:cNvGraphicFramePr>
            <a:graphicFrameLocks noGrp="1"/>
          </p:cNvGraphicFramePr>
          <p:nvPr>
            <p:ph sz="half" idx="4294967295"/>
            <p:extLst>
              <p:ext uri="{D42A27DB-BD31-4B8C-83A1-F6EECF244321}">
                <p14:modId xmlns:p14="http://schemas.microsoft.com/office/powerpoint/2010/main" val="2210833759"/>
              </p:ext>
            </p:extLst>
          </p:nvPr>
        </p:nvGraphicFramePr>
        <p:xfrm>
          <a:off x="166743" y="2634765"/>
          <a:ext cx="8810514" cy="1995864"/>
        </p:xfrm>
        <a:graphic>
          <a:graphicData uri="http://schemas.openxmlformats.org/drawingml/2006/table">
            <a:tbl>
              <a:tblPr firstRow="1" bandRow="1">
                <a:tableStyleId>{5C22544A-7EE6-4342-B048-85BDC9FD1C3A}</a:tableStyleId>
              </a:tblPr>
              <a:tblGrid>
                <a:gridCol w="742278">
                  <a:extLst>
                    <a:ext uri="{9D8B030D-6E8A-4147-A177-3AD203B41FA5}">
                      <a16:colId xmlns:a16="http://schemas.microsoft.com/office/drawing/2014/main" val="20000"/>
                    </a:ext>
                  </a:extLst>
                </a:gridCol>
                <a:gridCol w="968188">
                  <a:extLst>
                    <a:ext uri="{9D8B030D-6E8A-4147-A177-3AD203B41FA5}">
                      <a16:colId xmlns:a16="http://schemas.microsoft.com/office/drawing/2014/main" val="1813704728"/>
                    </a:ext>
                  </a:extLst>
                </a:gridCol>
                <a:gridCol w="1172584">
                  <a:extLst>
                    <a:ext uri="{9D8B030D-6E8A-4147-A177-3AD203B41FA5}">
                      <a16:colId xmlns:a16="http://schemas.microsoft.com/office/drawing/2014/main" val="1954894364"/>
                    </a:ext>
                  </a:extLst>
                </a:gridCol>
                <a:gridCol w="1828800">
                  <a:extLst>
                    <a:ext uri="{9D8B030D-6E8A-4147-A177-3AD203B41FA5}">
                      <a16:colId xmlns:a16="http://schemas.microsoft.com/office/drawing/2014/main" val="671513158"/>
                    </a:ext>
                  </a:extLst>
                </a:gridCol>
                <a:gridCol w="1995030">
                  <a:extLst>
                    <a:ext uri="{9D8B030D-6E8A-4147-A177-3AD203B41FA5}">
                      <a16:colId xmlns:a16="http://schemas.microsoft.com/office/drawing/2014/main" val="494263384"/>
                    </a:ext>
                  </a:extLst>
                </a:gridCol>
                <a:gridCol w="2103634">
                  <a:extLst>
                    <a:ext uri="{9D8B030D-6E8A-4147-A177-3AD203B41FA5}">
                      <a16:colId xmlns:a16="http://schemas.microsoft.com/office/drawing/2014/main" val="20005"/>
                    </a:ext>
                  </a:extLst>
                </a:gridCol>
              </a:tblGrid>
              <a:tr h="360488">
                <a:tc>
                  <a:txBody>
                    <a:bodyPr/>
                    <a:lstStyle/>
                    <a:p>
                      <a:pPr algn="ctr"/>
                      <a:r>
                        <a:rPr lang="en-US" sz="1600" dirty="0"/>
                        <a:t>Year</a:t>
                      </a:r>
                    </a:p>
                  </a:txBody>
                  <a:tcPr/>
                </a:tc>
                <a:tc>
                  <a:txBody>
                    <a:bodyPr/>
                    <a:lstStyle/>
                    <a:p>
                      <a:pPr algn="ctr"/>
                      <a:r>
                        <a:rPr lang="en-US" sz="1600" dirty="0"/>
                        <a:t>number</a:t>
                      </a:r>
                    </a:p>
                  </a:txBody>
                  <a:tcPr/>
                </a:tc>
                <a:tc>
                  <a:txBody>
                    <a:bodyPr/>
                    <a:lstStyle/>
                    <a:p>
                      <a:pPr algn="ctr"/>
                      <a:r>
                        <a:rPr lang="en-US" sz="1600" dirty="0"/>
                        <a:t>Ineffective</a:t>
                      </a:r>
                    </a:p>
                  </a:txBody>
                  <a:tcPr/>
                </a:tc>
                <a:tc>
                  <a:txBody>
                    <a:bodyPr/>
                    <a:lstStyle/>
                    <a:p>
                      <a:pPr algn="ctr"/>
                      <a:r>
                        <a:rPr lang="en-US" sz="1600" dirty="0"/>
                        <a:t>Effective: Emerging</a:t>
                      </a:r>
                    </a:p>
                  </a:txBody>
                  <a:tcPr/>
                </a:tc>
                <a:tc>
                  <a:txBody>
                    <a:bodyPr/>
                    <a:lstStyle/>
                    <a:p>
                      <a:pPr algn="ctr"/>
                      <a:r>
                        <a:rPr lang="en-US" sz="1600" dirty="0"/>
                        <a:t>Effective: Proficient</a:t>
                      </a:r>
                    </a:p>
                  </a:txBody>
                  <a:tcPr/>
                </a:tc>
                <a:tc>
                  <a:txBody>
                    <a:bodyPr/>
                    <a:lstStyle/>
                    <a:p>
                      <a:pPr algn="ctr"/>
                      <a:r>
                        <a:rPr lang="en-US" sz="1600" dirty="0"/>
                        <a:t>Highly Effective</a:t>
                      </a:r>
                    </a:p>
                  </a:txBody>
                  <a:tcPr/>
                </a:tc>
                <a:extLst>
                  <a:ext uri="{0D108BD9-81ED-4DB2-BD59-A6C34878D82A}">
                    <a16:rowId xmlns:a16="http://schemas.microsoft.com/office/drawing/2014/main" val="10000"/>
                  </a:ext>
                </a:extLst>
              </a:tr>
              <a:tr h="296292">
                <a:tc gridSpan="6">
                  <a:txBody>
                    <a:bodyPr/>
                    <a:lstStyle/>
                    <a:p>
                      <a:pPr algn="ctr"/>
                      <a:r>
                        <a:rPr lang="en-US" sz="1600" b="1" i="1" u="sng" dirty="0"/>
                        <a:t>English Language Arts </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360488">
                <a:tc>
                  <a:txBody>
                    <a:bodyPr/>
                    <a:lstStyle/>
                    <a:p>
                      <a:pPr algn="ctr"/>
                      <a:r>
                        <a:rPr lang="en-US" sz="1600" dirty="0"/>
                        <a:t>2016</a:t>
                      </a:r>
                    </a:p>
                  </a:txBody>
                  <a:tcPr/>
                </a:tc>
                <a:tc>
                  <a:txBody>
                    <a:bodyPr/>
                    <a:lstStyle/>
                    <a:p>
                      <a:pPr algn="ctr"/>
                      <a:r>
                        <a:rPr lang="en-US" sz="1600" dirty="0"/>
                        <a:t>25</a:t>
                      </a:r>
                    </a:p>
                  </a:txBody>
                  <a:tcPr/>
                </a:tc>
                <a:tc>
                  <a:txBody>
                    <a:bodyPr/>
                    <a:lstStyle/>
                    <a:p>
                      <a:pPr algn="ctr"/>
                      <a:r>
                        <a:rPr lang="en-US" sz="1600" dirty="0"/>
                        <a:t>28%</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36%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24%</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12%</a:t>
                      </a:r>
                    </a:p>
                  </a:txBody>
                  <a:tcPr/>
                </a:tc>
                <a:extLst>
                  <a:ext uri="{0D108BD9-81ED-4DB2-BD59-A6C34878D82A}">
                    <a16:rowId xmlns:a16="http://schemas.microsoft.com/office/drawing/2014/main" val="10009"/>
                  </a:ext>
                </a:extLst>
              </a:tr>
              <a:tr h="360488">
                <a:tc>
                  <a:txBody>
                    <a:bodyPr/>
                    <a:lstStyle/>
                    <a:p>
                      <a:pPr algn="ctr"/>
                      <a:r>
                        <a:rPr lang="en-US" sz="1600" dirty="0"/>
                        <a:t>2017</a:t>
                      </a:r>
                    </a:p>
                  </a:txBody>
                  <a:tcPr/>
                </a:tc>
                <a:tc>
                  <a:txBody>
                    <a:bodyPr/>
                    <a:lstStyle/>
                    <a:p>
                      <a:pPr algn="ctr"/>
                      <a:r>
                        <a:rPr lang="en-US" sz="1600" dirty="0"/>
                        <a:t>--</a:t>
                      </a:r>
                    </a:p>
                  </a:txBody>
                  <a:tcPr/>
                </a:tc>
                <a:tc>
                  <a:txBody>
                    <a:bodyPr/>
                    <a:lstStyle/>
                    <a:p>
                      <a:pPr algn="ctr"/>
                      <a:r>
                        <a:rPr lang="en-US" sz="1600" dirty="0"/>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a:t>
                      </a:r>
                    </a:p>
                  </a:txBody>
                  <a:tcPr/>
                </a:tc>
                <a:extLst>
                  <a:ext uri="{0D108BD9-81ED-4DB2-BD59-A6C34878D82A}">
                    <a16:rowId xmlns:a16="http://schemas.microsoft.com/office/drawing/2014/main" val="2230764093"/>
                  </a:ext>
                </a:extLst>
              </a:tr>
              <a:tr h="360488">
                <a:tc>
                  <a:txBody>
                    <a:bodyPr/>
                    <a:lstStyle/>
                    <a:p>
                      <a:pPr algn="ctr"/>
                      <a:r>
                        <a:rPr lang="en-US" sz="1600" dirty="0"/>
                        <a:t>2018</a:t>
                      </a:r>
                    </a:p>
                  </a:txBody>
                  <a:tcPr/>
                </a:tc>
                <a:tc>
                  <a:txBody>
                    <a:bodyPr/>
                    <a:lstStyle/>
                    <a:p>
                      <a:pPr algn="ctr"/>
                      <a:r>
                        <a:rPr lang="en-US" sz="1600" dirty="0"/>
                        <a:t>10</a:t>
                      </a:r>
                    </a:p>
                  </a:txBody>
                  <a:tcPr/>
                </a:tc>
                <a:tc>
                  <a:txBody>
                    <a:bodyPr/>
                    <a:lstStyle/>
                    <a:p>
                      <a:pPr algn="ctr"/>
                      <a:r>
                        <a:rPr lang="en-US" sz="1600" dirty="0"/>
                        <a:t>30%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50%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10%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10%</a:t>
                      </a:r>
                    </a:p>
                  </a:txBody>
                  <a:tcPr/>
                </a:tc>
                <a:extLst>
                  <a:ext uri="{0D108BD9-81ED-4DB2-BD59-A6C34878D82A}">
                    <a16:rowId xmlns:a16="http://schemas.microsoft.com/office/drawing/2014/main" val="2432626870"/>
                  </a:ext>
                </a:extLst>
              </a:tr>
            </a:tbl>
          </a:graphicData>
        </a:graphic>
      </p:graphicFrame>
    </p:spTree>
    <p:extLst>
      <p:ext uri="{BB962C8B-B14F-4D97-AF65-F5344CB8AC3E}">
        <p14:creationId xmlns:p14="http://schemas.microsoft.com/office/powerpoint/2010/main" val="5883560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153" y="551619"/>
            <a:ext cx="8471647" cy="1143000"/>
          </a:xfrm>
        </p:spPr>
        <p:txBody>
          <a:bodyPr/>
          <a:lstStyle/>
          <a:p>
            <a:r>
              <a:rPr lang="en-US" sz="4000" dirty="0"/>
              <a:t>P-12 Learning and Development Conclusions</a:t>
            </a:r>
            <a:br>
              <a:rPr lang="en-US" sz="4000" dirty="0"/>
            </a:br>
            <a:r>
              <a:rPr lang="en-US" sz="4000" dirty="0"/>
              <a:t>(CAEP 4.1)</a:t>
            </a:r>
          </a:p>
        </p:txBody>
      </p:sp>
      <p:sp>
        <p:nvSpPr>
          <p:cNvPr id="3" name="Content Placeholder 2"/>
          <p:cNvSpPr>
            <a:spLocks noGrp="1"/>
          </p:cNvSpPr>
          <p:nvPr>
            <p:ph idx="1"/>
          </p:nvPr>
        </p:nvSpPr>
        <p:spPr>
          <a:xfrm>
            <a:off x="116463" y="2488173"/>
            <a:ext cx="8848633" cy="4161105"/>
          </a:xfrm>
        </p:spPr>
        <p:txBody>
          <a:bodyPr>
            <a:normAutofit fontScale="77500" lnSpcReduction="20000"/>
          </a:bodyPr>
          <a:lstStyle/>
          <a:p>
            <a:r>
              <a:rPr lang="en-US" sz="3200" dirty="0">
                <a:solidFill>
                  <a:schemeClr val="tx1"/>
                </a:solidFill>
              </a:rPr>
              <a:t>Undergraduate, MAT, and PBC completers teaching in their first or second year in 2015-2016 academic year had mean scores of Effective Proficient to Highly Effective (</a:t>
            </a:r>
            <a:r>
              <a:rPr lang="en-US" sz="3200" i="1" dirty="0">
                <a:solidFill>
                  <a:schemeClr val="tx1"/>
                </a:solidFill>
              </a:rPr>
              <a:t>m=</a:t>
            </a:r>
            <a:r>
              <a:rPr lang="en-US" sz="3200" dirty="0">
                <a:solidFill>
                  <a:schemeClr val="tx1"/>
                </a:solidFill>
              </a:rPr>
              <a:t>3.4-3.6) in Student Growth when SLTs and VAM scores are combined. </a:t>
            </a:r>
          </a:p>
          <a:p>
            <a:r>
              <a:rPr lang="en-US" sz="3200" dirty="0">
                <a:solidFill>
                  <a:schemeClr val="tx1"/>
                </a:solidFill>
              </a:rPr>
              <a:t>Disaggregated VAM scores by grade level and content area for undergraduate completers, indicate math as an area of challenge. </a:t>
            </a:r>
          </a:p>
          <a:p>
            <a:r>
              <a:rPr lang="en-US" sz="3200" dirty="0">
                <a:solidFill>
                  <a:schemeClr val="tx1"/>
                </a:solidFill>
              </a:rPr>
              <a:t>ELA in undergraduate and MAT has our highest scoring content area percentages ranked at 3</a:t>
            </a:r>
            <a:r>
              <a:rPr lang="en-US" sz="3200" baseline="30000" dirty="0">
                <a:solidFill>
                  <a:schemeClr val="tx1"/>
                </a:solidFill>
              </a:rPr>
              <a:t>rd</a:t>
            </a:r>
            <a:r>
              <a:rPr lang="en-US" sz="3200" dirty="0">
                <a:solidFill>
                  <a:schemeClr val="tx1"/>
                </a:solidFill>
              </a:rPr>
              <a:t> and 4</a:t>
            </a:r>
            <a:r>
              <a:rPr lang="en-US" sz="3200" baseline="30000" dirty="0">
                <a:solidFill>
                  <a:schemeClr val="tx1"/>
                </a:solidFill>
              </a:rPr>
              <a:t>th</a:t>
            </a:r>
            <a:r>
              <a:rPr lang="en-US" sz="3200" dirty="0">
                <a:solidFill>
                  <a:schemeClr val="tx1"/>
                </a:solidFill>
              </a:rPr>
              <a:t>, respectively, in the state.</a:t>
            </a:r>
            <a:endParaRPr lang="en-US" sz="2800" dirty="0">
              <a:solidFill>
                <a:schemeClr val="tx1"/>
              </a:solidFill>
            </a:endParaRPr>
          </a:p>
        </p:txBody>
      </p:sp>
    </p:spTree>
    <p:extLst>
      <p:ext uri="{BB962C8B-B14F-4D97-AF65-F5344CB8AC3E}">
        <p14:creationId xmlns:p14="http://schemas.microsoft.com/office/powerpoint/2010/main" val="11111816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9776" y="507373"/>
            <a:ext cx="8146040" cy="1143000"/>
          </a:xfrm>
        </p:spPr>
        <p:txBody>
          <a:bodyPr/>
          <a:lstStyle/>
          <a:p>
            <a:r>
              <a:rPr lang="en-US" sz="4000" dirty="0"/>
              <a:t>P-12 Learning and Development</a:t>
            </a:r>
            <a:br>
              <a:rPr lang="en-US" sz="4000" dirty="0"/>
            </a:br>
            <a:r>
              <a:rPr lang="en-US" sz="4000" dirty="0"/>
              <a:t>Next Steps</a:t>
            </a:r>
            <a:br>
              <a:rPr lang="en-US" sz="4000" dirty="0"/>
            </a:br>
            <a:r>
              <a:rPr lang="en-US" sz="4000" dirty="0"/>
              <a:t>(CAEP 4.1)</a:t>
            </a:r>
          </a:p>
        </p:txBody>
      </p:sp>
      <p:sp>
        <p:nvSpPr>
          <p:cNvPr id="3" name="Content Placeholder 2"/>
          <p:cNvSpPr>
            <a:spLocks noGrp="1"/>
          </p:cNvSpPr>
          <p:nvPr>
            <p:ph idx="1"/>
          </p:nvPr>
        </p:nvSpPr>
        <p:spPr>
          <a:xfrm>
            <a:off x="107576" y="2361305"/>
            <a:ext cx="8885816" cy="3267169"/>
          </a:xfrm>
        </p:spPr>
        <p:txBody>
          <a:bodyPr>
            <a:noAutofit/>
          </a:bodyPr>
          <a:lstStyle/>
          <a:p>
            <a:r>
              <a:rPr lang="en-US" sz="2600" dirty="0">
                <a:solidFill>
                  <a:schemeClr val="tx1"/>
                </a:solidFill>
              </a:rPr>
              <a:t>Teaching Cycle in all methods courses</a:t>
            </a:r>
          </a:p>
          <a:p>
            <a:r>
              <a:rPr lang="en-US" sz="2600" dirty="0">
                <a:solidFill>
                  <a:schemeClr val="tx1"/>
                </a:solidFill>
              </a:rPr>
              <a:t>Deans for Impact Collaborative</a:t>
            </a:r>
          </a:p>
          <a:p>
            <a:r>
              <a:rPr lang="en-US" sz="2600" dirty="0">
                <a:solidFill>
                  <a:schemeClr val="tx1"/>
                </a:solidFill>
              </a:rPr>
              <a:t>Addition of Tier 1 curriculum</a:t>
            </a:r>
          </a:p>
          <a:p>
            <a:r>
              <a:rPr lang="en-US" sz="2600" dirty="0">
                <a:solidFill>
                  <a:schemeClr val="tx1"/>
                </a:solidFill>
              </a:rPr>
              <a:t>Domain 5 aligning to Louisiana Preparation Teacher Competencies</a:t>
            </a:r>
          </a:p>
          <a:p>
            <a:r>
              <a:rPr lang="en-US" sz="2600" dirty="0">
                <a:solidFill>
                  <a:schemeClr val="tx1"/>
                </a:solidFill>
              </a:rPr>
              <a:t>Creation of Senior-Year Residency Performance Portfolio</a:t>
            </a:r>
          </a:p>
          <a:p>
            <a:r>
              <a:rPr lang="en-US" sz="2600" dirty="0">
                <a:solidFill>
                  <a:schemeClr val="tx1"/>
                </a:solidFill>
              </a:rPr>
              <a:t>Rewriting of assessment course</a:t>
            </a:r>
          </a:p>
        </p:txBody>
      </p:sp>
    </p:spTree>
    <p:extLst>
      <p:ext uri="{BB962C8B-B14F-4D97-AF65-F5344CB8AC3E}">
        <p14:creationId xmlns:p14="http://schemas.microsoft.com/office/powerpoint/2010/main" val="39002245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Program Comparison</a:t>
            </a:r>
            <a:br>
              <a:rPr lang="en-US" sz="3200" dirty="0"/>
            </a:br>
            <a:r>
              <a:rPr lang="en-US" sz="3200" dirty="0"/>
              <a:t>2018 Factbook and Data Dashboard</a:t>
            </a:r>
            <a:r>
              <a:rPr lang="en-US" sz="3000" dirty="0"/>
              <a:t/>
            </a:r>
            <a:br>
              <a:rPr lang="en-US" sz="3000" dirty="0"/>
            </a:br>
            <a:r>
              <a:rPr lang="en-US" sz="3000" i="1" u="sng" dirty="0"/>
              <a:t>Compass Professional Practice </a:t>
            </a:r>
            <a:br>
              <a:rPr lang="en-US" sz="3000" i="1" u="sng" dirty="0"/>
            </a:br>
            <a:r>
              <a:rPr lang="en-US" sz="3000" i="1" u="sng" dirty="0"/>
              <a:t>(Observation Evaluations; CAEP 4.2)</a:t>
            </a:r>
            <a:endParaRPr lang="en-US" sz="3000" dirty="0"/>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2165943889"/>
              </p:ext>
            </p:extLst>
          </p:nvPr>
        </p:nvGraphicFramePr>
        <p:xfrm>
          <a:off x="215153" y="2657136"/>
          <a:ext cx="8713694" cy="3108960"/>
        </p:xfrm>
        <a:graphic>
          <a:graphicData uri="http://schemas.openxmlformats.org/drawingml/2006/table">
            <a:tbl>
              <a:tblPr firstRow="1" bandRow="1">
                <a:tableStyleId>{5C22544A-7EE6-4342-B048-85BDC9FD1C3A}</a:tableStyleId>
              </a:tblPr>
              <a:tblGrid>
                <a:gridCol w="1882587">
                  <a:extLst>
                    <a:ext uri="{9D8B030D-6E8A-4147-A177-3AD203B41FA5}">
                      <a16:colId xmlns:a16="http://schemas.microsoft.com/office/drawing/2014/main" val="20000"/>
                    </a:ext>
                  </a:extLst>
                </a:gridCol>
                <a:gridCol w="1775013">
                  <a:extLst>
                    <a:ext uri="{9D8B030D-6E8A-4147-A177-3AD203B41FA5}">
                      <a16:colId xmlns:a16="http://schemas.microsoft.com/office/drawing/2014/main" val="20001"/>
                    </a:ext>
                  </a:extLst>
                </a:gridCol>
                <a:gridCol w="1280160">
                  <a:extLst>
                    <a:ext uri="{9D8B030D-6E8A-4147-A177-3AD203B41FA5}">
                      <a16:colId xmlns:a16="http://schemas.microsoft.com/office/drawing/2014/main" val="20002"/>
                    </a:ext>
                  </a:extLst>
                </a:gridCol>
                <a:gridCol w="1420009">
                  <a:extLst>
                    <a:ext uri="{9D8B030D-6E8A-4147-A177-3AD203B41FA5}">
                      <a16:colId xmlns:a16="http://schemas.microsoft.com/office/drawing/2014/main" val="20003"/>
                    </a:ext>
                  </a:extLst>
                </a:gridCol>
                <a:gridCol w="1226372">
                  <a:extLst>
                    <a:ext uri="{9D8B030D-6E8A-4147-A177-3AD203B41FA5}">
                      <a16:colId xmlns:a16="http://schemas.microsoft.com/office/drawing/2014/main" val="20004"/>
                    </a:ext>
                  </a:extLst>
                </a:gridCol>
                <a:gridCol w="1129553">
                  <a:extLst>
                    <a:ext uri="{9D8B030D-6E8A-4147-A177-3AD203B41FA5}">
                      <a16:colId xmlns:a16="http://schemas.microsoft.com/office/drawing/2014/main" val="20005"/>
                    </a:ext>
                  </a:extLst>
                </a:gridCol>
              </a:tblGrid>
              <a:tr h="370840">
                <a:tc>
                  <a:txBody>
                    <a:bodyPr/>
                    <a:lstStyle/>
                    <a:p>
                      <a:pPr algn="ctr"/>
                      <a:r>
                        <a:rPr lang="en-US" sz="1800" dirty="0"/>
                        <a:t>Program</a:t>
                      </a:r>
                    </a:p>
                  </a:txBody>
                  <a:tcPr/>
                </a:tc>
                <a:tc>
                  <a:txBody>
                    <a:bodyPr/>
                    <a:lstStyle/>
                    <a:p>
                      <a:pPr algn="ctr"/>
                      <a:r>
                        <a:rPr lang="en-US" sz="1800" dirty="0"/>
                        <a:t>Mean</a:t>
                      </a:r>
                    </a:p>
                    <a:p>
                      <a:pPr algn="ctr"/>
                      <a:r>
                        <a:rPr lang="en-US" sz="1800" dirty="0"/>
                        <a:t>number</a:t>
                      </a:r>
                    </a:p>
                  </a:txBody>
                  <a:tcPr/>
                </a:tc>
                <a:tc>
                  <a:txBody>
                    <a:bodyPr/>
                    <a:lstStyle/>
                    <a:p>
                      <a:pPr algn="ctr"/>
                      <a:r>
                        <a:rPr lang="en-US" sz="1800" dirty="0"/>
                        <a:t>Ineffective</a:t>
                      </a:r>
                    </a:p>
                  </a:txBody>
                  <a:tcPr/>
                </a:tc>
                <a:tc>
                  <a:txBody>
                    <a:bodyPr/>
                    <a:lstStyle/>
                    <a:p>
                      <a:pPr algn="ctr"/>
                      <a:r>
                        <a:rPr lang="en-US" sz="1800" dirty="0"/>
                        <a:t>Effective: Emerging</a:t>
                      </a:r>
                    </a:p>
                  </a:txBody>
                  <a:tcPr/>
                </a:tc>
                <a:tc>
                  <a:txBody>
                    <a:bodyPr/>
                    <a:lstStyle/>
                    <a:p>
                      <a:pPr algn="ctr"/>
                      <a:r>
                        <a:rPr lang="en-US" sz="1800" dirty="0"/>
                        <a:t>Effective: Proficient</a:t>
                      </a:r>
                    </a:p>
                  </a:txBody>
                  <a:tcPr/>
                </a:tc>
                <a:tc>
                  <a:txBody>
                    <a:bodyPr/>
                    <a:lstStyle/>
                    <a:p>
                      <a:pPr algn="ctr"/>
                      <a:r>
                        <a:rPr lang="en-US" sz="1800" dirty="0"/>
                        <a:t>Highly Effective</a:t>
                      </a:r>
                    </a:p>
                  </a:txBody>
                  <a:tcPr/>
                </a:tc>
                <a:extLst>
                  <a:ext uri="{0D108BD9-81ED-4DB2-BD59-A6C34878D82A}">
                    <a16:rowId xmlns:a16="http://schemas.microsoft.com/office/drawing/2014/main" val="10000"/>
                  </a:ext>
                </a:extLst>
              </a:tr>
              <a:tr h="370840">
                <a:tc>
                  <a:txBody>
                    <a:bodyPr/>
                    <a:lstStyle/>
                    <a:p>
                      <a:pPr algn="ctr"/>
                      <a:r>
                        <a:rPr lang="en-US" sz="2000" b="0" i="0" u="none" dirty="0"/>
                        <a:t>Undergraduate</a:t>
                      </a:r>
                    </a:p>
                  </a:txBody>
                  <a:tcPr/>
                </a:tc>
                <a:tc>
                  <a:txBody>
                    <a:bodyPr/>
                    <a:lstStyle/>
                    <a:p>
                      <a:pPr algn="ctr"/>
                      <a:r>
                        <a:rPr lang="en-US" sz="2400" b="0" i="0" u="none" dirty="0"/>
                        <a:t>3.3 </a:t>
                      </a:r>
                    </a:p>
                    <a:p>
                      <a:pPr algn="ctr"/>
                      <a:r>
                        <a:rPr lang="en-US" sz="2400" b="0" i="0" u="none" dirty="0"/>
                        <a:t>(n=360)</a:t>
                      </a:r>
                    </a:p>
                  </a:txBody>
                  <a:tcPr/>
                </a:tc>
                <a:tc>
                  <a:txBody>
                    <a:bodyPr/>
                    <a:lstStyle/>
                    <a:p>
                      <a:pPr algn="ctr"/>
                      <a:r>
                        <a:rPr lang="en-US" sz="2400" dirty="0"/>
                        <a:t>1%</a:t>
                      </a:r>
                    </a:p>
                  </a:txBody>
                  <a:tcPr/>
                </a:tc>
                <a:tc>
                  <a:txBody>
                    <a:bodyPr/>
                    <a:lstStyle/>
                    <a:p>
                      <a:pPr algn="ctr"/>
                      <a:r>
                        <a:rPr lang="en-US" sz="2400" dirty="0"/>
                        <a:t>6%</a:t>
                      </a:r>
                    </a:p>
                  </a:txBody>
                  <a:tcPr/>
                </a:tc>
                <a:tc>
                  <a:txBody>
                    <a:bodyPr/>
                    <a:lstStyle/>
                    <a:p>
                      <a:pPr algn="ctr"/>
                      <a:r>
                        <a:rPr lang="en-US" sz="2400" dirty="0"/>
                        <a:t>48%</a:t>
                      </a:r>
                    </a:p>
                  </a:txBody>
                  <a:tcPr/>
                </a:tc>
                <a:tc>
                  <a:txBody>
                    <a:bodyPr/>
                    <a:lstStyle/>
                    <a:p>
                      <a:pPr algn="ctr"/>
                      <a:r>
                        <a:rPr lang="en-US" sz="2400" dirty="0"/>
                        <a:t>45%</a:t>
                      </a:r>
                    </a:p>
                  </a:txBody>
                  <a:tcPr/>
                </a:tc>
                <a:extLst>
                  <a:ext uri="{0D108BD9-81ED-4DB2-BD59-A6C34878D82A}">
                    <a16:rowId xmlns:a16="http://schemas.microsoft.com/office/drawing/2014/main" val="10001"/>
                  </a:ext>
                </a:extLst>
              </a:tr>
              <a:tr h="370840">
                <a:tc>
                  <a:txBody>
                    <a:bodyPr/>
                    <a:lstStyle/>
                    <a:p>
                      <a:pPr algn="ctr"/>
                      <a:r>
                        <a:rPr lang="en-US" sz="2000" dirty="0"/>
                        <a:t>MAT</a:t>
                      </a:r>
                    </a:p>
                  </a:txBody>
                  <a:tcPr/>
                </a:tc>
                <a:tc>
                  <a:txBody>
                    <a:bodyPr/>
                    <a:lstStyle/>
                    <a:p>
                      <a:pPr algn="ctr"/>
                      <a:r>
                        <a:rPr lang="en-US" sz="2400" dirty="0"/>
                        <a:t>3.3</a:t>
                      </a:r>
                    </a:p>
                    <a:p>
                      <a:pPr algn="ctr"/>
                      <a:r>
                        <a:rPr lang="en-US" sz="2400" dirty="0"/>
                        <a:t>(n=78)</a:t>
                      </a:r>
                    </a:p>
                  </a:txBody>
                  <a:tcPr/>
                </a:tc>
                <a:tc>
                  <a:txBody>
                    <a:bodyPr/>
                    <a:lstStyle/>
                    <a:p>
                      <a:pPr algn="ctr"/>
                      <a:r>
                        <a:rPr lang="en-US" sz="2400" dirty="0"/>
                        <a:t>0%</a:t>
                      </a:r>
                    </a:p>
                  </a:txBody>
                  <a:tcPr/>
                </a:tc>
                <a:tc>
                  <a:txBody>
                    <a:bodyPr/>
                    <a:lstStyle/>
                    <a:p>
                      <a:pPr algn="ctr"/>
                      <a:r>
                        <a:rPr lang="en-US" sz="2400" dirty="0"/>
                        <a:t>6%</a:t>
                      </a:r>
                    </a:p>
                  </a:txBody>
                  <a:tcPr/>
                </a:tc>
                <a:tc>
                  <a:txBody>
                    <a:bodyPr/>
                    <a:lstStyle/>
                    <a:p>
                      <a:pPr algn="ctr"/>
                      <a:r>
                        <a:rPr lang="en-US" sz="2400" dirty="0"/>
                        <a:t>37%</a:t>
                      </a:r>
                    </a:p>
                  </a:txBody>
                  <a:tcPr/>
                </a:tc>
                <a:tc>
                  <a:txBody>
                    <a:bodyPr/>
                    <a:lstStyle/>
                    <a:p>
                      <a:pPr algn="ctr"/>
                      <a:r>
                        <a:rPr lang="en-US" sz="2400" dirty="0"/>
                        <a:t>56%</a:t>
                      </a:r>
                    </a:p>
                  </a:txBody>
                  <a:tcPr/>
                </a:tc>
                <a:extLst>
                  <a:ext uri="{0D108BD9-81ED-4DB2-BD59-A6C34878D82A}">
                    <a16:rowId xmlns:a16="http://schemas.microsoft.com/office/drawing/2014/main" val="10002"/>
                  </a:ext>
                </a:extLst>
              </a:tr>
              <a:tr h="370840">
                <a:tc>
                  <a:txBody>
                    <a:bodyPr/>
                    <a:lstStyle/>
                    <a:p>
                      <a:pPr algn="ctr"/>
                      <a:r>
                        <a:rPr lang="en-US" sz="2000" dirty="0"/>
                        <a:t>PBC</a:t>
                      </a:r>
                    </a:p>
                  </a:txBody>
                  <a:tcPr/>
                </a:tc>
                <a:tc>
                  <a:txBody>
                    <a:bodyPr/>
                    <a:lstStyle/>
                    <a:p>
                      <a:pPr algn="ctr"/>
                      <a:r>
                        <a:rPr lang="en-US" sz="2400" dirty="0"/>
                        <a:t>3.7</a:t>
                      </a:r>
                    </a:p>
                    <a:p>
                      <a:pPr algn="ctr"/>
                      <a:r>
                        <a:rPr lang="en-US" sz="2400" dirty="0"/>
                        <a:t>(n=80)</a:t>
                      </a:r>
                    </a:p>
                  </a:txBody>
                  <a:tcPr/>
                </a:tc>
                <a:tc>
                  <a:txBody>
                    <a:bodyPr/>
                    <a:lstStyle/>
                    <a:p>
                      <a:pPr algn="ctr"/>
                      <a:r>
                        <a:rPr lang="en-US" sz="2400" dirty="0"/>
                        <a:t>0%</a:t>
                      </a:r>
                    </a:p>
                  </a:txBody>
                  <a:tcPr/>
                </a:tc>
                <a:tc>
                  <a:txBody>
                    <a:bodyPr/>
                    <a:lstStyle/>
                    <a:p>
                      <a:pPr algn="ctr"/>
                      <a:r>
                        <a:rPr lang="en-US" sz="2400" dirty="0"/>
                        <a:t>3%</a:t>
                      </a:r>
                    </a:p>
                  </a:txBody>
                  <a:tcPr/>
                </a:tc>
                <a:tc>
                  <a:txBody>
                    <a:bodyPr/>
                    <a:lstStyle/>
                    <a:p>
                      <a:pPr algn="ctr"/>
                      <a:r>
                        <a:rPr lang="en-US" sz="2400" dirty="0"/>
                        <a:t>45%</a:t>
                      </a:r>
                    </a:p>
                  </a:txBody>
                  <a:tcPr/>
                </a:tc>
                <a:tc>
                  <a:txBody>
                    <a:bodyPr/>
                    <a:lstStyle/>
                    <a:p>
                      <a:pPr algn="ctr"/>
                      <a:r>
                        <a:rPr lang="en-US" sz="2400" dirty="0"/>
                        <a:t>53%</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1024376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862" y="448380"/>
            <a:ext cx="8683924" cy="1143000"/>
          </a:xfrm>
        </p:spPr>
        <p:txBody>
          <a:bodyPr/>
          <a:lstStyle/>
          <a:p>
            <a:r>
              <a:rPr lang="en-US" sz="4000" dirty="0"/>
              <a:t>Observations of Teaching Effectiveness Conclusions</a:t>
            </a:r>
            <a:br>
              <a:rPr lang="en-US" sz="4000" dirty="0"/>
            </a:br>
            <a:r>
              <a:rPr lang="en-US" sz="4000" dirty="0"/>
              <a:t>(CAEP 4.2)</a:t>
            </a:r>
          </a:p>
        </p:txBody>
      </p:sp>
      <p:sp>
        <p:nvSpPr>
          <p:cNvPr id="3" name="Content Placeholder 2"/>
          <p:cNvSpPr>
            <a:spLocks noGrp="1"/>
          </p:cNvSpPr>
          <p:nvPr>
            <p:ph idx="1"/>
          </p:nvPr>
        </p:nvSpPr>
        <p:spPr>
          <a:xfrm>
            <a:off x="266438" y="2603351"/>
            <a:ext cx="8683924" cy="3948056"/>
          </a:xfrm>
        </p:spPr>
        <p:txBody>
          <a:bodyPr>
            <a:noAutofit/>
          </a:bodyPr>
          <a:lstStyle/>
          <a:p>
            <a:r>
              <a:rPr lang="en-US" sz="3600" dirty="0"/>
              <a:t>Data across the three programs (undergraduate, MAT, and PBC) indicate that completers are consistently scored within the Emerging Proficient (2.5-3.49) and Highly Effective (3.5-4.0) range when being evaluated by their administration.</a:t>
            </a:r>
          </a:p>
        </p:txBody>
      </p:sp>
    </p:spTree>
    <p:extLst>
      <p:ext uri="{BB962C8B-B14F-4D97-AF65-F5344CB8AC3E}">
        <p14:creationId xmlns:p14="http://schemas.microsoft.com/office/powerpoint/2010/main" val="953189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4817" y="2231335"/>
            <a:ext cx="8834365" cy="2395330"/>
          </a:xfrm>
        </p:spPr>
        <p:txBody>
          <a:bodyPr>
            <a:noAutofit/>
          </a:bodyPr>
          <a:lstStyle/>
          <a:p>
            <a:r>
              <a:rPr lang="en-US" sz="2500" dirty="0">
                <a:solidFill>
                  <a:schemeClr val="tx1"/>
                </a:solidFill>
              </a:rPr>
              <a:t>Move from Field Experience Evaluation instrument to Louisiana Department of Education Compass instrument.</a:t>
            </a:r>
          </a:p>
          <a:p>
            <a:r>
              <a:rPr lang="en-US" sz="2500" dirty="0">
                <a:solidFill>
                  <a:schemeClr val="tx1"/>
                </a:solidFill>
              </a:rPr>
              <a:t>Norm the new instrument with university supervisors, faculty, and mentor teachers.</a:t>
            </a:r>
          </a:p>
          <a:p>
            <a:r>
              <a:rPr lang="en-US" sz="2500" dirty="0">
                <a:solidFill>
                  <a:schemeClr val="tx1"/>
                </a:solidFill>
              </a:rPr>
              <a:t>Each year have all stakeholders complete the LDOE webinar training.</a:t>
            </a:r>
          </a:p>
          <a:p>
            <a:r>
              <a:rPr lang="en-US" sz="2500" dirty="0">
                <a:solidFill>
                  <a:schemeClr val="tx1"/>
                </a:solidFill>
              </a:rPr>
              <a:t>Mentor Training Pilot</a:t>
            </a:r>
          </a:p>
          <a:p>
            <a:r>
              <a:rPr lang="en-US" sz="2500" dirty="0">
                <a:solidFill>
                  <a:schemeClr val="tx1"/>
                </a:solidFill>
              </a:rPr>
              <a:t>Implementation of the POP cycle (pre-observation; observation; post-observation)</a:t>
            </a:r>
          </a:p>
        </p:txBody>
      </p:sp>
      <p:sp>
        <p:nvSpPr>
          <p:cNvPr id="6" name="Title 1">
            <a:extLst>
              <a:ext uri="{FF2B5EF4-FFF2-40B4-BE49-F238E27FC236}">
                <a16:creationId xmlns:a16="http://schemas.microsoft.com/office/drawing/2014/main" id="{58D09417-00F2-4BB7-8204-81EFB8F90A1C}"/>
              </a:ext>
            </a:extLst>
          </p:cNvPr>
          <p:cNvSpPr txBox="1">
            <a:spLocks/>
          </p:cNvSpPr>
          <p:nvPr/>
        </p:nvSpPr>
        <p:spPr>
          <a:xfrm>
            <a:off x="154817" y="547931"/>
            <a:ext cx="8683924"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bg1"/>
                </a:solidFill>
                <a:latin typeface="+mj-lt"/>
                <a:ea typeface="+mj-ea"/>
                <a:cs typeface="+mj-cs"/>
              </a:defRPr>
            </a:lvl1pPr>
          </a:lstStyle>
          <a:p>
            <a:r>
              <a:rPr lang="en-US" sz="4000" dirty="0"/>
              <a:t>Observations of Teaching Effectiveness Next Steps</a:t>
            </a:r>
            <a:br>
              <a:rPr lang="en-US" sz="4000" dirty="0"/>
            </a:br>
            <a:r>
              <a:rPr lang="en-US" sz="4000" dirty="0"/>
              <a:t>(CAEP 4.2)</a:t>
            </a:r>
          </a:p>
        </p:txBody>
      </p:sp>
    </p:spTree>
    <p:extLst>
      <p:ext uri="{BB962C8B-B14F-4D97-AF65-F5344CB8AC3E}">
        <p14:creationId xmlns:p14="http://schemas.microsoft.com/office/powerpoint/2010/main" val="35373253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9776" y="345140"/>
            <a:ext cx="8103010" cy="1365325"/>
          </a:xfrm>
        </p:spPr>
        <p:txBody>
          <a:bodyPr/>
          <a:lstStyle/>
          <a:p>
            <a:r>
              <a:rPr lang="en-US" dirty="0" err="1"/>
              <a:t>InTASC</a:t>
            </a:r>
            <a:r>
              <a:rPr lang="en-US" dirty="0"/>
              <a:t> Standards</a:t>
            </a:r>
          </a:p>
        </p:txBody>
      </p:sp>
      <p:sp>
        <p:nvSpPr>
          <p:cNvPr id="3" name="Content Placeholder 2"/>
          <p:cNvSpPr>
            <a:spLocks noGrp="1"/>
          </p:cNvSpPr>
          <p:nvPr>
            <p:ph idx="1"/>
          </p:nvPr>
        </p:nvSpPr>
        <p:spPr>
          <a:xfrm>
            <a:off x="64547" y="2171251"/>
            <a:ext cx="4378361" cy="4442908"/>
          </a:xfrm>
        </p:spPr>
        <p:txBody>
          <a:bodyPr>
            <a:noAutofit/>
          </a:bodyPr>
          <a:lstStyle/>
          <a:p>
            <a:pPr lvl="1"/>
            <a:r>
              <a:rPr lang="en-US" b="1" dirty="0"/>
              <a:t>The Learner and Learning</a:t>
            </a:r>
          </a:p>
          <a:p>
            <a:pPr lvl="2"/>
            <a:r>
              <a:rPr lang="en-US" sz="2000" dirty="0"/>
              <a:t>Standard 1- </a:t>
            </a:r>
          </a:p>
          <a:p>
            <a:pPr marL="685800" lvl="2" indent="0">
              <a:buNone/>
            </a:pPr>
            <a:r>
              <a:rPr lang="en-US" sz="2000" dirty="0"/>
              <a:t>Learner Development</a:t>
            </a:r>
          </a:p>
          <a:p>
            <a:pPr lvl="2"/>
            <a:r>
              <a:rPr lang="en-US" sz="2000" dirty="0"/>
              <a:t>Standard 2-</a:t>
            </a:r>
          </a:p>
          <a:p>
            <a:pPr marL="685800" lvl="2" indent="0">
              <a:buNone/>
            </a:pPr>
            <a:r>
              <a:rPr lang="en-US" sz="2000" dirty="0"/>
              <a:t>Learning Differences</a:t>
            </a:r>
          </a:p>
          <a:p>
            <a:pPr lvl="2"/>
            <a:r>
              <a:rPr lang="en-US" sz="2000" dirty="0"/>
              <a:t>Standard 3- </a:t>
            </a:r>
          </a:p>
          <a:p>
            <a:pPr marL="685800" lvl="2" indent="0">
              <a:buNone/>
            </a:pPr>
            <a:r>
              <a:rPr lang="en-US" sz="2000" dirty="0"/>
              <a:t>Learning Environments</a:t>
            </a:r>
          </a:p>
          <a:p>
            <a:pPr lvl="1"/>
            <a:r>
              <a:rPr lang="en-US" b="1" dirty="0"/>
              <a:t>Content Knowle</a:t>
            </a:r>
            <a:r>
              <a:rPr lang="en-US" dirty="0"/>
              <a:t>dge</a:t>
            </a:r>
          </a:p>
          <a:p>
            <a:pPr lvl="2"/>
            <a:r>
              <a:rPr lang="en-US" sz="2000" dirty="0"/>
              <a:t>Standard 4- </a:t>
            </a:r>
          </a:p>
          <a:p>
            <a:pPr marL="685800" lvl="2" indent="0">
              <a:buNone/>
            </a:pPr>
            <a:r>
              <a:rPr lang="en-US" sz="2000" dirty="0"/>
              <a:t>Content Knowledge</a:t>
            </a:r>
          </a:p>
          <a:p>
            <a:pPr lvl="2"/>
            <a:r>
              <a:rPr lang="en-US" sz="2000" dirty="0"/>
              <a:t>Standard 5- </a:t>
            </a:r>
          </a:p>
          <a:p>
            <a:pPr marL="685800" lvl="2" indent="0">
              <a:buNone/>
            </a:pPr>
            <a:r>
              <a:rPr lang="en-US" sz="2000" dirty="0"/>
              <a:t>Application of Content</a:t>
            </a:r>
          </a:p>
        </p:txBody>
      </p:sp>
      <p:sp>
        <p:nvSpPr>
          <p:cNvPr id="6" name="Content Placeholder 2"/>
          <p:cNvSpPr txBox="1">
            <a:spLocks/>
          </p:cNvSpPr>
          <p:nvPr/>
        </p:nvSpPr>
        <p:spPr>
          <a:xfrm>
            <a:off x="4077148" y="2320064"/>
            <a:ext cx="5066852" cy="4145282"/>
          </a:xfrm>
          <a:prstGeom prst="rect">
            <a:avLst/>
          </a:prstGeom>
        </p:spPr>
        <p:txBody>
          <a:bodyPr vert="horz" lIns="91440" tIns="45720" rIns="91440" bIns="45720" rtlCol="0">
            <a:noAutofit/>
          </a:bodyPr>
          <a:lstStyle>
            <a:lvl1pPr marL="342900" indent="-342900" algn="l" defTabSz="914400" rtl="0" eaLnBrk="1" latinLnBrk="0" hangingPunct="1">
              <a:spcBef>
                <a:spcPts val="2000"/>
              </a:spcBef>
              <a:buClr>
                <a:schemeClr val="accent1"/>
              </a:buClr>
              <a:buSzPct val="150000"/>
              <a:buFontTx/>
              <a:buBlip>
                <a:blip r:embed="rId3"/>
              </a:buBlip>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buClr>
              <a:buSzPct val="90000"/>
              <a:buFont typeface="Wingdings" charset="2"/>
              <a:buChar char=""/>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buClr>
              <a:buSzPct val="90000"/>
              <a:buFont typeface="Wingdings"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a:lstStyle>
          <a:p>
            <a:pPr lvl="1"/>
            <a:r>
              <a:rPr lang="en-US" b="1" dirty="0"/>
              <a:t>Instructional Practice</a:t>
            </a:r>
          </a:p>
          <a:p>
            <a:pPr lvl="2"/>
            <a:r>
              <a:rPr lang="en-US" sz="2000" dirty="0"/>
              <a:t>Standard 6- </a:t>
            </a:r>
          </a:p>
          <a:p>
            <a:pPr marL="685800" lvl="2" indent="0">
              <a:buNone/>
            </a:pPr>
            <a:r>
              <a:rPr lang="en-US" sz="2000" dirty="0"/>
              <a:t>Assessment</a:t>
            </a:r>
          </a:p>
          <a:p>
            <a:pPr lvl="2"/>
            <a:r>
              <a:rPr lang="en-US" sz="2000" dirty="0"/>
              <a:t>Standard 7- </a:t>
            </a:r>
          </a:p>
          <a:p>
            <a:pPr marL="685800" lvl="2" indent="0">
              <a:buNone/>
            </a:pPr>
            <a:r>
              <a:rPr lang="en-US" sz="2000" dirty="0"/>
              <a:t>Planning for Instruction</a:t>
            </a:r>
          </a:p>
          <a:p>
            <a:pPr lvl="2"/>
            <a:r>
              <a:rPr lang="en-US" sz="2000" dirty="0"/>
              <a:t>Standard 8- </a:t>
            </a:r>
          </a:p>
          <a:p>
            <a:pPr marL="685800" lvl="2" indent="0">
              <a:buNone/>
            </a:pPr>
            <a:r>
              <a:rPr lang="en-US" sz="2000" dirty="0"/>
              <a:t>Instructional Strategies</a:t>
            </a:r>
          </a:p>
          <a:p>
            <a:pPr lvl="1"/>
            <a:r>
              <a:rPr lang="en-US" b="1" dirty="0"/>
              <a:t>Professional Responsibility </a:t>
            </a:r>
          </a:p>
          <a:p>
            <a:pPr lvl="2"/>
            <a:r>
              <a:rPr lang="en-US" dirty="0"/>
              <a:t>Standard 9- </a:t>
            </a:r>
          </a:p>
          <a:p>
            <a:pPr marL="685800" lvl="2" indent="0">
              <a:buNone/>
            </a:pPr>
            <a:r>
              <a:rPr lang="en-US" dirty="0"/>
              <a:t>Professional Learning and Ethical Practice</a:t>
            </a:r>
          </a:p>
          <a:p>
            <a:pPr lvl="2"/>
            <a:r>
              <a:rPr lang="en-US" dirty="0"/>
              <a:t>Standard 10- </a:t>
            </a:r>
          </a:p>
          <a:p>
            <a:pPr marL="685800" lvl="2" indent="0">
              <a:buNone/>
            </a:pPr>
            <a:r>
              <a:rPr lang="en-US" dirty="0"/>
              <a:t>Leadership and Collaboration</a:t>
            </a:r>
          </a:p>
        </p:txBody>
      </p:sp>
    </p:spTree>
    <p:extLst>
      <p:ext uri="{BB962C8B-B14F-4D97-AF65-F5344CB8AC3E}">
        <p14:creationId xmlns:p14="http://schemas.microsoft.com/office/powerpoint/2010/main" val="39511672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52D38-5F40-4B3A-8731-1ADA0E6A339D}"/>
              </a:ext>
            </a:extLst>
          </p:cNvPr>
          <p:cNvSpPr>
            <a:spLocks noGrp="1"/>
          </p:cNvSpPr>
          <p:nvPr>
            <p:ph type="title"/>
          </p:nvPr>
        </p:nvSpPr>
        <p:spPr>
          <a:xfrm>
            <a:off x="1352962" y="378310"/>
            <a:ext cx="7947024" cy="1143000"/>
          </a:xfrm>
        </p:spPr>
        <p:txBody>
          <a:bodyPr/>
          <a:lstStyle/>
          <a:p>
            <a:r>
              <a:rPr lang="en-US" dirty="0"/>
              <a:t>Enrollment and </a:t>
            </a:r>
            <a:br>
              <a:rPr lang="en-US" dirty="0"/>
            </a:br>
            <a:r>
              <a:rPr lang="en-US" dirty="0"/>
              <a:t>Completer Numbers</a:t>
            </a:r>
          </a:p>
        </p:txBody>
      </p:sp>
      <p:graphicFrame>
        <p:nvGraphicFramePr>
          <p:cNvPr id="4" name="Content Placeholder 3">
            <a:extLst>
              <a:ext uri="{FF2B5EF4-FFF2-40B4-BE49-F238E27FC236}">
                <a16:creationId xmlns:a16="http://schemas.microsoft.com/office/drawing/2014/main" id="{0E5D4DD5-BB55-4F54-84B4-036742D066AA}"/>
              </a:ext>
            </a:extLst>
          </p:cNvPr>
          <p:cNvGraphicFramePr>
            <a:graphicFrameLocks noGrp="1"/>
          </p:cNvGraphicFramePr>
          <p:nvPr>
            <p:ph idx="1"/>
            <p:extLst>
              <p:ext uri="{D42A27DB-BD31-4B8C-83A1-F6EECF244321}">
                <p14:modId xmlns:p14="http://schemas.microsoft.com/office/powerpoint/2010/main" val="946960315"/>
              </p:ext>
            </p:extLst>
          </p:nvPr>
        </p:nvGraphicFramePr>
        <p:xfrm>
          <a:off x="183797" y="2927817"/>
          <a:ext cx="4592598" cy="1478280"/>
        </p:xfrm>
        <a:graphic>
          <a:graphicData uri="http://schemas.openxmlformats.org/drawingml/2006/table">
            <a:tbl>
              <a:tblPr firstRow="1" bandRow="1">
                <a:tableStyleId>{5C22544A-7EE6-4342-B048-85BDC9FD1C3A}</a:tableStyleId>
              </a:tblPr>
              <a:tblGrid>
                <a:gridCol w="996103">
                  <a:extLst>
                    <a:ext uri="{9D8B030D-6E8A-4147-A177-3AD203B41FA5}">
                      <a16:colId xmlns:a16="http://schemas.microsoft.com/office/drawing/2014/main" val="2676746356"/>
                    </a:ext>
                  </a:extLst>
                </a:gridCol>
                <a:gridCol w="1250392">
                  <a:extLst>
                    <a:ext uri="{9D8B030D-6E8A-4147-A177-3AD203B41FA5}">
                      <a16:colId xmlns:a16="http://schemas.microsoft.com/office/drawing/2014/main" val="2594235431"/>
                    </a:ext>
                  </a:extLst>
                </a:gridCol>
                <a:gridCol w="1387750">
                  <a:extLst>
                    <a:ext uri="{9D8B030D-6E8A-4147-A177-3AD203B41FA5}">
                      <a16:colId xmlns:a16="http://schemas.microsoft.com/office/drawing/2014/main" val="3271241762"/>
                    </a:ext>
                  </a:extLst>
                </a:gridCol>
                <a:gridCol w="958353">
                  <a:extLst>
                    <a:ext uri="{9D8B030D-6E8A-4147-A177-3AD203B41FA5}">
                      <a16:colId xmlns:a16="http://schemas.microsoft.com/office/drawing/2014/main" val="2529400"/>
                    </a:ext>
                  </a:extLst>
                </a:gridCol>
              </a:tblGrid>
              <a:tr h="0">
                <a:tc>
                  <a:txBody>
                    <a:bodyPr/>
                    <a:lstStyle/>
                    <a:p>
                      <a:pPr algn="ctr"/>
                      <a:r>
                        <a:rPr lang="en-US" dirty="0"/>
                        <a:t>Year</a:t>
                      </a:r>
                    </a:p>
                  </a:txBody>
                  <a:tcPr/>
                </a:tc>
                <a:tc>
                  <a:txBody>
                    <a:bodyPr/>
                    <a:lstStyle/>
                    <a:p>
                      <a:pPr algn="ctr"/>
                      <a:r>
                        <a:rPr lang="en-US" dirty="0"/>
                        <a:t>Enrolled</a:t>
                      </a:r>
                    </a:p>
                  </a:txBody>
                  <a:tcPr/>
                </a:tc>
                <a:tc>
                  <a:txBody>
                    <a:bodyPr/>
                    <a:lstStyle/>
                    <a:p>
                      <a:pPr algn="ctr"/>
                      <a:r>
                        <a:rPr lang="en-US" dirty="0"/>
                        <a:t>Completers</a:t>
                      </a:r>
                    </a:p>
                  </a:txBody>
                  <a:tcPr/>
                </a:tc>
                <a:tc>
                  <a:txBody>
                    <a:bodyPr/>
                    <a:lstStyle/>
                    <a:p>
                      <a:pPr algn="ctr"/>
                      <a:r>
                        <a:rPr lang="en-US" dirty="0"/>
                        <a:t>Total </a:t>
                      </a:r>
                    </a:p>
                  </a:txBody>
                  <a:tcPr/>
                </a:tc>
                <a:extLst>
                  <a:ext uri="{0D108BD9-81ED-4DB2-BD59-A6C34878D82A}">
                    <a16:rowId xmlns:a16="http://schemas.microsoft.com/office/drawing/2014/main" val="1941973965"/>
                  </a:ext>
                </a:extLst>
              </a:tr>
              <a:tr h="370840">
                <a:tc>
                  <a:txBody>
                    <a:bodyPr/>
                    <a:lstStyle/>
                    <a:p>
                      <a:pPr algn="ctr"/>
                      <a:r>
                        <a:rPr lang="en-US" dirty="0"/>
                        <a:t>2013-14</a:t>
                      </a:r>
                    </a:p>
                  </a:txBody>
                  <a:tcPr/>
                </a:tc>
                <a:tc>
                  <a:txBody>
                    <a:bodyPr/>
                    <a:lstStyle/>
                    <a:p>
                      <a:pPr algn="ctr"/>
                      <a:r>
                        <a:rPr lang="en-US" dirty="0"/>
                        <a:t>206</a:t>
                      </a:r>
                    </a:p>
                  </a:txBody>
                  <a:tcPr/>
                </a:tc>
                <a:tc>
                  <a:txBody>
                    <a:bodyPr/>
                    <a:lstStyle/>
                    <a:p>
                      <a:pPr algn="ctr"/>
                      <a:r>
                        <a:rPr lang="en-US" dirty="0"/>
                        <a:t>102</a:t>
                      </a:r>
                    </a:p>
                  </a:txBody>
                  <a:tcPr/>
                </a:tc>
                <a:tc>
                  <a:txBody>
                    <a:bodyPr/>
                    <a:lstStyle/>
                    <a:p>
                      <a:pPr algn="ctr"/>
                      <a:r>
                        <a:rPr lang="en-US" dirty="0"/>
                        <a:t>308</a:t>
                      </a:r>
                    </a:p>
                  </a:txBody>
                  <a:tcPr/>
                </a:tc>
                <a:extLst>
                  <a:ext uri="{0D108BD9-81ED-4DB2-BD59-A6C34878D82A}">
                    <a16:rowId xmlns:a16="http://schemas.microsoft.com/office/drawing/2014/main" val="556578539"/>
                  </a:ext>
                </a:extLst>
              </a:tr>
              <a:tr h="370840">
                <a:tc>
                  <a:txBody>
                    <a:bodyPr/>
                    <a:lstStyle/>
                    <a:p>
                      <a:pPr algn="ctr"/>
                      <a:r>
                        <a:rPr lang="en-US" dirty="0"/>
                        <a:t>2014-15</a:t>
                      </a:r>
                    </a:p>
                  </a:txBody>
                  <a:tcPr/>
                </a:tc>
                <a:tc>
                  <a:txBody>
                    <a:bodyPr/>
                    <a:lstStyle/>
                    <a:p>
                      <a:pPr algn="ctr"/>
                      <a:r>
                        <a:rPr lang="en-US" dirty="0"/>
                        <a:t>204</a:t>
                      </a:r>
                    </a:p>
                  </a:txBody>
                  <a:tcPr/>
                </a:tc>
                <a:tc>
                  <a:txBody>
                    <a:bodyPr/>
                    <a:lstStyle/>
                    <a:p>
                      <a:pPr algn="ctr"/>
                      <a:r>
                        <a:rPr lang="en-US" dirty="0"/>
                        <a:t>81</a:t>
                      </a:r>
                    </a:p>
                  </a:txBody>
                  <a:tcPr/>
                </a:tc>
                <a:tc>
                  <a:txBody>
                    <a:bodyPr/>
                    <a:lstStyle/>
                    <a:p>
                      <a:pPr algn="ctr"/>
                      <a:r>
                        <a:rPr lang="en-US" dirty="0"/>
                        <a:t>285</a:t>
                      </a:r>
                    </a:p>
                  </a:txBody>
                  <a:tcPr/>
                </a:tc>
                <a:extLst>
                  <a:ext uri="{0D108BD9-81ED-4DB2-BD59-A6C34878D82A}">
                    <a16:rowId xmlns:a16="http://schemas.microsoft.com/office/drawing/2014/main" val="1928095397"/>
                  </a:ext>
                </a:extLst>
              </a:tr>
              <a:tr h="370840">
                <a:tc>
                  <a:txBody>
                    <a:bodyPr/>
                    <a:lstStyle/>
                    <a:p>
                      <a:pPr algn="ctr"/>
                      <a:r>
                        <a:rPr lang="en-US" dirty="0"/>
                        <a:t>2015-16</a:t>
                      </a:r>
                    </a:p>
                  </a:txBody>
                  <a:tcPr/>
                </a:tc>
                <a:tc>
                  <a:txBody>
                    <a:bodyPr/>
                    <a:lstStyle/>
                    <a:p>
                      <a:pPr algn="ctr"/>
                      <a:r>
                        <a:rPr lang="en-US" dirty="0"/>
                        <a:t>214</a:t>
                      </a:r>
                    </a:p>
                  </a:txBody>
                  <a:tcPr/>
                </a:tc>
                <a:tc>
                  <a:txBody>
                    <a:bodyPr/>
                    <a:lstStyle/>
                    <a:p>
                      <a:pPr algn="ctr"/>
                      <a:r>
                        <a:rPr lang="en-US" dirty="0"/>
                        <a:t>85</a:t>
                      </a:r>
                    </a:p>
                  </a:txBody>
                  <a:tcPr/>
                </a:tc>
                <a:tc>
                  <a:txBody>
                    <a:bodyPr/>
                    <a:lstStyle/>
                    <a:p>
                      <a:pPr algn="ctr"/>
                      <a:r>
                        <a:rPr lang="en-US" dirty="0"/>
                        <a:t>299</a:t>
                      </a:r>
                    </a:p>
                  </a:txBody>
                  <a:tcPr/>
                </a:tc>
                <a:extLst>
                  <a:ext uri="{0D108BD9-81ED-4DB2-BD59-A6C34878D82A}">
                    <a16:rowId xmlns:a16="http://schemas.microsoft.com/office/drawing/2014/main" val="4110716619"/>
                  </a:ext>
                </a:extLst>
              </a:tr>
            </a:tbl>
          </a:graphicData>
        </a:graphic>
      </p:graphicFrame>
      <p:graphicFrame>
        <p:nvGraphicFramePr>
          <p:cNvPr id="5" name="Content Placeholder 3">
            <a:extLst>
              <a:ext uri="{FF2B5EF4-FFF2-40B4-BE49-F238E27FC236}">
                <a16:creationId xmlns:a16="http://schemas.microsoft.com/office/drawing/2014/main" id="{F0EF3924-AC73-4CBD-B3C7-7D7E57E136EF}"/>
              </a:ext>
            </a:extLst>
          </p:cNvPr>
          <p:cNvGraphicFramePr>
            <a:graphicFrameLocks/>
          </p:cNvGraphicFramePr>
          <p:nvPr>
            <p:extLst>
              <p:ext uri="{D42A27DB-BD31-4B8C-83A1-F6EECF244321}">
                <p14:modId xmlns:p14="http://schemas.microsoft.com/office/powerpoint/2010/main" val="561163977"/>
              </p:ext>
            </p:extLst>
          </p:nvPr>
        </p:nvGraphicFramePr>
        <p:xfrm>
          <a:off x="4305769" y="4813693"/>
          <a:ext cx="4592598" cy="1478280"/>
        </p:xfrm>
        <a:graphic>
          <a:graphicData uri="http://schemas.openxmlformats.org/drawingml/2006/table">
            <a:tbl>
              <a:tblPr firstRow="1" bandRow="1">
                <a:tableStyleId>{5C22544A-7EE6-4342-B048-85BDC9FD1C3A}</a:tableStyleId>
              </a:tblPr>
              <a:tblGrid>
                <a:gridCol w="996103">
                  <a:extLst>
                    <a:ext uri="{9D8B030D-6E8A-4147-A177-3AD203B41FA5}">
                      <a16:colId xmlns:a16="http://schemas.microsoft.com/office/drawing/2014/main" val="2676746356"/>
                    </a:ext>
                  </a:extLst>
                </a:gridCol>
                <a:gridCol w="1250392">
                  <a:extLst>
                    <a:ext uri="{9D8B030D-6E8A-4147-A177-3AD203B41FA5}">
                      <a16:colId xmlns:a16="http://schemas.microsoft.com/office/drawing/2014/main" val="2594235431"/>
                    </a:ext>
                  </a:extLst>
                </a:gridCol>
                <a:gridCol w="1387750">
                  <a:extLst>
                    <a:ext uri="{9D8B030D-6E8A-4147-A177-3AD203B41FA5}">
                      <a16:colId xmlns:a16="http://schemas.microsoft.com/office/drawing/2014/main" val="3271241762"/>
                    </a:ext>
                  </a:extLst>
                </a:gridCol>
                <a:gridCol w="958353">
                  <a:extLst>
                    <a:ext uri="{9D8B030D-6E8A-4147-A177-3AD203B41FA5}">
                      <a16:colId xmlns:a16="http://schemas.microsoft.com/office/drawing/2014/main" val="2529400"/>
                    </a:ext>
                  </a:extLst>
                </a:gridCol>
              </a:tblGrid>
              <a:tr h="0">
                <a:tc>
                  <a:txBody>
                    <a:bodyPr/>
                    <a:lstStyle/>
                    <a:p>
                      <a:pPr algn="ctr"/>
                      <a:r>
                        <a:rPr lang="en-US" dirty="0"/>
                        <a:t>Year</a:t>
                      </a:r>
                    </a:p>
                  </a:txBody>
                  <a:tcPr>
                    <a:solidFill>
                      <a:schemeClr val="bg2">
                        <a:lumMod val="50000"/>
                      </a:schemeClr>
                    </a:solidFill>
                  </a:tcPr>
                </a:tc>
                <a:tc>
                  <a:txBody>
                    <a:bodyPr/>
                    <a:lstStyle/>
                    <a:p>
                      <a:pPr algn="ctr"/>
                      <a:r>
                        <a:rPr lang="en-US" dirty="0"/>
                        <a:t>Enrolled</a:t>
                      </a:r>
                    </a:p>
                  </a:txBody>
                  <a:tcPr>
                    <a:solidFill>
                      <a:schemeClr val="bg2">
                        <a:lumMod val="50000"/>
                      </a:schemeClr>
                    </a:solidFill>
                  </a:tcPr>
                </a:tc>
                <a:tc>
                  <a:txBody>
                    <a:bodyPr/>
                    <a:lstStyle/>
                    <a:p>
                      <a:pPr algn="ctr"/>
                      <a:r>
                        <a:rPr lang="en-US" dirty="0"/>
                        <a:t>Completers</a:t>
                      </a:r>
                    </a:p>
                  </a:txBody>
                  <a:tcPr>
                    <a:solidFill>
                      <a:schemeClr val="bg2">
                        <a:lumMod val="50000"/>
                      </a:schemeClr>
                    </a:solidFill>
                  </a:tcPr>
                </a:tc>
                <a:tc>
                  <a:txBody>
                    <a:bodyPr/>
                    <a:lstStyle/>
                    <a:p>
                      <a:pPr algn="ctr"/>
                      <a:r>
                        <a:rPr lang="en-US" dirty="0"/>
                        <a:t>Total </a:t>
                      </a:r>
                    </a:p>
                  </a:txBody>
                  <a:tcPr>
                    <a:solidFill>
                      <a:schemeClr val="bg2">
                        <a:lumMod val="50000"/>
                      </a:schemeClr>
                    </a:solidFill>
                  </a:tcPr>
                </a:tc>
                <a:extLst>
                  <a:ext uri="{0D108BD9-81ED-4DB2-BD59-A6C34878D82A}">
                    <a16:rowId xmlns:a16="http://schemas.microsoft.com/office/drawing/2014/main" val="1941973965"/>
                  </a:ext>
                </a:extLst>
              </a:tr>
              <a:tr h="370840">
                <a:tc>
                  <a:txBody>
                    <a:bodyPr/>
                    <a:lstStyle/>
                    <a:p>
                      <a:pPr algn="ctr"/>
                      <a:r>
                        <a:rPr lang="en-US" dirty="0"/>
                        <a:t>2013-14</a:t>
                      </a:r>
                    </a:p>
                  </a:txBody>
                  <a:tcPr>
                    <a:solidFill>
                      <a:schemeClr val="bg2">
                        <a:lumMod val="90000"/>
                      </a:schemeClr>
                    </a:solidFill>
                  </a:tcPr>
                </a:tc>
                <a:tc>
                  <a:txBody>
                    <a:bodyPr/>
                    <a:lstStyle/>
                    <a:p>
                      <a:pPr algn="ctr"/>
                      <a:r>
                        <a:rPr lang="en-US" dirty="0"/>
                        <a:t>58</a:t>
                      </a:r>
                    </a:p>
                  </a:txBody>
                  <a:tcPr>
                    <a:solidFill>
                      <a:schemeClr val="bg2">
                        <a:lumMod val="90000"/>
                      </a:schemeClr>
                    </a:solidFill>
                  </a:tcPr>
                </a:tc>
                <a:tc>
                  <a:txBody>
                    <a:bodyPr/>
                    <a:lstStyle/>
                    <a:p>
                      <a:pPr algn="ctr"/>
                      <a:r>
                        <a:rPr lang="en-US" dirty="0"/>
                        <a:t>37</a:t>
                      </a:r>
                    </a:p>
                  </a:txBody>
                  <a:tcPr>
                    <a:solidFill>
                      <a:schemeClr val="bg2">
                        <a:lumMod val="90000"/>
                      </a:schemeClr>
                    </a:solidFill>
                  </a:tcPr>
                </a:tc>
                <a:tc>
                  <a:txBody>
                    <a:bodyPr/>
                    <a:lstStyle/>
                    <a:p>
                      <a:pPr algn="ctr"/>
                      <a:r>
                        <a:rPr lang="en-US" dirty="0"/>
                        <a:t>95</a:t>
                      </a:r>
                    </a:p>
                  </a:txBody>
                  <a:tcPr>
                    <a:solidFill>
                      <a:schemeClr val="bg2">
                        <a:lumMod val="90000"/>
                      </a:schemeClr>
                    </a:solidFill>
                  </a:tcPr>
                </a:tc>
                <a:extLst>
                  <a:ext uri="{0D108BD9-81ED-4DB2-BD59-A6C34878D82A}">
                    <a16:rowId xmlns:a16="http://schemas.microsoft.com/office/drawing/2014/main" val="556578539"/>
                  </a:ext>
                </a:extLst>
              </a:tr>
              <a:tr h="370840">
                <a:tc>
                  <a:txBody>
                    <a:bodyPr/>
                    <a:lstStyle/>
                    <a:p>
                      <a:pPr algn="ctr"/>
                      <a:r>
                        <a:rPr lang="en-US" dirty="0"/>
                        <a:t>2014-15</a:t>
                      </a:r>
                    </a:p>
                  </a:txBody>
                  <a:tcPr>
                    <a:solidFill>
                      <a:schemeClr val="bg2"/>
                    </a:solidFill>
                  </a:tcPr>
                </a:tc>
                <a:tc>
                  <a:txBody>
                    <a:bodyPr/>
                    <a:lstStyle/>
                    <a:p>
                      <a:pPr algn="ctr"/>
                      <a:r>
                        <a:rPr lang="en-US" dirty="0"/>
                        <a:t>72</a:t>
                      </a:r>
                    </a:p>
                  </a:txBody>
                  <a:tcPr>
                    <a:solidFill>
                      <a:schemeClr val="bg2"/>
                    </a:solidFill>
                  </a:tcPr>
                </a:tc>
                <a:tc>
                  <a:txBody>
                    <a:bodyPr/>
                    <a:lstStyle/>
                    <a:p>
                      <a:pPr algn="ctr"/>
                      <a:r>
                        <a:rPr lang="en-US" dirty="0"/>
                        <a:t>40</a:t>
                      </a:r>
                    </a:p>
                  </a:txBody>
                  <a:tcPr>
                    <a:solidFill>
                      <a:schemeClr val="bg2"/>
                    </a:solidFill>
                  </a:tcPr>
                </a:tc>
                <a:tc>
                  <a:txBody>
                    <a:bodyPr/>
                    <a:lstStyle/>
                    <a:p>
                      <a:pPr algn="ctr"/>
                      <a:r>
                        <a:rPr lang="en-US" dirty="0"/>
                        <a:t>112</a:t>
                      </a:r>
                    </a:p>
                  </a:txBody>
                  <a:tcPr>
                    <a:solidFill>
                      <a:schemeClr val="bg2"/>
                    </a:solidFill>
                  </a:tcPr>
                </a:tc>
                <a:extLst>
                  <a:ext uri="{0D108BD9-81ED-4DB2-BD59-A6C34878D82A}">
                    <a16:rowId xmlns:a16="http://schemas.microsoft.com/office/drawing/2014/main" val="1928095397"/>
                  </a:ext>
                </a:extLst>
              </a:tr>
              <a:tr h="370840">
                <a:tc>
                  <a:txBody>
                    <a:bodyPr/>
                    <a:lstStyle/>
                    <a:p>
                      <a:pPr algn="ctr"/>
                      <a:r>
                        <a:rPr lang="en-US" dirty="0"/>
                        <a:t>2015-16</a:t>
                      </a:r>
                    </a:p>
                  </a:txBody>
                  <a:tcPr>
                    <a:solidFill>
                      <a:schemeClr val="bg2">
                        <a:lumMod val="90000"/>
                      </a:schemeClr>
                    </a:solidFill>
                  </a:tcPr>
                </a:tc>
                <a:tc>
                  <a:txBody>
                    <a:bodyPr/>
                    <a:lstStyle/>
                    <a:p>
                      <a:pPr algn="ctr"/>
                      <a:r>
                        <a:rPr lang="en-US" dirty="0"/>
                        <a:t>67</a:t>
                      </a:r>
                    </a:p>
                  </a:txBody>
                  <a:tcPr>
                    <a:solidFill>
                      <a:schemeClr val="bg2">
                        <a:lumMod val="90000"/>
                      </a:schemeClr>
                    </a:solidFill>
                  </a:tcPr>
                </a:tc>
                <a:tc>
                  <a:txBody>
                    <a:bodyPr/>
                    <a:lstStyle/>
                    <a:p>
                      <a:pPr algn="ctr"/>
                      <a:r>
                        <a:rPr lang="en-US" dirty="0"/>
                        <a:t>38</a:t>
                      </a:r>
                    </a:p>
                  </a:txBody>
                  <a:tcPr>
                    <a:solidFill>
                      <a:schemeClr val="bg2">
                        <a:lumMod val="90000"/>
                      </a:schemeClr>
                    </a:solidFill>
                  </a:tcPr>
                </a:tc>
                <a:tc>
                  <a:txBody>
                    <a:bodyPr/>
                    <a:lstStyle/>
                    <a:p>
                      <a:pPr algn="ctr"/>
                      <a:r>
                        <a:rPr lang="en-US" dirty="0"/>
                        <a:t>105</a:t>
                      </a:r>
                    </a:p>
                  </a:txBody>
                  <a:tcPr>
                    <a:solidFill>
                      <a:schemeClr val="bg2">
                        <a:lumMod val="90000"/>
                      </a:schemeClr>
                    </a:solidFill>
                  </a:tcPr>
                </a:tc>
                <a:extLst>
                  <a:ext uri="{0D108BD9-81ED-4DB2-BD59-A6C34878D82A}">
                    <a16:rowId xmlns:a16="http://schemas.microsoft.com/office/drawing/2014/main" val="4110716619"/>
                  </a:ext>
                </a:extLst>
              </a:tr>
            </a:tbl>
          </a:graphicData>
        </a:graphic>
      </p:graphicFrame>
      <p:sp>
        <p:nvSpPr>
          <p:cNvPr id="6" name="TextBox 5">
            <a:extLst>
              <a:ext uri="{FF2B5EF4-FFF2-40B4-BE49-F238E27FC236}">
                <a16:creationId xmlns:a16="http://schemas.microsoft.com/office/drawing/2014/main" id="{11B7A790-2539-476A-B90B-09EB26E8ED38}"/>
              </a:ext>
            </a:extLst>
          </p:cNvPr>
          <p:cNvSpPr txBox="1"/>
          <p:nvPr/>
        </p:nvSpPr>
        <p:spPr>
          <a:xfrm>
            <a:off x="1688951" y="2420471"/>
            <a:ext cx="1785770" cy="369332"/>
          </a:xfrm>
          <a:prstGeom prst="rect">
            <a:avLst/>
          </a:prstGeom>
          <a:noFill/>
        </p:spPr>
        <p:txBody>
          <a:bodyPr wrap="square" rtlCol="0">
            <a:spAutoFit/>
          </a:bodyPr>
          <a:lstStyle/>
          <a:p>
            <a:r>
              <a:rPr lang="en-US" dirty="0"/>
              <a:t>Undergraduate </a:t>
            </a:r>
          </a:p>
        </p:txBody>
      </p:sp>
      <p:sp>
        <p:nvSpPr>
          <p:cNvPr id="7" name="TextBox 6">
            <a:extLst>
              <a:ext uri="{FF2B5EF4-FFF2-40B4-BE49-F238E27FC236}">
                <a16:creationId xmlns:a16="http://schemas.microsoft.com/office/drawing/2014/main" id="{5C5995C4-21A5-41F3-BBE6-D3DB3AFDA75A}"/>
              </a:ext>
            </a:extLst>
          </p:cNvPr>
          <p:cNvSpPr txBox="1"/>
          <p:nvPr/>
        </p:nvSpPr>
        <p:spPr>
          <a:xfrm>
            <a:off x="5504787" y="4240563"/>
            <a:ext cx="2703297" cy="369332"/>
          </a:xfrm>
          <a:prstGeom prst="rect">
            <a:avLst/>
          </a:prstGeom>
          <a:noFill/>
        </p:spPr>
        <p:txBody>
          <a:bodyPr wrap="square" rtlCol="0">
            <a:spAutoFit/>
          </a:bodyPr>
          <a:lstStyle/>
          <a:p>
            <a:r>
              <a:rPr lang="en-US" dirty="0"/>
              <a:t>Alternative Certification </a:t>
            </a:r>
          </a:p>
        </p:txBody>
      </p:sp>
    </p:spTree>
    <p:extLst>
      <p:ext uri="{BB962C8B-B14F-4D97-AF65-F5344CB8AC3E}">
        <p14:creationId xmlns:p14="http://schemas.microsoft.com/office/powerpoint/2010/main" val="33249584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980" y="212794"/>
            <a:ext cx="8146040" cy="1143000"/>
          </a:xfrm>
        </p:spPr>
        <p:txBody>
          <a:bodyPr/>
          <a:lstStyle/>
          <a:p>
            <a:r>
              <a:rPr lang="en-US" sz="4000" dirty="0"/>
              <a:t>Enrollment and Completer Numbers</a:t>
            </a:r>
            <a:br>
              <a:rPr lang="en-US" sz="4000" dirty="0"/>
            </a:br>
            <a:r>
              <a:rPr lang="en-US" sz="4000" dirty="0"/>
              <a:t>Next Steps</a:t>
            </a:r>
          </a:p>
        </p:txBody>
      </p:sp>
      <p:sp>
        <p:nvSpPr>
          <p:cNvPr id="3" name="Content Placeholder 2"/>
          <p:cNvSpPr>
            <a:spLocks noGrp="1"/>
          </p:cNvSpPr>
          <p:nvPr>
            <p:ph idx="1"/>
          </p:nvPr>
        </p:nvSpPr>
        <p:spPr>
          <a:xfrm>
            <a:off x="369888" y="2619489"/>
            <a:ext cx="8515928" cy="3267169"/>
          </a:xfrm>
        </p:spPr>
        <p:txBody>
          <a:bodyPr>
            <a:noAutofit/>
          </a:bodyPr>
          <a:lstStyle/>
          <a:p>
            <a:r>
              <a:rPr lang="en-US" sz="2600" dirty="0" err="1">
                <a:solidFill>
                  <a:schemeClr val="tx1"/>
                </a:solidFill>
              </a:rPr>
              <a:t>EdRising</a:t>
            </a:r>
            <a:r>
              <a:rPr lang="en-US" sz="2600" dirty="0">
                <a:solidFill>
                  <a:schemeClr val="tx1"/>
                </a:solidFill>
              </a:rPr>
              <a:t> initiative </a:t>
            </a:r>
          </a:p>
          <a:p>
            <a:r>
              <a:rPr lang="en-US" sz="2600" dirty="0">
                <a:solidFill>
                  <a:schemeClr val="tx1"/>
                </a:solidFill>
              </a:rPr>
              <a:t>Campus-wide Ruffalo Noel Levitz enrollment and recruitment initiative </a:t>
            </a:r>
          </a:p>
          <a:p>
            <a:r>
              <a:rPr lang="en-US" sz="2600" dirty="0">
                <a:solidFill>
                  <a:schemeClr val="tx1"/>
                </a:solidFill>
              </a:rPr>
              <a:t>Addition of a Minor in Education</a:t>
            </a:r>
          </a:p>
          <a:p>
            <a:pPr marL="0" indent="0">
              <a:buNone/>
            </a:pPr>
            <a:endParaRPr lang="en-US" sz="2600" dirty="0">
              <a:solidFill>
                <a:schemeClr val="tx1"/>
              </a:solidFill>
            </a:endParaRPr>
          </a:p>
        </p:txBody>
      </p:sp>
    </p:spTree>
    <p:extLst>
      <p:ext uri="{BB962C8B-B14F-4D97-AF65-F5344CB8AC3E}">
        <p14:creationId xmlns:p14="http://schemas.microsoft.com/office/powerpoint/2010/main" val="12165103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B2CA482-2758-4D39-8A30-9EE707C53ACD}"/>
              </a:ext>
            </a:extLst>
          </p:cNvPr>
          <p:cNvSpPr>
            <a:spLocks noGrp="1"/>
          </p:cNvSpPr>
          <p:nvPr>
            <p:ph type="body" idx="1"/>
          </p:nvPr>
        </p:nvSpPr>
        <p:spPr>
          <a:xfrm>
            <a:off x="160450" y="3592157"/>
            <a:ext cx="3767328" cy="378274"/>
          </a:xfrm>
        </p:spPr>
        <p:txBody>
          <a:bodyPr/>
          <a:lstStyle/>
          <a:p>
            <a:r>
              <a:rPr lang="en-US" dirty="0"/>
              <a:t>Undergraduate</a:t>
            </a:r>
          </a:p>
        </p:txBody>
      </p:sp>
      <p:graphicFrame>
        <p:nvGraphicFramePr>
          <p:cNvPr id="9" name="Content Placeholder 8">
            <a:extLst>
              <a:ext uri="{FF2B5EF4-FFF2-40B4-BE49-F238E27FC236}">
                <a16:creationId xmlns:a16="http://schemas.microsoft.com/office/drawing/2014/main" id="{2A97227A-554E-4476-A632-12C7BC74C8DA}"/>
              </a:ext>
            </a:extLst>
          </p:cNvPr>
          <p:cNvGraphicFramePr>
            <a:graphicFrameLocks noGrp="1"/>
          </p:cNvGraphicFramePr>
          <p:nvPr>
            <p:ph sz="half" idx="2"/>
            <p:extLst>
              <p:ext uri="{D42A27DB-BD31-4B8C-83A1-F6EECF244321}">
                <p14:modId xmlns:p14="http://schemas.microsoft.com/office/powerpoint/2010/main" val="628247205"/>
              </p:ext>
            </p:extLst>
          </p:nvPr>
        </p:nvGraphicFramePr>
        <p:xfrm>
          <a:off x="83171" y="4230931"/>
          <a:ext cx="4004735" cy="1752600"/>
        </p:xfrm>
        <a:graphic>
          <a:graphicData uri="http://schemas.openxmlformats.org/drawingml/2006/table">
            <a:tbl>
              <a:tblPr firstRow="1" bandRow="1">
                <a:tableStyleId>{5C22544A-7EE6-4342-B048-85BDC9FD1C3A}</a:tableStyleId>
              </a:tblPr>
              <a:tblGrid>
                <a:gridCol w="1530476">
                  <a:extLst>
                    <a:ext uri="{9D8B030D-6E8A-4147-A177-3AD203B41FA5}">
                      <a16:colId xmlns:a16="http://schemas.microsoft.com/office/drawing/2014/main" val="2229037694"/>
                    </a:ext>
                  </a:extLst>
                </a:gridCol>
                <a:gridCol w="1032734">
                  <a:extLst>
                    <a:ext uri="{9D8B030D-6E8A-4147-A177-3AD203B41FA5}">
                      <a16:colId xmlns:a16="http://schemas.microsoft.com/office/drawing/2014/main" val="4154479801"/>
                    </a:ext>
                  </a:extLst>
                </a:gridCol>
                <a:gridCol w="1441525">
                  <a:extLst>
                    <a:ext uri="{9D8B030D-6E8A-4147-A177-3AD203B41FA5}">
                      <a16:colId xmlns:a16="http://schemas.microsoft.com/office/drawing/2014/main" val="454656628"/>
                    </a:ext>
                  </a:extLst>
                </a:gridCol>
              </a:tblGrid>
              <a:tr h="370840">
                <a:tc>
                  <a:txBody>
                    <a:bodyPr/>
                    <a:lstStyle/>
                    <a:p>
                      <a:pPr algn="ctr"/>
                      <a:r>
                        <a:rPr lang="en-US" dirty="0"/>
                        <a:t>Completion Year</a:t>
                      </a:r>
                    </a:p>
                  </a:txBody>
                  <a:tcPr/>
                </a:tc>
                <a:tc>
                  <a:txBody>
                    <a:bodyPr/>
                    <a:lstStyle/>
                    <a:p>
                      <a:pPr algn="ctr"/>
                      <a:r>
                        <a:rPr lang="en-US" dirty="0"/>
                        <a:t>Number</a:t>
                      </a:r>
                    </a:p>
                  </a:txBody>
                  <a:tcPr/>
                </a:tc>
                <a:tc>
                  <a:txBody>
                    <a:bodyPr/>
                    <a:lstStyle/>
                    <a:p>
                      <a:pPr algn="ctr"/>
                      <a:r>
                        <a:rPr lang="en-US" dirty="0"/>
                        <a:t>Percentage after 5 years</a:t>
                      </a:r>
                    </a:p>
                  </a:txBody>
                  <a:tcPr/>
                </a:tc>
                <a:extLst>
                  <a:ext uri="{0D108BD9-81ED-4DB2-BD59-A6C34878D82A}">
                    <a16:rowId xmlns:a16="http://schemas.microsoft.com/office/drawing/2014/main" val="1101505552"/>
                  </a:ext>
                </a:extLst>
              </a:tr>
              <a:tr h="370840">
                <a:tc>
                  <a:txBody>
                    <a:bodyPr/>
                    <a:lstStyle/>
                    <a:p>
                      <a:pPr algn="ctr"/>
                      <a:r>
                        <a:rPr lang="en-US" dirty="0"/>
                        <a:t>2013-14</a:t>
                      </a:r>
                    </a:p>
                  </a:txBody>
                  <a:tcPr/>
                </a:tc>
                <a:tc>
                  <a:txBody>
                    <a:bodyPr/>
                    <a:lstStyle/>
                    <a:p>
                      <a:pPr algn="ctr"/>
                      <a:r>
                        <a:rPr lang="en-US" dirty="0"/>
                        <a:t>105</a:t>
                      </a:r>
                    </a:p>
                  </a:txBody>
                  <a:tcPr/>
                </a:tc>
                <a:tc>
                  <a:txBody>
                    <a:bodyPr/>
                    <a:lstStyle/>
                    <a:p>
                      <a:pPr algn="ctr"/>
                      <a:r>
                        <a:rPr lang="en-US" dirty="0"/>
                        <a:t>72% (n=76)</a:t>
                      </a:r>
                    </a:p>
                  </a:txBody>
                  <a:tcPr/>
                </a:tc>
                <a:extLst>
                  <a:ext uri="{0D108BD9-81ED-4DB2-BD59-A6C34878D82A}">
                    <a16:rowId xmlns:a16="http://schemas.microsoft.com/office/drawing/2014/main" val="2193679275"/>
                  </a:ext>
                </a:extLst>
              </a:tr>
              <a:tr h="370840">
                <a:tc>
                  <a:txBody>
                    <a:bodyPr/>
                    <a:lstStyle/>
                    <a:p>
                      <a:pPr algn="ctr"/>
                      <a:r>
                        <a:rPr lang="en-US" dirty="0"/>
                        <a:t>2014-15</a:t>
                      </a:r>
                    </a:p>
                  </a:txBody>
                  <a:tcPr/>
                </a:tc>
                <a:tc>
                  <a:txBody>
                    <a:bodyPr/>
                    <a:lstStyle/>
                    <a:p>
                      <a:pPr algn="ctr"/>
                      <a:r>
                        <a:rPr lang="en-US" dirty="0"/>
                        <a:t>108</a:t>
                      </a:r>
                    </a:p>
                  </a:txBody>
                  <a:tcPr/>
                </a:tc>
                <a:tc>
                  <a:txBody>
                    <a:bodyPr/>
                    <a:lstStyle/>
                    <a:p>
                      <a:pPr algn="ctr"/>
                      <a:r>
                        <a:rPr lang="en-US" dirty="0"/>
                        <a:t>69% (n=74)</a:t>
                      </a:r>
                    </a:p>
                  </a:txBody>
                  <a:tcPr/>
                </a:tc>
                <a:extLst>
                  <a:ext uri="{0D108BD9-81ED-4DB2-BD59-A6C34878D82A}">
                    <a16:rowId xmlns:a16="http://schemas.microsoft.com/office/drawing/2014/main" val="755174673"/>
                  </a:ext>
                </a:extLst>
              </a:tr>
              <a:tr h="370840">
                <a:tc>
                  <a:txBody>
                    <a:bodyPr/>
                    <a:lstStyle/>
                    <a:p>
                      <a:pPr algn="ctr"/>
                      <a:r>
                        <a:rPr lang="en-US" dirty="0"/>
                        <a:t>2015-16</a:t>
                      </a:r>
                    </a:p>
                  </a:txBody>
                  <a:tcPr/>
                </a:tc>
                <a:tc>
                  <a:txBody>
                    <a:bodyPr/>
                    <a:lstStyle/>
                    <a:p>
                      <a:pPr algn="ctr"/>
                      <a:r>
                        <a:rPr lang="en-US" dirty="0"/>
                        <a:t>104</a:t>
                      </a:r>
                    </a:p>
                  </a:txBody>
                  <a:tcPr/>
                </a:tc>
                <a:tc>
                  <a:txBody>
                    <a:bodyPr/>
                    <a:lstStyle/>
                    <a:p>
                      <a:pPr algn="ctr"/>
                      <a:r>
                        <a:rPr lang="en-US" dirty="0"/>
                        <a:t>69% (n=72)</a:t>
                      </a:r>
                    </a:p>
                  </a:txBody>
                  <a:tcPr/>
                </a:tc>
                <a:extLst>
                  <a:ext uri="{0D108BD9-81ED-4DB2-BD59-A6C34878D82A}">
                    <a16:rowId xmlns:a16="http://schemas.microsoft.com/office/drawing/2014/main" val="970551932"/>
                  </a:ext>
                </a:extLst>
              </a:tr>
            </a:tbl>
          </a:graphicData>
        </a:graphic>
      </p:graphicFrame>
      <p:sp>
        <p:nvSpPr>
          <p:cNvPr id="5" name="Text Placeholder 4">
            <a:extLst>
              <a:ext uri="{FF2B5EF4-FFF2-40B4-BE49-F238E27FC236}">
                <a16:creationId xmlns:a16="http://schemas.microsoft.com/office/drawing/2014/main" id="{F1398895-0F5C-472E-99DC-AA4C71DE968A}"/>
              </a:ext>
            </a:extLst>
          </p:cNvPr>
          <p:cNvSpPr>
            <a:spLocks noGrp="1"/>
          </p:cNvSpPr>
          <p:nvPr>
            <p:ph type="body" sz="quarter" idx="3"/>
          </p:nvPr>
        </p:nvSpPr>
        <p:spPr>
          <a:xfrm>
            <a:off x="4919472" y="3211157"/>
            <a:ext cx="3767328" cy="762000"/>
          </a:xfrm>
        </p:spPr>
        <p:txBody>
          <a:bodyPr/>
          <a:lstStyle/>
          <a:p>
            <a:r>
              <a:rPr lang="en-US" dirty="0">
                <a:solidFill>
                  <a:schemeClr val="bg2">
                    <a:lumMod val="75000"/>
                  </a:schemeClr>
                </a:solidFill>
              </a:rPr>
              <a:t>Alternative Certification</a:t>
            </a:r>
          </a:p>
        </p:txBody>
      </p:sp>
      <p:graphicFrame>
        <p:nvGraphicFramePr>
          <p:cNvPr id="10" name="Content Placeholder 9">
            <a:extLst>
              <a:ext uri="{FF2B5EF4-FFF2-40B4-BE49-F238E27FC236}">
                <a16:creationId xmlns:a16="http://schemas.microsoft.com/office/drawing/2014/main" id="{C79D4235-1263-48F0-9B97-2B797681F328}"/>
              </a:ext>
            </a:extLst>
          </p:cNvPr>
          <p:cNvGraphicFramePr>
            <a:graphicFrameLocks noGrp="1"/>
          </p:cNvGraphicFramePr>
          <p:nvPr>
            <p:ph sz="quarter" idx="4"/>
            <p:extLst>
              <p:ext uri="{D42A27DB-BD31-4B8C-83A1-F6EECF244321}">
                <p14:modId xmlns:p14="http://schemas.microsoft.com/office/powerpoint/2010/main" val="1685140077"/>
              </p:ext>
            </p:extLst>
          </p:nvPr>
        </p:nvGraphicFramePr>
        <p:xfrm>
          <a:off x="4631577" y="4230931"/>
          <a:ext cx="4270263" cy="1752600"/>
        </p:xfrm>
        <a:graphic>
          <a:graphicData uri="http://schemas.openxmlformats.org/drawingml/2006/table">
            <a:tbl>
              <a:tblPr firstRow="1" bandRow="1">
                <a:tableStyleId>{5C22544A-7EE6-4342-B048-85BDC9FD1C3A}</a:tableStyleId>
              </a:tblPr>
              <a:tblGrid>
                <a:gridCol w="1423421">
                  <a:extLst>
                    <a:ext uri="{9D8B030D-6E8A-4147-A177-3AD203B41FA5}">
                      <a16:colId xmlns:a16="http://schemas.microsoft.com/office/drawing/2014/main" val="2757856937"/>
                    </a:ext>
                  </a:extLst>
                </a:gridCol>
                <a:gridCol w="1423421">
                  <a:extLst>
                    <a:ext uri="{9D8B030D-6E8A-4147-A177-3AD203B41FA5}">
                      <a16:colId xmlns:a16="http://schemas.microsoft.com/office/drawing/2014/main" val="3174139280"/>
                    </a:ext>
                  </a:extLst>
                </a:gridCol>
                <a:gridCol w="1423421">
                  <a:extLst>
                    <a:ext uri="{9D8B030D-6E8A-4147-A177-3AD203B41FA5}">
                      <a16:colId xmlns:a16="http://schemas.microsoft.com/office/drawing/2014/main" val="1113559096"/>
                    </a:ext>
                  </a:extLst>
                </a:gridCol>
              </a:tblGrid>
              <a:tr h="370840">
                <a:tc>
                  <a:txBody>
                    <a:bodyPr/>
                    <a:lstStyle/>
                    <a:p>
                      <a:pPr algn="ctr"/>
                      <a:r>
                        <a:rPr lang="en-US" sz="1800" dirty="0"/>
                        <a:t>Completion Year</a:t>
                      </a:r>
                    </a:p>
                  </a:txBody>
                  <a:tcPr>
                    <a:solidFill>
                      <a:schemeClr val="bg2">
                        <a:lumMod val="75000"/>
                      </a:schemeClr>
                    </a:solidFill>
                  </a:tcPr>
                </a:tc>
                <a:tc>
                  <a:txBody>
                    <a:bodyPr/>
                    <a:lstStyle/>
                    <a:p>
                      <a:pPr algn="ctr"/>
                      <a:r>
                        <a:rPr lang="en-US" sz="1800" dirty="0"/>
                        <a:t>Number</a:t>
                      </a:r>
                    </a:p>
                  </a:txBody>
                  <a:tcPr>
                    <a:solidFill>
                      <a:schemeClr val="bg2">
                        <a:lumMod val="75000"/>
                      </a:schemeClr>
                    </a:solidFill>
                  </a:tcPr>
                </a:tc>
                <a:tc>
                  <a:txBody>
                    <a:bodyPr/>
                    <a:lstStyle/>
                    <a:p>
                      <a:pPr algn="ctr"/>
                      <a:r>
                        <a:rPr lang="en-US" sz="1800" dirty="0"/>
                        <a:t>Percentage after 5 years</a:t>
                      </a:r>
                    </a:p>
                  </a:txBody>
                  <a:tcPr>
                    <a:solidFill>
                      <a:schemeClr val="bg2">
                        <a:lumMod val="75000"/>
                      </a:schemeClr>
                    </a:solidFill>
                  </a:tcPr>
                </a:tc>
                <a:extLst>
                  <a:ext uri="{0D108BD9-81ED-4DB2-BD59-A6C34878D82A}">
                    <a16:rowId xmlns:a16="http://schemas.microsoft.com/office/drawing/2014/main" val="672743746"/>
                  </a:ext>
                </a:extLst>
              </a:tr>
              <a:tr h="370840">
                <a:tc>
                  <a:txBody>
                    <a:bodyPr/>
                    <a:lstStyle/>
                    <a:p>
                      <a:pPr algn="ctr"/>
                      <a:r>
                        <a:rPr lang="en-US" dirty="0"/>
                        <a:t>2013-14</a:t>
                      </a:r>
                    </a:p>
                  </a:txBody>
                  <a:tcPr>
                    <a:solidFill>
                      <a:schemeClr val="bg2">
                        <a:lumMod val="90000"/>
                      </a:schemeClr>
                    </a:solidFill>
                  </a:tcPr>
                </a:tc>
                <a:tc>
                  <a:txBody>
                    <a:bodyPr/>
                    <a:lstStyle/>
                    <a:p>
                      <a:pPr algn="ctr"/>
                      <a:r>
                        <a:rPr lang="en-US" sz="1800" dirty="0"/>
                        <a:t>70</a:t>
                      </a:r>
                    </a:p>
                  </a:txBody>
                  <a:tcPr>
                    <a:solidFill>
                      <a:schemeClr val="bg2">
                        <a:lumMod val="90000"/>
                      </a:schemeClr>
                    </a:solidFill>
                  </a:tcPr>
                </a:tc>
                <a:tc>
                  <a:txBody>
                    <a:bodyPr/>
                    <a:lstStyle/>
                    <a:p>
                      <a:pPr algn="ctr"/>
                      <a:r>
                        <a:rPr lang="en-US" sz="1800" dirty="0"/>
                        <a:t>70% (n=49)</a:t>
                      </a:r>
                    </a:p>
                  </a:txBody>
                  <a:tcPr>
                    <a:solidFill>
                      <a:schemeClr val="bg2">
                        <a:lumMod val="90000"/>
                      </a:schemeClr>
                    </a:solidFill>
                  </a:tcPr>
                </a:tc>
                <a:extLst>
                  <a:ext uri="{0D108BD9-81ED-4DB2-BD59-A6C34878D82A}">
                    <a16:rowId xmlns:a16="http://schemas.microsoft.com/office/drawing/2014/main" val="2601400566"/>
                  </a:ext>
                </a:extLst>
              </a:tr>
              <a:tr h="370840">
                <a:tc>
                  <a:txBody>
                    <a:bodyPr/>
                    <a:lstStyle/>
                    <a:p>
                      <a:pPr algn="ctr"/>
                      <a:r>
                        <a:rPr lang="en-US" dirty="0"/>
                        <a:t>2014-15</a:t>
                      </a:r>
                    </a:p>
                  </a:txBody>
                  <a:tcPr>
                    <a:solidFill>
                      <a:schemeClr val="bg2"/>
                    </a:solidFill>
                  </a:tcPr>
                </a:tc>
                <a:tc>
                  <a:txBody>
                    <a:bodyPr/>
                    <a:lstStyle/>
                    <a:p>
                      <a:pPr algn="ctr"/>
                      <a:r>
                        <a:rPr lang="en-US" sz="1800" dirty="0"/>
                        <a:t>90</a:t>
                      </a:r>
                    </a:p>
                  </a:txBody>
                  <a:tcPr>
                    <a:solidFill>
                      <a:schemeClr val="bg2"/>
                    </a:solidFill>
                  </a:tcPr>
                </a:tc>
                <a:tc>
                  <a:txBody>
                    <a:bodyPr/>
                    <a:lstStyle/>
                    <a:p>
                      <a:pPr algn="ctr"/>
                      <a:r>
                        <a:rPr lang="en-US" sz="1800" dirty="0"/>
                        <a:t>69% (n=62)</a:t>
                      </a:r>
                    </a:p>
                  </a:txBody>
                  <a:tcPr>
                    <a:solidFill>
                      <a:schemeClr val="bg2"/>
                    </a:solidFill>
                  </a:tcPr>
                </a:tc>
                <a:extLst>
                  <a:ext uri="{0D108BD9-81ED-4DB2-BD59-A6C34878D82A}">
                    <a16:rowId xmlns:a16="http://schemas.microsoft.com/office/drawing/2014/main" val="3654107272"/>
                  </a:ext>
                </a:extLst>
              </a:tr>
              <a:tr h="370840">
                <a:tc>
                  <a:txBody>
                    <a:bodyPr/>
                    <a:lstStyle/>
                    <a:p>
                      <a:pPr algn="ctr"/>
                      <a:r>
                        <a:rPr lang="en-US" dirty="0"/>
                        <a:t>2015-16</a:t>
                      </a:r>
                    </a:p>
                  </a:txBody>
                  <a:tcPr>
                    <a:solidFill>
                      <a:schemeClr val="bg2">
                        <a:lumMod val="90000"/>
                      </a:schemeClr>
                    </a:solidFill>
                  </a:tcPr>
                </a:tc>
                <a:tc>
                  <a:txBody>
                    <a:bodyPr/>
                    <a:lstStyle/>
                    <a:p>
                      <a:pPr algn="ctr"/>
                      <a:r>
                        <a:rPr lang="en-US" sz="1800" dirty="0"/>
                        <a:t>85</a:t>
                      </a:r>
                    </a:p>
                  </a:txBody>
                  <a:tcPr>
                    <a:solidFill>
                      <a:schemeClr val="bg2">
                        <a:lumMod val="90000"/>
                      </a:schemeClr>
                    </a:solidFill>
                  </a:tcPr>
                </a:tc>
                <a:tc>
                  <a:txBody>
                    <a:bodyPr/>
                    <a:lstStyle/>
                    <a:p>
                      <a:pPr algn="ctr"/>
                      <a:r>
                        <a:rPr lang="en-US" sz="1800" dirty="0"/>
                        <a:t>66% (n=56)</a:t>
                      </a:r>
                    </a:p>
                  </a:txBody>
                  <a:tcPr>
                    <a:solidFill>
                      <a:schemeClr val="bg2">
                        <a:lumMod val="90000"/>
                      </a:schemeClr>
                    </a:solidFill>
                  </a:tcPr>
                </a:tc>
                <a:extLst>
                  <a:ext uri="{0D108BD9-81ED-4DB2-BD59-A6C34878D82A}">
                    <a16:rowId xmlns:a16="http://schemas.microsoft.com/office/drawing/2014/main" val="1248197891"/>
                  </a:ext>
                </a:extLst>
              </a:tr>
            </a:tbl>
          </a:graphicData>
        </a:graphic>
      </p:graphicFrame>
      <p:sp>
        <p:nvSpPr>
          <p:cNvPr id="7" name="Title 1">
            <a:extLst>
              <a:ext uri="{FF2B5EF4-FFF2-40B4-BE49-F238E27FC236}">
                <a16:creationId xmlns:a16="http://schemas.microsoft.com/office/drawing/2014/main" id="{80D2F1F7-066F-4721-9C41-5C7B91F996E3}"/>
              </a:ext>
            </a:extLst>
          </p:cNvPr>
          <p:cNvSpPr>
            <a:spLocks noGrp="1"/>
          </p:cNvSpPr>
          <p:nvPr>
            <p:ph type="title"/>
          </p:nvPr>
        </p:nvSpPr>
        <p:spPr>
          <a:xfrm>
            <a:off x="658064" y="302969"/>
            <a:ext cx="7947025" cy="1143000"/>
          </a:xfrm>
        </p:spPr>
        <p:txBody>
          <a:bodyPr/>
          <a:lstStyle/>
          <a:p>
            <a:r>
              <a:rPr lang="en-US" sz="3600" dirty="0"/>
              <a:t> Persistence Data</a:t>
            </a:r>
          </a:p>
        </p:txBody>
      </p:sp>
      <p:sp>
        <p:nvSpPr>
          <p:cNvPr id="8" name="Content Placeholder 2">
            <a:extLst>
              <a:ext uri="{FF2B5EF4-FFF2-40B4-BE49-F238E27FC236}">
                <a16:creationId xmlns:a16="http://schemas.microsoft.com/office/drawing/2014/main" id="{DBD01163-74F4-4C8B-8861-39FFB9971BC4}"/>
              </a:ext>
            </a:extLst>
          </p:cNvPr>
          <p:cNvSpPr txBox="1">
            <a:spLocks/>
          </p:cNvSpPr>
          <p:nvPr/>
        </p:nvSpPr>
        <p:spPr>
          <a:xfrm>
            <a:off x="493125" y="2850737"/>
            <a:ext cx="8408715" cy="378273"/>
          </a:xfrm>
          <a:prstGeom prst="rect">
            <a:avLst/>
          </a:prstGeom>
          <a:ln>
            <a:solidFill>
              <a:schemeClr val="bg2">
                <a:lumMod val="50000"/>
              </a:schemeClr>
            </a:solidFill>
          </a:ln>
        </p:spPr>
        <p:txBody>
          <a:bodyPr vert="horz" lIns="91440" tIns="45720" rIns="91440" bIns="45720" rtlCol="0" anchor="b">
            <a:noAutofit/>
          </a:bodyPr>
          <a:lstStyle>
            <a:lvl1pPr marL="0" indent="0" algn="ctr" defTabSz="914400" rtl="0" eaLnBrk="1" latinLnBrk="0" hangingPunct="1">
              <a:lnSpc>
                <a:spcPts val="2600"/>
              </a:lnSpc>
              <a:spcBef>
                <a:spcPts val="0"/>
              </a:spcBef>
              <a:buClr>
                <a:schemeClr val="accent1"/>
              </a:buClr>
              <a:buSzPct val="150000"/>
              <a:buFontTx/>
              <a:buNone/>
              <a:defRPr sz="2400" b="1" kern="1200">
                <a:solidFill>
                  <a:schemeClr val="accent1"/>
                </a:solidFill>
                <a:latin typeface="+mn-lt"/>
                <a:ea typeface="+mn-ea"/>
                <a:cs typeface="+mn-cs"/>
              </a:defRPr>
            </a:lvl1pPr>
            <a:lvl2pPr marL="457200" indent="0" algn="l" defTabSz="914400" rtl="0" eaLnBrk="1" latinLnBrk="0" hangingPunct="1">
              <a:spcBef>
                <a:spcPts val="600"/>
              </a:spcBef>
              <a:buClr>
                <a:schemeClr val="accent1"/>
              </a:buClr>
              <a:buSzPct val="90000"/>
              <a:buFont typeface="Wingdings" charset="2"/>
              <a:buNone/>
              <a:defRPr sz="2000" b="1"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90000"/>
              <a:buFont typeface="Wingdings" charset="2"/>
              <a:buNone/>
              <a:defRPr sz="1800" b="1"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buClr>
              <a:buSzPct val="90000"/>
              <a:buFont typeface="Wingdings" charset="2"/>
              <a:buNone/>
              <a:defRPr sz="1600" b="1"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90000"/>
              <a:buFont typeface="Wingdings" charset="2"/>
              <a:buNone/>
              <a:defRPr sz="1600" b="1"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90000"/>
              <a:buFont typeface="Wingdings" pitchFamily="2" charset="2"/>
              <a:buNone/>
              <a:defRPr lang="en-US" sz="1600" b="1"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90000"/>
              <a:buFont typeface="Wingdings" pitchFamily="2" charset="2"/>
              <a:buNone/>
              <a:defRPr lang="en-US" sz="1600" b="1" kern="120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90000"/>
              <a:buFont typeface="Wingdings" pitchFamily="2" charset="2"/>
              <a:buNone/>
              <a:defRPr lang="en-US" sz="1600" b="1" kern="120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90000"/>
              <a:buFont typeface="Wingdings" pitchFamily="2" charset="2"/>
              <a:buNone/>
              <a:defRPr lang="en-US" sz="1600" b="1" kern="1200">
                <a:solidFill>
                  <a:schemeClr val="tx1">
                    <a:lumMod val="65000"/>
                    <a:lumOff val="35000"/>
                  </a:schemeClr>
                </a:solidFill>
                <a:latin typeface="+mn-lt"/>
                <a:ea typeface="+mn-ea"/>
                <a:cs typeface="+mn-cs"/>
              </a:defRPr>
            </a:lvl9pPr>
          </a:lstStyle>
          <a:p>
            <a:r>
              <a:rPr lang="en-US" dirty="0">
                <a:solidFill>
                  <a:schemeClr val="tx1"/>
                </a:solidFill>
              </a:rPr>
              <a:t>Completers teaching in public schools in Louisiana </a:t>
            </a:r>
          </a:p>
        </p:txBody>
      </p:sp>
    </p:spTree>
    <p:extLst>
      <p:ext uri="{BB962C8B-B14F-4D97-AF65-F5344CB8AC3E}">
        <p14:creationId xmlns:p14="http://schemas.microsoft.com/office/powerpoint/2010/main" val="35093013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9776" y="345141"/>
            <a:ext cx="8146040" cy="1143000"/>
          </a:xfrm>
        </p:spPr>
        <p:txBody>
          <a:bodyPr/>
          <a:lstStyle/>
          <a:p>
            <a:r>
              <a:rPr lang="en-US" dirty="0"/>
              <a:t>Persistence Data</a:t>
            </a:r>
            <a:br>
              <a:rPr lang="en-US" dirty="0"/>
            </a:br>
            <a:r>
              <a:rPr lang="en-US" dirty="0"/>
              <a:t>Next Steps</a:t>
            </a:r>
          </a:p>
        </p:txBody>
      </p:sp>
      <p:sp>
        <p:nvSpPr>
          <p:cNvPr id="3" name="Content Placeholder 2"/>
          <p:cNvSpPr>
            <a:spLocks noGrp="1"/>
          </p:cNvSpPr>
          <p:nvPr>
            <p:ph idx="1"/>
          </p:nvPr>
        </p:nvSpPr>
        <p:spPr>
          <a:xfrm>
            <a:off x="92414" y="2276315"/>
            <a:ext cx="8959172" cy="3267169"/>
          </a:xfrm>
        </p:spPr>
        <p:txBody>
          <a:bodyPr>
            <a:noAutofit/>
          </a:bodyPr>
          <a:lstStyle/>
          <a:p>
            <a:r>
              <a:rPr lang="en-US" sz="2400" dirty="0">
                <a:solidFill>
                  <a:schemeClr val="tx1"/>
                </a:solidFill>
              </a:rPr>
              <a:t>Redesign of all initial-certification programs</a:t>
            </a:r>
          </a:p>
          <a:p>
            <a:r>
              <a:rPr lang="en-US" sz="2400" dirty="0">
                <a:solidFill>
                  <a:schemeClr val="tx1"/>
                </a:solidFill>
              </a:rPr>
              <a:t>Senior-Year Performance Portfolio will include an additional faculty member to support each individual residency candidate. </a:t>
            </a:r>
          </a:p>
          <a:p>
            <a:r>
              <a:rPr lang="en-US" sz="2400" dirty="0">
                <a:solidFill>
                  <a:schemeClr val="tx1"/>
                </a:solidFill>
              </a:rPr>
              <a:t>Inclusion of Tier 1 curriculum</a:t>
            </a:r>
          </a:p>
          <a:p>
            <a:r>
              <a:rPr lang="en-US" sz="2400" dirty="0">
                <a:solidFill>
                  <a:schemeClr val="tx1"/>
                </a:solidFill>
              </a:rPr>
              <a:t>Inclusion of a Motivation and Engagement course along with Classroom Management</a:t>
            </a:r>
          </a:p>
          <a:p>
            <a:r>
              <a:rPr lang="en-US" sz="2400" dirty="0">
                <a:solidFill>
                  <a:schemeClr val="tx1"/>
                </a:solidFill>
              </a:rPr>
              <a:t>Additional special education coursework</a:t>
            </a:r>
          </a:p>
          <a:p>
            <a:r>
              <a:rPr lang="en-US" sz="2400" dirty="0">
                <a:solidFill>
                  <a:schemeClr val="tx1"/>
                </a:solidFill>
              </a:rPr>
              <a:t>Embedded texts for supporting social-emotional learning</a:t>
            </a:r>
          </a:p>
          <a:p>
            <a:pPr marL="0" indent="0">
              <a:buNone/>
            </a:pPr>
            <a:endParaRPr lang="en-US" sz="2600" dirty="0">
              <a:solidFill>
                <a:schemeClr val="tx1"/>
              </a:solidFill>
            </a:endParaRPr>
          </a:p>
        </p:txBody>
      </p:sp>
    </p:spTree>
    <p:extLst>
      <p:ext uri="{BB962C8B-B14F-4D97-AF65-F5344CB8AC3E}">
        <p14:creationId xmlns:p14="http://schemas.microsoft.com/office/powerpoint/2010/main" val="8545090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MSU Created Surveys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130" y="2173044"/>
            <a:ext cx="4429312" cy="43862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6258" y="2173043"/>
            <a:ext cx="4298247" cy="4507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59897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496" y="316454"/>
            <a:ext cx="7947024" cy="1143000"/>
          </a:xfrm>
        </p:spPr>
        <p:txBody>
          <a:bodyPr/>
          <a:lstStyle/>
          <a:p>
            <a:r>
              <a:rPr lang="en-US" sz="3600" dirty="0"/>
              <a:t>MSU Created Survey:</a:t>
            </a:r>
            <a:br>
              <a:rPr lang="en-US" sz="3600" dirty="0"/>
            </a:br>
            <a:r>
              <a:rPr lang="en-US" sz="3600" dirty="0"/>
              <a:t>Employer Satisfaction (ESS)</a:t>
            </a:r>
            <a:br>
              <a:rPr lang="en-US" sz="3600" dirty="0"/>
            </a:br>
            <a:r>
              <a:rPr lang="en-US" sz="3600" i="1" dirty="0"/>
              <a:t>By the Numbers</a:t>
            </a:r>
          </a:p>
        </p:txBody>
      </p:sp>
      <p:sp>
        <p:nvSpPr>
          <p:cNvPr id="6" name="Content Placeholder 5"/>
          <p:cNvSpPr>
            <a:spLocks noGrp="1"/>
          </p:cNvSpPr>
          <p:nvPr>
            <p:ph sz="half" idx="14"/>
          </p:nvPr>
        </p:nvSpPr>
        <p:spPr>
          <a:xfrm>
            <a:off x="2119258" y="2237590"/>
            <a:ext cx="6938684" cy="4539727"/>
          </a:xfrm>
        </p:spPr>
        <p:txBody>
          <a:bodyPr>
            <a:noAutofit/>
          </a:bodyPr>
          <a:lstStyle/>
          <a:p>
            <a:pPr>
              <a:spcBef>
                <a:spcPts val="0"/>
              </a:spcBef>
            </a:pPr>
            <a:r>
              <a:rPr lang="en-US" sz="2800" b="1" dirty="0">
                <a:solidFill>
                  <a:schemeClr val="tx1"/>
                </a:solidFill>
              </a:rPr>
              <a:t>Undergraduate</a:t>
            </a:r>
          </a:p>
          <a:p>
            <a:pPr lvl="1">
              <a:spcBef>
                <a:spcPts val="1200"/>
              </a:spcBef>
            </a:pPr>
            <a:r>
              <a:rPr lang="en-US" sz="2800" dirty="0" err="1">
                <a:solidFill>
                  <a:schemeClr val="tx1"/>
                </a:solidFill>
              </a:rPr>
              <a:t>InTASC</a:t>
            </a:r>
            <a:r>
              <a:rPr lang="en-US" sz="2800" dirty="0">
                <a:solidFill>
                  <a:schemeClr val="tx1"/>
                </a:solidFill>
              </a:rPr>
              <a:t> standards and cross-cutting themes (technology/diversity) had mean range scores of 3.0-3.71.</a:t>
            </a:r>
            <a:endParaRPr lang="en-US" sz="2800" b="1" dirty="0">
              <a:solidFill>
                <a:schemeClr val="tx1"/>
              </a:solidFill>
            </a:endParaRPr>
          </a:p>
          <a:p>
            <a:pPr>
              <a:spcBef>
                <a:spcPts val="1200"/>
              </a:spcBef>
            </a:pPr>
            <a:r>
              <a:rPr lang="en-US" sz="2800" b="1" dirty="0">
                <a:solidFill>
                  <a:schemeClr val="tx1"/>
                </a:solidFill>
              </a:rPr>
              <a:t>MAT</a:t>
            </a:r>
          </a:p>
          <a:p>
            <a:pPr lvl="1">
              <a:spcBef>
                <a:spcPts val="1200"/>
              </a:spcBef>
            </a:pPr>
            <a:r>
              <a:rPr lang="en-US" sz="2800" dirty="0" err="1">
                <a:solidFill>
                  <a:schemeClr val="tx1"/>
                </a:solidFill>
              </a:rPr>
              <a:t>InTASC</a:t>
            </a:r>
            <a:r>
              <a:rPr lang="en-US" sz="2800" dirty="0">
                <a:solidFill>
                  <a:schemeClr val="tx1"/>
                </a:solidFill>
              </a:rPr>
              <a:t> standards and cross-cutting themes (technology/diversity) had means range scores of 3.0-4.0</a:t>
            </a:r>
          </a:p>
        </p:txBody>
      </p:sp>
      <p:sp>
        <p:nvSpPr>
          <p:cNvPr id="8" name="Content Placeholder 13"/>
          <p:cNvSpPr txBox="1">
            <a:spLocks/>
          </p:cNvSpPr>
          <p:nvPr/>
        </p:nvSpPr>
        <p:spPr>
          <a:xfrm>
            <a:off x="150607" y="2259105"/>
            <a:ext cx="1968650" cy="3259568"/>
          </a:xfrm>
          <a:prstGeom prst="rect">
            <a:avLst/>
          </a:prstGeom>
          <a:ln>
            <a:noFill/>
          </a:ln>
        </p:spPr>
        <p:txBody>
          <a:bodyPr vert="horz" lIns="91440" tIns="45720" rIns="91440" bIns="45720" rtlCol="0">
            <a:normAutofit/>
          </a:bodyPr>
          <a:lstStyle>
            <a:lvl1pPr marL="342900" indent="-342900" algn="l" defTabSz="914400" rtl="0" eaLnBrk="1" latinLnBrk="0" hangingPunct="1">
              <a:spcBef>
                <a:spcPts val="2000"/>
              </a:spcBef>
              <a:buClr>
                <a:schemeClr val="accent1"/>
              </a:buClr>
              <a:buSzPct val="150000"/>
              <a:buFontTx/>
              <a:buBlip>
                <a:blip r:embed="rId3"/>
              </a:buBlip>
              <a:defRPr sz="18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buClr>
              <a:buSzPct val="90000"/>
              <a:buFont typeface="Wingdings"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buClr>
              <a:buSzPct val="90000"/>
              <a:buFont typeface="Wingdings"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charset="2"/>
              <a:buChar char=""/>
              <a:defRPr sz="1800" kern="1200">
                <a:solidFill>
                  <a:schemeClr val="tx1">
                    <a:lumMod val="65000"/>
                    <a:lumOff val="35000"/>
                  </a:schemeClr>
                </a:solidFill>
                <a:latin typeface="+mn-lt"/>
                <a:ea typeface="+mn-ea"/>
                <a:cs typeface="+mn-cs"/>
              </a:defRPr>
            </a:lvl5pPr>
            <a:lvl6pPr marL="1946275" indent="-227013" algn="l" defTabSz="914400" rtl="0" eaLnBrk="1" latinLnBrk="0" hangingPunct="1">
              <a:spcBef>
                <a:spcPct val="20000"/>
              </a:spcBef>
              <a:buClr>
                <a:schemeClr val="accent1">
                  <a:lumMod val="60000"/>
                  <a:lumOff val="40000"/>
                </a:schemeClr>
              </a:buClr>
              <a:buSzPct val="90000"/>
              <a:buFont typeface="Wingdings" pitchFamily="2" charset="2"/>
              <a:buChar char=""/>
              <a:defRPr lang="en-US" sz="1600" kern="1200">
                <a:solidFill>
                  <a:schemeClr val="tx1">
                    <a:lumMod val="65000"/>
                    <a:lumOff val="35000"/>
                  </a:schemeClr>
                </a:solidFill>
                <a:latin typeface="+mn-lt"/>
                <a:ea typeface="+mn-ea"/>
                <a:cs typeface="+mn-cs"/>
              </a:defRPr>
            </a:lvl6pPr>
            <a:lvl7pPr marL="2173288" indent="-227013" algn="l" defTabSz="914400" rtl="0" eaLnBrk="1" latinLnBrk="0" hangingPunct="1">
              <a:spcBef>
                <a:spcPct val="20000"/>
              </a:spcBef>
              <a:buClr>
                <a:schemeClr val="accent1"/>
              </a:buClr>
              <a:buSzPct val="90000"/>
              <a:buFont typeface="Wingdings" pitchFamily="2" charset="2"/>
              <a:buChar char=""/>
              <a:defRPr lang="en-US" sz="1600" kern="1200">
                <a:solidFill>
                  <a:schemeClr val="tx1">
                    <a:lumMod val="65000"/>
                    <a:lumOff val="35000"/>
                  </a:schemeClr>
                </a:solidFill>
                <a:latin typeface="+mn-lt"/>
                <a:ea typeface="+mn-ea"/>
                <a:cs typeface="+mn-cs"/>
              </a:defRPr>
            </a:lvl7pPr>
            <a:lvl8pPr marL="2398713" indent="-227013" algn="l" defTabSz="914400" rtl="0" eaLnBrk="1" latinLnBrk="0" hangingPunct="1">
              <a:spcBef>
                <a:spcPct val="20000"/>
              </a:spcBef>
              <a:buClr>
                <a:schemeClr val="accent1">
                  <a:lumMod val="60000"/>
                  <a:lumOff val="40000"/>
                </a:schemeClr>
              </a:buClr>
              <a:buSzPct val="90000"/>
              <a:buFont typeface="Wingdings" pitchFamily="2" charset="2"/>
              <a:buChar char=""/>
              <a:defRPr lang="en-US" sz="1600" kern="1200">
                <a:solidFill>
                  <a:schemeClr val="tx1">
                    <a:lumMod val="65000"/>
                    <a:lumOff val="35000"/>
                  </a:schemeClr>
                </a:solidFill>
                <a:latin typeface="+mn-lt"/>
                <a:ea typeface="+mn-ea"/>
                <a:cs typeface="+mn-cs"/>
              </a:defRPr>
            </a:lvl8pPr>
            <a:lvl9pPr marL="2625725" indent="-227013" algn="l" defTabSz="914400" rtl="0" eaLnBrk="1" latinLnBrk="0" hangingPunct="1">
              <a:spcBef>
                <a:spcPct val="20000"/>
              </a:spcBef>
              <a:buClr>
                <a:schemeClr val="accent1"/>
              </a:buClr>
              <a:buSzPct val="90000"/>
              <a:buFont typeface="Wingdings" pitchFamily="2" charset="2"/>
              <a:buChar char=""/>
              <a:defRPr lang="en-US" sz="1600" kern="1200">
                <a:solidFill>
                  <a:schemeClr val="tx1">
                    <a:lumMod val="65000"/>
                    <a:lumOff val="35000"/>
                  </a:schemeClr>
                </a:solidFill>
                <a:latin typeface="+mn-lt"/>
                <a:ea typeface="+mn-ea"/>
                <a:cs typeface="+mn-cs"/>
              </a:defRPr>
            </a:lvl9pPr>
          </a:lstStyle>
          <a:p>
            <a:pPr marL="0" indent="0">
              <a:lnSpc>
                <a:spcPct val="110000"/>
              </a:lnSpc>
              <a:spcBef>
                <a:spcPts val="0"/>
              </a:spcBef>
              <a:buNone/>
            </a:pPr>
            <a:r>
              <a:rPr lang="en-US" sz="1600" b="1" dirty="0">
                <a:solidFill>
                  <a:schemeClr val="tx1"/>
                </a:solidFill>
              </a:rPr>
              <a:t>Overall return rates:</a:t>
            </a:r>
          </a:p>
          <a:p>
            <a:pPr marL="0" indent="0">
              <a:lnSpc>
                <a:spcPct val="110000"/>
              </a:lnSpc>
              <a:spcBef>
                <a:spcPts val="0"/>
              </a:spcBef>
              <a:buNone/>
            </a:pPr>
            <a:r>
              <a:rPr lang="en-US" sz="1600" dirty="0">
                <a:solidFill>
                  <a:schemeClr val="tx1"/>
                </a:solidFill>
              </a:rPr>
              <a:t>Spring 2017 Completers: 16%           </a:t>
            </a:r>
          </a:p>
          <a:p>
            <a:pPr marL="0" indent="0">
              <a:lnSpc>
                <a:spcPct val="110000"/>
              </a:lnSpc>
              <a:spcBef>
                <a:spcPts val="0"/>
              </a:spcBef>
              <a:buNone/>
            </a:pPr>
            <a:endParaRPr lang="en-US" sz="1600" dirty="0">
              <a:solidFill>
                <a:schemeClr val="tx1"/>
              </a:solidFill>
            </a:endParaRPr>
          </a:p>
          <a:p>
            <a:pPr marL="0" indent="0">
              <a:lnSpc>
                <a:spcPct val="110000"/>
              </a:lnSpc>
              <a:spcBef>
                <a:spcPts val="0"/>
              </a:spcBef>
              <a:buNone/>
            </a:pPr>
            <a:r>
              <a:rPr lang="en-US" sz="1600" dirty="0">
                <a:solidFill>
                  <a:schemeClr val="tx1"/>
                </a:solidFill>
              </a:rPr>
              <a:t>Fall 2017 </a:t>
            </a:r>
          </a:p>
          <a:p>
            <a:pPr marL="0" indent="0">
              <a:lnSpc>
                <a:spcPct val="110000"/>
              </a:lnSpc>
              <a:spcBef>
                <a:spcPts val="0"/>
              </a:spcBef>
              <a:buNone/>
            </a:pPr>
            <a:r>
              <a:rPr lang="en-US" sz="1600" dirty="0">
                <a:solidFill>
                  <a:schemeClr val="tx1"/>
                </a:solidFill>
              </a:rPr>
              <a:t>Completers: 24%</a:t>
            </a:r>
          </a:p>
          <a:p>
            <a:pPr marL="0" indent="0">
              <a:lnSpc>
                <a:spcPct val="110000"/>
              </a:lnSpc>
              <a:spcBef>
                <a:spcPts val="0"/>
              </a:spcBef>
              <a:buNone/>
            </a:pPr>
            <a:endParaRPr lang="en-US" sz="1600" dirty="0">
              <a:solidFill>
                <a:schemeClr val="tx1"/>
              </a:solidFill>
              <a:highlight>
                <a:srgbClr val="FFFF00"/>
              </a:highlight>
            </a:endParaRPr>
          </a:p>
        </p:txBody>
      </p:sp>
    </p:spTree>
    <p:extLst>
      <p:ext uri="{BB962C8B-B14F-4D97-AF65-F5344CB8AC3E}">
        <p14:creationId xmlns:p14="http://schemas.microsoft.com/office/powerpoint/2010/main" val="28375285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496" y="682214"/>
            <a:ext cx="7947024" cy="1143000"/>
          </a:xfrm>
        </p:spPr>
        <p:txBody>
          <a:bodyPr/>
          <a:lstStyle/>
          <a:p>
            <a:r>
              <a:rPr lang="en-US" sz="3600" dirty="0"/>
              <a:t>MSU Created Survey:</a:t>
            </a:r>
            <a:br>
              <a:rPr lang="en-US" sz="3600" dirty="0"/>
            </a:br>
            <a:r>
              <a:rPr lang="en-US" sz="3600" dirty="0"/>
              <a:t>Employer Satisfaction</a:t>
            </a:r>
            <a:br>
              <a:rPr lang="en-US" sz="3600" dirty="0"/>
            </a:br>
            <a:r>
              <a:rPr lang="en-US" sz="2400" i="1" dirty="0"/>
              <a:t>In their own words…</a:t>
            </a:r>
            <a:r>
              <a:rPr lang="en-US" sz="2400" i="1" dirty="0">
                <a:highlight>
                  <a:srgbClr val="FFFF00"/>
                </a:highlight>
              </a:rPr>
              <a:t/>
            </a:r>
            <a:br>
              <a:rPr lang="en-US" sz="2400" i="1" dirty="0">
                <a:highlight>
                  <a:srgbClr val="FFFF00"/>
                </a:highlight>
              </a:rPr>
            </a:br>
            <a:r>
              <a:rPr lang="en-US" sz="2400" b="1" dirty="0">
                <a:solidFill>
                  <a:schemeClr val="tx1"/>
                </a:solidFill>
              </a:rPr>
              <a:t>Two recommendations for </a:t>
            </a:r>
            <a:r>
              <a:rPr lang="en-US" sz="2400" b="1" i="1" u="sng" dirty="0">
                <a:solidFill>
                  <a:schemeClr val="tx1"/>
                </a:solidFill>
              </a:rPr>
              <a:t>this </a:t>
            </a:r>
            <a:r>
              <a:rPr lang="en-US" sz="2400" b="1" dirty="0">
                <a:solidFill>
                  <a:schemeClr val="tx1"/>
                </a:solidFill>
              </a:rPr>
              <a:t>completers:</a:t>
            </a:r>
            <a:r>
              <a:rPr lang="en-US" sz="3600" b="1" dirty="0">
                <a:solidFill>
                  <a:schemeClr val="tx1"/>
                </a:solidFill>
              </a:rPr>
              <a:t/>
            </a:r>
            <a:br>
              <a:rPr lang="en-US" sz="3600" b="1" dirty="0">
                <a:solidFill>
                  <a:schemeClr val="tx1"/>
                </a:solidFill>
              </a:rPr>
            </a:br>
            <a:endParaRPr lang="en-US" sz="3600" i="1" dirty="0"/>
          </a:p>
        </p:txBody>
      </p:sp>
      <p:sp>
        <p:nvSpPr>
          <p:cNvPr id="6" name="Content Placeholder 5"/>
          <p:cNvSpPr>
            <a:spLocks noGrp="1"/>
          </p:cNvSpPr>
          <p:nvPr>
            <p:ph sz="half" idx="14"/>
          </p:nvPr>
        </p:nvSpPr>
        <p:spPr>
          <a:xfrm>
            <a:off x="333487" y="2592593"/>
            <a:ext cx="4044875" cy="4173966"/>
          </a:xfrm>
          <a:ln>
            <a:solidFill>
              <a:schemeClr val="bg2">
                <a:lumMod val="50000"/>
              </a:schemeClr>
            </a:solidFill>
          </a:ln>
        </p:spPr>
        <p:txBody>
          <a:bodyPr>
            <a:normAutofit/>
          </a:bodyPr>
          <a:lstStyle/>
          <a:p>
            <a:r>
              <a:rPr lang="en-US" sz="2400" u="sng" dirty="0">
                <a:solidFill>
                  <a:schemeClr val="tx1"/>
                </a:solidFill>
              </a:rPr>
              <a:t>Spring 2017 Completers:</a:t>
            </a:r>
          </a:p>
          <a:p>
            <a:pPr lvl="1"/>
            <a:r>
              <a:rPr lang="en-US" sz="2000" dirty="0">
                <a:solidFill>
                  <a:schemeClr val="tx1"/>
                </a:solidFill>
              </a:rPr>
              <a:t>Classroom Environment and Management (43%)</a:t>
            </a:r>
          </a:p>
          <a:p>
            <a:pPr lvl="1"/>
            <a:r>
              <a:rPr lang="en-US" sz="2000" dirty="0">
                <a:solidFill>
                  <a:schemeClr val="tx1"/>
                </a:solidFill>
              </a:rPr>
              <a:t>Quality of Instructional Practices (21%)</a:t>
            </a:r>
          </a:p>
          <a:p>
            <a:pPr lvl="1"/>
            <a:r>
              <a:rPr lang="en-US" sz="2000" dirty="0">
                <a:solidFill>
                  <a:schemeClr val="tx1"/>
                </a:solidFill>
              </a:rPr>
              <a:t>Curriculum and Design and Implementation (14%)</a:t>
            </a:r>
          </a:p>
          <a:p>
            <a:pPr lvl="1"/>
            <a:r>
              <a:rPr lang="en-US" sz="2000" dirty="0">
                <a:solidFill>
                  <a:schemeClr val="tx1"/>
                </a:solidFill>
              </a:rPr>
              <a:t>Student Assessment and Monitoring (14%)</a:t>
            </a:r>
          </a:p>
          <a:p>
            <a:pPr lvl="1"/>
            <a:r>
              <a:rPr lang="en-US" sz="2000" dirty="0">
                <a:solidFill>
                  <a:schemeClr val="tx1"/>
                </a:solidFill>
              </a:rPr>
              <a:t>Professional Dispositions (7%)</a:t>
            </a:r>
          </a:p>
        </p:txBody>
      </p:sp>
      <p:sp>
        <p:nvSpPr>
          <p:cNvPr id="8" name="Content Placeholder 5"/>
          <p:cNvSpPr>
            <a:spLocks noGrp="1"/>
          </p:cNvSpPr>
          <p:nvPr>
            <p:ph sz="half" idx="14"/>
          </p:nvPr>
        </p:nvSpPr>
        <p:spPr>
          <a:xfrm>
            <a:off x="4636008" y="2592593"/>
            <a:ext cx="4044875" cy="4173966"/>
          </a:xfrm>
          <a:ln>
            <a:solidFill>
              <a:schemeClr val="bg2">
                <a:lumMod val="50000"/>
              </a:schemeClr>
            </a:solidFill>
          </a:ln>
        </p:spPr>
        <p:txBody>
          <a:bodyPr>
            <a:normAutofit/>
          </a:bodyPr>
          <a:lstStyle/>
          <a:p>
            <a:r>
              <a:rPr lang="en-US" sz="2400" u="sng" dirty="0">
                <a:solidFill>
                  <a:schemeClr val="tx1"/>
                </a:solidFill>
              </a:rPr>
              <a:t>Fall 2017 Completers:</a:t>
            </a:r>
          </a:p>
          <a:p>
            <a:pPr lvl="1"/>
            <a:r>
              <a:rPr lang="en-US" sz="2000" dirty="0">
                <a:solidFill>
                  <a:schemeClr val="tx1"/>
                </a:solidFill>
              </a:rPr>
              <a:t>Classroom Environment and Management (33%)</a:t>
            </a:r>
          </a:p>
          <a:p>
            <a:pPr lvl="1"/>
            <a:r>
              <a:rPr lang="en-US" sz="2000" dirty="0">
                <a:solidFill>
                  <a:schemeClr val="tx1"/>
                </a:solidFill>
              </a:rPr>
              <a:t>Quality of Instructional Practices (25%)</a:t>
            </a:r>
          </a:p>
          <a:p>
            <a:pPr lvl="1"/>
            <a:r>
              <a:rPr lang="en-US" sz="2000" dirty="0">
                <a:solidFill>
                  <a:schemeClr val="tx1"/>
                </a:solidFill>
              </a:rPr>
              <a:t>Professional Dispositions (25%)</a:t>
            </a:r>
          </a:p>
          <a:p>
            <a:pPr lvl="1"/>
            <a:r>
              <a:rPr lang="en-US" sz="2000" dirty="0">
                <a:solidFill>
                  <a:schemeClr val="tx1"/>
                </a:solidFill>
              </a:rPr>
              <a:t>Curriculum and Design and Implementation (8%)</a:t>
            </a:r>
          </a:p>
          <a:p>
            <a:pPr lvl="1"/>
            <a:r>
              <a:rPr lang="en-US" sz="2000" dirty="0">
                <a:solidFill>
                  <a:schemeClr val="tx1"/>
                </a:solidFill>
              </a:rPr>
              <a:t>Student Assessment and Monitoring (8%)</a:t>
            </a:r>
          </a:p>
        </p:txBody>
      </p:sp>
    </p:spTree>
    <p:extLst>
      <p:ext uri="{BB962C8B-B14F-4D97-AF65-F5344CB8AC3E}">
        <p14:creationId xmlns:p14="http://schemas.microsoft.com/office/powerpoint/2010/main" val="37779293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Employer Satisfaction Survey Conclusions</a:t>
            </a:r>
          </a:p>
        </p:txBody>
      </p:sp>
      <p:sp>
        <p:nvSpPr>
          <p:cNvPr id="3" name="Content Placeholder 2"/>
          <p:cNvSpPr>
            <a:spLocks noGrp="1"/>
          </p:cNvSpPr>
          <p:nvPr>
            <p:ph idx="1"/>
          </p:nvPr>
        </p:nvSpPr>
        <p:spPr>
          <a:xfrm>
            <a:off x="193639" y="2227006"/>
            <a:ext cx="8817626" cy="4469216"/>
          </a:xfrm>
        </p:spPr>
        <p:txBody>
          <a:bodyPr>
            <a:normAutofit lnSpcReduction="10000"/>
          </a:bodyPr>
          <a:lstStyle/>
          <a:p>
            <a:pPr>
              <a:spcBef>
                <a:spcPts val="0"/>
              </a:spcBef>
            </a:pPr>
            <a:r>
              <a:rPr lang="en-US" sz="2800" dirty="0">
                <a:solidFill>
                  <a:schemeClr val="tx1"/>
                </a:solidFill>
              </a:rPr>
              <a:t>The majority of </a:t>
            </a:r>
            <a:r>
              <a:rPr lang="en-US" sz="2800" dirty="0" err="1">
                <a:solidFill>
                  <a:schemeClr val="tx1"/>
                </a:solidFill>
              </a:rPr>
              <a:t>InTASC</a:t>
            </a:r>
            <a:r>
              <a:rPr lang="en-US" sz="2800" dirty="0">
                <a:solidFill>
                  <a:schemeClr val="tx1"/>
                </a:solidFill>
              </a:rPr>
              <a:t> standards are scored at ‘well prepared’ and ‘sufficiently prepared’ for both semesters and undergraduate and alternative certification programs.</a:t>
            </a:r>
          </a:p>
          <a:p>
            <a:pPr>
              <a:spcBef>
                <a:spcPts val="0"/>
              </a:spcBef>
            </a:pPr>
            <a:r>
              <a:rPr lang="en-US" sz="2800" dirty="0" err="1">
                <a:solidFill>
                  <a:schemeClr val="tx1"/>
                </a:solidFill>
              </a:rPr>
              <a:t>InTASC</a:t>
            </a:r>
            <a:r>
              <a:rPr lang="en-US" sz="2800" dirty="0">
                <a:solidFill>
                  <a:schemeClr val="tx1"/>
                </a:solidFill>
              </a:rPr>
              <a:t> Standard 3 for elementary and secondary Biology for spring 2017 had mean scores of the ‘not sufficiently prepared’ at 2.5.</a:t>
            </a:r>
          </a:p>
          <a:p>
            <a:pPr>
              <a:spcBef>
                <a:spcPts val="0"/>
              </a:spcBef>
            </a:pPr>
            <a:r>
              <a:rPr lang="en-US" sz="2800" dirty="0">
                <a:solidFill>
                  <a:schemeClr val="tx1"/>
                </a:solidFill>
              </a:rPr>
              <a:t>For both the Spring and Fall 2017, employers listed Classroom Environment and Management and Quality of Instructional Practices as the highest recommendation areas for improvement.</a:t>
            </a:r>
          </a:p>
          <a:p>
            <a:pPr>
              <a:spcBef>
                <a:spcPts val="0"/>
              </a:spcBef>
            </a:pPr>
            <a:endParaRPr lang="en-US" dirty="0"/>
          </a:p>
        </p:txBody>
      </p:sp>
    </p:spTree>
    <p:extLst>
      <p:ext uri="{BB962C8B-B14F-4D97-AF65-F5344CB8AC3E}">
        <p14:creationId xmlns:p14="http://schemas.microsoft.com/office/powerpoint/2010/main" val="34704386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9776" y="345141"/>
            <a:ext cx="8146040" cy="1143000"/>
          </a:xfrm>
        </p:spPr>
        <p:txBody>
          <a:bodyPr/>
          <a:lstStyle/>
          <a:p>
            <a:r>
              <a:rPr lang="en-US" dirty="0"/>
              <a:t>Employer Satisfaction </a:t>
            </a:r>
            <a:br>
              <a:rPr lang="en-US" dirty="0"/>
            </a:br>
            <a:r>
              <a:rPr lang="en-US" dirty="0"/>
              <a:t>Next Steps</a:t>
            </a:r>
          </a:p>
        </p:txBody>
      </p:sp>
      <p:sp>
        <p:nvSpPr>
          <p:cNvPr id="3" name="Content Placeholder 2"/>
          <p:cNvSpPr>
            <a:spLocks noGrp="1"/>
          </p:cNvSpPr>
          <p:nvPr>
            <p:ph idx="1"/>
          </p:nvPr>
        </p:nvSpPr>
        <p:spPr>
          <a:xfrm>
            <a:off x="92414" y="2504049"/>
            <a:ext cx="8959172" cy="3039435"/>
          </a:xfrm>
        </p:spPr>
        <p:txBody>
          <a:bodyPr>
            <a:noAutofit/>
          </a:bodyPr>
          <a:lstStyle/>
          <a:p>
            <a:r>
              <a:rPr lang="en-US" sz="2800" dirty="0">
                <a:solidFill>
                  <a:schemeClr val="tx1"/>
                </a:solidFill>
              </a:rPr>
              <a:t>An Engagement and Motivation course was added to the elementary undergraduate program during the redesign in addition to the Classroom Management course.</a:t>
            </a:r>
          </a:p>
          <a:p>
            <a:r>
              <a:rPr lang="en-US" sz="2800" dirty="0">
                <a:solidFill>
                  <a:schemeClr val="tx1"/>
                </a:solidFill>
              </a:rPr>
              <a:t>PBC and MAT elementary programs will now offer a combined Classroom Management and Engagement and Motivation course.</a:t>
            </a:r>
          </a:p>
          <a:p>
            <a:pPr marL="0" indent="0">
              <a:buNone/>
            </a:pPr>
            <a:endParaRPr lang="en-US" sz="2600" dirty="0">
              <a:solidFill>
                <a:schemeClr val="tx1"/>
              </a:solidFill>
            </a:endParaRPr>
          </a:p>
        </p:txBody>
      </p:sp>
    </p:spTree>
    <p:extLst>
      <p:ext uri="{BB962C8B-B14F-4D97-AF65-F5344CB8AC3E}">
        <p14:creationId xmlns:p14="http://schemas.microsoft.com/office/powerpoint/2010/main" val="2284309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496" y="316454"/>
            <a:ext cx="7879076" cy="1143000"/>
          </a:xfrm>
        </p:spPr>
        <p:txBody>
          <a:bodyPr/>
          <a:lstStyle/>
          <a:p>
            <a:r>
              <a:rPr lang="en-US" sz="3600" dirty="0"/>
              <a:t>MSU Created Survey:</a:t>
            </a:r>
            <a:br>
              <a:rPr lang="en-US" sz="3600" dirty="0"/>
            </a:br>
            <a:r>
              <a:rPr lang="en-US" sz="3600" dirty="0"/>
              <a:t>Completer Follow-up (CFS)</a:t>
            </a:r>
            <a:br>
              <a:rPr lang="en-US" sz="3600" dirty="0"/>
            </a:br>
            <a:r>
              <a:rPr lang="en-US" sz="3600" i="1" dirty="0"/>
              <a:t>By the Numbers</a:t>
            </a:r>
          </a:p>
        </p:txBody>
      </p:sp>
      <p:sp>
        <p:nvSpPr>
          <p:cNvPr id="6" name="Content Placeholder 5"/>
          <p:cNvSpPr>
            <a:spLocks noGrp="1"/>
          </p:cNvSpPr>
          <p:nvPr>
            <p:ph sz="half" idx="14"/>
          </p:nvPr>
        </p:nvSpPr>
        <p:spPr>
          <a:xfrm>
            <a:off x="1702191" y="2147941"/>
            <a:ext cx="7344989" cy="4590483"/>
          </a:xfrm>
        </p:spPr>
        <p:txBody>
          <a:bodyPr>
            <a:noAutofit/>
          </a:bodyPr>
          <a:lstStyle/>
          <a:p>
            <a:pPr>
              <a:spcBef>
                <a:spcPts val="0"/>
              </a:spcBef>
            </a:pPr>
            <a:r>
              <a:rPr lang="en-US" b="1" dirty="0">
                <a:solidFill>
                  <a:schemeClr val="tx1"/>
                </a:solidFill>
              </a:rPr>
              <a:t>Undergraduate</a:t>
            </a:r>
          </a:p>
          <a:p>
            <a:pPr lvl="1"/>
            <a:r>
              <a:rPr lang="en-US" dirty="0" err="1">
                <a:solidFill>
                  <a:schemeClr val="tx1"/>
                </a:solidFill>
              </a:rPr>
              <a:t>InTASC</a:t>
            </a:r>
            <a:r>
              <a:rPr lang="en-US" dirty="0">
                <a:solidFill>
                  <a:schemeClr val="tx1"/>
                </a:solidFill>
              </a:rPr>
              <a:t> standards and cross-cutting themes (technology/diversity) had mean range scores of 2.97-3.33.</a:t>
            </a:r>
            <a:endParaRPr lang="en-US" b="1" dirty="0">
              <a:solidFill>
                <a:schemeClr val="tx1"/>
              </a:solidFill>
            </a:endParaRPr>
          </a:p>
          <a:p>
            <a:r>
              <a:rPr lang="en-US" b="1" dirty="0">
                <a:solidFill>
                  <a:schemeClr val="tx1"/>
                </a:solidFill>
              </a:rPr>
              <a:t>MAT</a:t>
            </a:r>
          </a:p>
          <a:p>
            <a:pPr lvl="1"/>
            <a:r>
              <a:rPr lang="en-US" dirty="0" err="1">
                <a:solidFill>
                  <a:schemeClr val="tx1"/>
                </a:solidFill>
              </a:rPr>
              <a:t>InTASC</a:t>
            </a:r>
            <a:r>
              <a:rPr lang="en-US" dirty="0">
                <a:solidFill>
                  <a:schemeClr val="tx1"/>
                </a:solidFill>
              </a:rPr>
              <a:t> standards 1, 3, 4, and 10 had range scores of 3.0-4.0 for both semesters meaning all completers (n=7) scored at ‘sufficiently prepared’ or ‘well prepared’. </a:t>
            </a:r>
          </a:p>
          <a:p>
            <a:pPr lvl="1"/>
            <a:r>
              <a:rPr lang="en-US" dirty="0" err="1">
                <a:solidFill>
                  <a:schemeClr val="tx1"/>
                </a:solidFill>
              </a:rPr>
              <a:t>InTASC</a:t>
            </a:r>
            <a:r>
              <a:rPr lang="en-US" dirty="0">
                <a:solidFill>
                  <a:schemeClr val="tx1"/>
                </a:solidFill>
              </a:rPr>
              <a:t> standard 3 had a mean score of 2.89 (n=3) which falls within the </a:t>
            </a:r>
            <a:r>
              <a:rPr lang="en-US" u="sng" dirty="0">
                <a:solidFill>
                  <a:schemeClr val="tx1"/>
                </a:solidFill>
              </a:rPr>
              <a:t>‘not sufficiently prepared’ </a:t>
            </a:r>
            <a:r>
              <a:rPr lang="en-US" dirty="0">
                <a:solidFill>
                  <a:schemeClr val="tx1"/>
                </a:solidFill>
              </a:rPr>
              <a:t>category.</a:t>
            </a:r>
          </a:p>
          <a:p>
            <a:r>
              <a:rPr lang="en-US" b="1" dirty="0">
                <a:solidFill>
                  <a:schemeClr val="tx1"/>
                </a:solidFill>
              </a:rPr>
              <a:t>PBC</a:t>
            </a:r>
          </a:p>
          <a:p>
            <a:pPr lvl="1"/>
            <a:r>
              <a:rPr lang="en-US" dirty="0" err="1">
                <a:solidFill>
                  <a:schemeClr val="tx1"/>
                </a:solidFill>
              </a:rPr>
              <a:t>InTASC</a:t>
            </a:r>
            <a:r>
              <a:rPr lang="en-US" dirty="0">
                <a:solidFill>
                  <a:schemeClr val="tx1"/>
                </a:solidFill>
              </a:rPr>
              <a:t> standard 10 had mean range scores of 3.0-4.0.</a:t>
            </a:r>
          </a:p>
          <a:p>
            <a:pPr lvl="1"/>
            <a:r>
              <a:rPr lang="en-US" dirty="0" err="1">
                <a:solidFill>
                  <a:schemeClr val="tx1"/>
                </a:solidFill>
              </a:rPr>
              <a:t>InTASC</a:t>
            </a:r>
            <a:r>
              <a:rPr lang="en-US" dirty="0">
                <a:solidFill>
                  <a:schemeClr val="tx1"/>
                </a:solidFill>
              </a:rPr>
              <a:t> standards 1, 2, 4-6, 8-9, and diversity had mean range scores of </a:t>
            </a:r>
            <a:r>
              <a:rPr lang="en-US" u="sng" dirty="0">
                <a:solidFill>
                  <a:schemeClr val="tx1"/>
                </a:solidFill>
              </a:rPr>
              <a:t>2.67-2.83.</a:t>
            </a:r>
          </a:p>
        </p:txBody>
      </p:sp>
      <p:sp>
        <p:nvSpPr>
          <p:cNvPr id="14" name="Content Placeholder 13"/>
          <p:cNvSpPr>
            <a:spLocks noGrp="1"/>
          </p:cNvSpPr>
          <p:nvPr>
            <p:ph sz="half" idx="1"/>
          </p:nvPr>
        </p:nvSpPr>
        <p:spPr>
          <a:xfrm>
            <a:off x="0" y="2147942"/>
            <a:ext cx="1807285" cy="3353205"/>
          </a:xfrm>
          <a:ln>
            <a:noFill/>
          </a:ln>
        </p:spPr>
        <p:txBody>
          <a:bodyPr>
            <a:normAutofit fontScale="92500" lnSpcReduction="10000"/>
          </a:bodyPr>
          <a:lstStyle/>
          <a:p>
            <a:pPr marL="0" indent="0">
              <a:lnSpc>
                <a:spcPct val="110000"/>
              </a:lnSpc>
              <a:spcBef>
                <a:spcPts val="0"/>
              </a:spcBef>
              <a:buNone/>
            </a:pPr>
            <a:r>
              <a:rPr lang="en-US" b="1" dirty="0">
                <a:solidFill>
                  <a:schemeClr val="tx1"/>
                </a:solidFill>
              </a:rPr>
              <a:t>Overall return rates:</a:t>
            </a:r>
          </a:p>
          <a:p>
            <a:pPr marL="0" indent="0">
              <a:lnSpc>
                <a:spcPct val="110000"/>
              </a:lnSpc>
              <a:spcBef>
                <a:spcPts val="0"/>
              </a:spcBef>
              <a:buNone/>
            </a:pPr>
            <a:r>
              <a:rPr lang="en-US" sz="1600" dirty="0">
                <a:solidFill>
                  <a:schemeClr val="tx1"/>
                </a:solidFill>
              </a:rPr>
              <a:t>Spring 2017 completers: 31%</a:t>
            </a:r>
          </a:p>
          <a:p>
            <a:pPr marL="0" indent="0">
              <a:lnSpc>
                <a:spcPct val="110000"/>
              </a:lnSpc>
              <a:spcBef>
                <a:spcPts val="0"/>
              </a:spcBef>
              <a:buNone/>
            </a:pPr>
            <a:r>
              <a:rPr lang="en-US" sz="1600" dirty="0">
                <a:solidFill>
                  <a:schemeClr val="tx1"/>
                </a:solidFill>
              </a:rPr>
              <a:t>           </a:t>
            </a:r>
          </a:p>
          <a:p>
            <a:pPr marL="0" indent="0">
              <a:lnSpc>
                <a:spcPct val="110000"/>
              </a:lnSpc>
              <a:spcBef>
                <a:spcPts val="0"/>
              </a:spcBef>
              <a:buNone/>
            </a:pPr>
            <a:r>
              <a:rPr lang="en-US" sz="1600" dirty="0">
                <a:solidFill>
                  <a:schemeClr val="tx1"/>
                </a:solidFill>
              </a:rPr>
              <a:t>Fall 2017 Completers: 71%</a:t>
            </a:r>
          </a:p>
          <a:p>
            <a:pPr marL="0" indent="0">
              <a:lnSpc>
                <a:spcPct val="110000"/>
              </a:lnSpc>
              <a:spcBef>
                <a:spcPts val="0"/>
              </a:spcBef>
              <a:buNone/>
            </a:pPr>
            <a:endParaRPr lang="en-US" sz="1600" dirty="0">
              <a:solidFill>
                <a:schemeClr val="tx1"/>
              </a:solidFill>
            </a:endParaRPr>
          </a:p>
          <a:p>
            <a:pPr marL="0" indent="0">
              <a:lnSpc>
                <a:spcPct val="110000"/>
              </a:lnSpc>
              <a:spcBef>
                <a:spcPts val="0"/>
              </a:spcBef>
              <a:buNone/>
            </a:pPr>
            <a:r>
              <a:rPr lang="en-US" sz="1600" dirty="0">
                <a:solidFill>
                  <a:schemeClr val="tx1"/>
                </a:solidFill>
              </a:rPr>
              <a:t>Including:</a:t>
            </a:r>
          </a:p>
          <a:p>
            <a:pPr marL="0" indent="0">
              <a:lnSpc>
                <a:spcPct val="110000"/>
              </a:lnSpc>
              <a:spcBef>
                <a:spcPts val="0"/>
              </a:spcBef>
              <a:buNone/>
            </a:pPr>
            <a:r>
              <a:rPr lang="en-US" sz="1600" dirty="0">
                <a:solidFill>
                  <a:schemeClr val="tx1"/>
                </a:solidFill>
              </a:rPr>
              <a:t>6% unemployed</a:t>
            </a:r>
          </a:p>
          <a:p>
            <a:pPr marL="0" indent="0">
              <a:lnSpc>
                <a:spcPct val="110000"/>
              </a:lnSpc>
              <a:spcBef>
                <a:spcPts val="0"/>
              </a:spcBef>
              <a:buNone/>
            </a:pPr>
            <a:endParaRPr lang="en-US" sz="1600" dirty="0">
              <a:solidFill>
                <a:schemeClr val="tx1"/>
              </a:solidFill>
            </a:endParaRPr>
          </a:p>
          <a:p>
            <a:pPr marL="0" indent="0">
              <a:lnSpc>
                <a:spcPct val="110000"/>
              </a:lnSpc>
              <a:spcBef>
                <a:spcPts val="0"/>
              </a:spcBef>
              <a:buNone/>
            </a:pPr>
            <a:r>
              <a:rPr lang="en-US" sz="1600" dirty="0">
                <a:solidFill>
                  <a:schemeClr val="tx1"/>
                </a:solidFill>
              </a:rPr>
              <a:t>9% teaching out of their field</a:t>
            </a:r>
          </a:p>
          <a:p>
            <a:pPr marL="0" indent="0">
              <a:lnSpc>
                <a:spcPct val="110000"/>
              </a:lnSpc>
              <a:spcBef>
                <a:spcPts val="0"/>
              </a:spcBef>
              <a:buNone/>
            </a:pPr>
            <a:endParaRPr lang="en-US" sz="1600" dirty="0">
              <a:solidFill>
                <a:schemeClr val="tx1"/>
              </a:solidFill>
              <a:highlight>
                <a:srgbClr val="FFFF00"/>
              </a:highlight>
            </a:endParaRPr>
          </a:p>
          <a:p>
            <a:pPr marL="0" indent="0">
              <a:lnSpc>
                <a:spcPct val="110000"/>
              </a:lnSpc>
              <a:spcBef>
                <a:spcPts val="0"/>
              </a:spcBef>
              <a:buNone/>
            </a:pPr>
            <a:endParaRPr lang="en-US" sz="1600" dirty="0">
              <a:solidFill>
                <a:schemeClr val="tx1"/>
              </a:solidFill>
              <a:highlight>
                <a:srgbClr val="FFFF00"/>
              </a:highlight>
            </a:endParaRPr>
          </a:p>
          <a:p>
            <a:pPr marL="0" indent="0">
              <a:lnSpc>
                <a:spcPct val="110000"/>
              </a:lnSpc>
              <a:spcBef>
                <a:spcPts val="0"/>
              </a:spcBef>
              <a:buNone/>
            </a:pPr>
            <a:endParaRPr lang="en-US" sz="1600" dirty="0">
              <a:solidFill>
                <a:schemeClr val="tx1"/>
              </a:solidFill>
              <a:highlight>
                <a:srgbClr val="FFFF00"/>
              </a:highlight>
            </a:endParaRPr>
          </a:p>
          <a:p>
            <a:pPr marL="0" indent="0">
              <a:lnSpc>
                <a:spcPct val="110000"/>
              </a:lnSpc>
              <a:spcBef>
                <a:spcPts val="0"/>
              </a:spcBef>
              <a:buNone/>
            </a:pPr>
            <a:endParaRPr lang="en-US" sz="1600" dirty="0">
              <a:solidFill>
                <a:schemeClr val="tx1"/>
              </a:solidFill>
              <a:highlight>
                <a:srgbClr val="FFFF00"/>
              </a:highlight>
            </a:endParaRPr>
          </a:p>
        </p:txBody>
      </p:sp>
    </p:spTree>
    <p:extLst>
      <p:ext uri="{BB962C8B-B14F-4D97-AF65-F5344CB8AC3E}">
        <p14:creationId xmlns:p14="http://schemas.microsoft.com/office/powerpoint/2010/main" val="3565224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 4</a:t>
            </a:r>
          </a:p>
        </p:txBody>
      </p:sp>
      <p:sp>
        <p:nvSpPr>
          <p:cNvPr id="3" name="Content Placeholder 2"/>
          <p:cNvSpPr>
            <a:spLocks noGrp="1"/>
          </p:cNvSpPr>
          <p:nvPr>
            <p:ph idx="1"/>
          </p:nvPr>
        </p:nvSpPr>
        <p:spPr>
          <a:xfrm>
            <a:off x="451820" y="2951922"/>
            <a:ext cx="8380207" cy="3674789"/>
          </a:xfrm>
        </p:spPr>
        <p:txBody>
          <a:bodyPr>
            <a:normAutofit/>
          </a:bodyPr>
          <a:lstStyle/>
          <a:p>
            <a:r>
              <a:rPr lang="en-US" sz="3000" dirty="0"/>
              <a:t>The provider demonstrates the </a:t>
            </a:r>
            <a:r>
              <a:rPr lang="en-US" sz="3000" u="sng" dirty="0"/>
              <a:t>impact of its completers</a:t>
            </a:r>
            <a:r>
              <a:rPr lang="en-US" sz="3000" dirty="0"/>
              <a:t> on P-12 student learning and development, classroom instruction, and schools, and the </a:t>
            </a:r>
            <a:r>
              <a:rPr lang="en-US" sz="3000" u="sng" dirty="0"/>
              <a:t>satisfaction of its completers</a:t>
            </a:r>
            <a:r>
              <a:rPr lang="en-US" sz="3000" dirty="0"/>
              <a:t> with the relevance and effectiveness of their preparation. </a:t>
            </a:r>
          </a:p>
        </p:txBody>
      </p:sp>
    </p:spTree>
    <p:extLst>
      <p:ext uri="{BB962C8B-B14F-4D97-AF65-F5344CB8AC3E}">
        <p14:creationId xmlns:p14="http://schemas.microsoft.com/office/powerpoint/2010/main" val="35417838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56" y="370242"/>
            <a:ext cx="8481504" cy="1143000"/>
          </a:xfrm>
        </p:spPr>
        <p:txBody>
          <a:bodyPr/>
          <a:lstStyle/>
          <a:p>
            <a:r>
              <a:rPr lang="en-US" sz="3500" dirty="0"/>
              <a:t>MSU Created Survey:</a:t>
            </a:r>
            <a:br>
              <a:rPr lang="en-US" sz="3500" dirty="0"/>
            </a:br>
            <a:r>
              <a:rPr lang="en-US" sz="3500" dirty="0"/>
              <a:t>Completer Follow-up</a:t>
            </a:r>
            <a:r>
              <a:rPr lang="en-US" sz="3600" dirty="0"/>
              <a:t/>
            </a:r>
            <a:br>
              <a:rPr lang="en-US" sz="3600" dirty="0"/>
            </a:br>
            <a:r>
              <a:rPr lang="en-US" sz="2400" i="1" dirty="0"/>
              <a:t>In their own words…</a:t>
            </a:r>
            <a:br>
              <a:rPr lang="en-US" sz="2400" i="1" dirty="0"/>
            </a:br>
            <a:r>
              <a:rPr lang="en-US" sz="2400" b="1" i="1" dirty="0">
                <a:solidFill>
                  <a:schemeClr val="tx1"/>
                </a:solidFill>
              </a:rPr>
              <a:t>What are your toughest transitions from college to the classroom?</a:t>
            </a:r>
            <a:endParaRPr lang="en-US" sz="3600" b="1" i="1" dirty="0">
              <a:solidFill>
                <a:schemeClr val="tx1"/>
              </a:solidFill>
            </a:endParaRPr>
          </a:p>
        </p:txBody>
      </p:sp>
      <p:sp>
        <p:nvSpPr>
          <p:cNvPr id="6" name="Content Placeholder 5"/>
          <p:cNvSpPr>
            <a:spLocks noGrp="1"/>
          </p:cNvSpPr>
          <p:nvPr>
            <p:ph sz="half" idx="14"/>
          </p:nvPr>
        </p:nvSpPr>
        <p:spPr>
          <a:xfrm>
            <a:off x="215153" y="2291379"/>
            <a:ext cx="4066392" cy="4475180"/>
          </a:xfrm>
          <a:ln>
            <a:solidFill>
              <a:schemeClr val="bg2">
                <a:lumMod val="50000"/>
              </a:schemeClr>
            </a:solidFill>
          </a:ln>
        </p:spPr>
        <p:txBody>
          <a:bodyPr>
            <a:normAutofit/>
          </a:bodyPr>
          <a:lstStyle/>
          <a:p>
            <a:r>
              <a:rPr lang="en-US" sz="2400" u="sng" dirty="0">
                <a:solidFill>
                  <a:schemeClr val="tx1"/>
                </a:solidFill>
              </a:rPr>
              <a:t>Spring 2017 Completers:</a:t>
            </a:r>
          </a:p>
          <a:p>
            <a:pPr lvl="1"/>
            <a:r>
              <a:rPr lang="en-US" sz="2200" dirty="0">
                <a:solidFill>
                  <a:schemeClr val="tx1"/>
                </a:solidFill>
              </a:rPr>
              <a:t>Classroom Environment and Management (33%)</a:t>
            </a:r>
          </a:p>
          <a:p>
            <a:pPr lvl="1"/>
            <a:r>
              <a:rPr lang="en-US" sz="2200" dirty="0">
                <a:solidFill>
                  <a:schemeClr val="tx1"/>
                </a:solidFill>
              </a:rPr>
              <a:t>Professional Dispositions (25%)</a:t>
            </a:r>
          </a:p>
          <a:p>
            <a:pPr lvl="1"/>
            <a:r>
              <a:rPr lang="en-US" sz="2200" dirty="0">
                <a:solidFill>
                  <a:schemeClr val="tx1"/>
                </a:solidFill>
              </a:rPr>
              <a:t>Curriculum and Design and Implementation (16%)</a:t>
            </a:r>
          </a:p>
          <a:p>
            <a:pPr lvl="1"/>
            <a:r>
              <a:rPr lang="en-US" sz="2200" dirty="0">
                <a:solidFill>
                  <a:schemeClr val="tx1"/>
                </a:solidFill>
              </a:rPr>
              <a:t>Quality of Instructional Practices (14%)</a:t>
            </a:r>
          </a:p>
          <a:p>
            <a:pPr lvl="1"/>
            <a:r>
              <a:rPr lang="en-US" sz="2200" dirty="0">
                <a:solidFill>
                  <a:schemeClr val="tx1"/>
                </a:solidFill>
              </a:rPr>
              <a:t>Student Assessment and Monitoring (12%)</a:t>
            </a:r>
          </a:p>
        </p:txBody>
      </p:sp>
      <p:sp>
        <p:nvSpPr>
          <p:cNvPr id="8" name="Content Placeholder 5"/>
          <p:cNvSpPr>
            <a:spLocks noGrp="1"/>
          </p:cNvSpPr>
          <p:nvPr>
            <p:ph sz="half" idx="14"/>
          </p:nvPr>
        </p:nvSpPr>
        <p:spPr>
          <a:xfrm>
            <a:off x="4636008" y="2291379"/>
            <a:ext cx="4378900" cy="4475180"/>
          </a:xfrm>
          <a:ln>
            <a:solidFill>
              <a:schemeClr val="bg2">
                <a:lumMod val="50000"/>
              </a:schemeClr>
            </a:solidFill>
          </a:ln>
        </p:spPr>
        <p:txBody>
          <a:bodyPr>
            <a:normAutofit/>
          </a:bodyPr>
          <a:lstStyle/>
          <a:p>
            <a:r>
              <a:rPr lang="en-US" sz="2400" u="sng" dirty="0">
                <a:solidFill>
                  <a:schemeClr val="tx1"/>
                </a:solidFill>
              </a:rPr>
              <a:t>Fall 2017 Completers:</a:t>
            </a:r>
          </a:p>
          <a:p>
            <a:pPr lvl="1"/>
            <a:r>
              <a:rPr lang="en-US" sz="2200" dirty="0">
                <a:solidFill>
                  <a:schemeClr val="tx1"/>
                </a:solidFill>
              </a:rPr>
              <a:t>Professional Dispositions (39%)</a:t>
            </a:r>
          </a:p>
          <a:p>
            <a:pPr lvl="1"/>
            <a:r>
              <a:rPr lang="en-US" sz="2200" dirty="0">
                <a:solidFill>
                  <a:schemeClr val="tx1"/>
                </a:solidFill>
              </a:rPr>
              <a:t>Classroom Environment and Management (24%)</a:t>
            </a:r>
          </a:p>
          <a:p>
            <a:pPr lvl="1"/>
            <a:r>
              <a:rPr lang="en-US" sz="2200" dirty="0">
                <a:solidFill>
                  <a:schemeClr val="tx1"/>
                </a:solidFill>
              </a:rPr>
              <a:t>Quality of Instructional Practices (17%)</a:t>
            </a:r>
          </a:p>
          <a:p>
            <a:pPr lvl="1"/>
            <a:r>
              <a:rPr lang="en-US" sz="2200" dirty="0">
                <a:solidFill>
                  <a:schemeClr val="tx1"/>
                </a:solidFill>
              </a:rPr>
              <a:t>Curriculum and Design and Implementation (11%)</a:t>
            </a:r>
          </a:p>
          <a:p>
            <a:pPr lvl="1"/>
            <a:r>
              <a:rPr lang="en-US" sz="2200" dirty="0">
                <a:solidFill>
                  <a:schemeClr val="tx1"/>
                </a:solidFill>
              </a:rPr>
              <a:t>Student Assessment and Monitoring (9%)</a:t>
            </a:r>
          </a:p>
        </p:txBody>
      </p:sp>
    </p:spTree>
    <p:extLst>
      <p:ext uri="{BB962C8B-B14F-4D97-AF65-F5344CB8AC3E}">
        <p14:creationId xmlns:p14="http://schemas.microsoft.com/office/powerpoint/2010/main" val="34863150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0259F-DB50-4709-82E2-B5F26F640B57}"/>
              </a:ext>
            </a:extLst>
          </p:cNvPr>
          <p:cNvSpPr>
            <a:spLocks noGrp="1"/>
          </p:cNvSpPr>
          <p:nvPr>
            <p:ph type="title"/>
          </p:nvPr>
        </p:nvSpPr>
        <p:spPr>
          <a:xfrm>
            <a:off x="739776" y="190397"/>
            <a:ext cx="7947024" cy="681801"/>
          </a:xfrm>
        </p:spPr>
        <p:txBody>
          <a:bodyPr/>
          <a:lstStyle/>
          <a:p>
            <a:r>
              <a:rPr lang="en-US" sz="3600" dirty="0"/>
              <a:t>Quotes from Spring 2017 Completer Follow-up Surveys</a:t>
            </a:r>
          </a:p>
        </p:txBody>
      </p:sp>
      <p:sp>
        <p:nvSpPr>
          <p:cNvPr id="3" name="Content Placeholder 2">
            <a:extLst>
              <a:ext uri="{FF2B5EF4-FFF2-40B4-BE49-F238E27FC236}">
                <a16:creationId xmlns:a16="http://schemas.microsoft.com/office/drawing/2014/main" id="{4EB8BE5F-EC0D-4BDC-A78D-97DE23F73837}"/>
              </a:ext>
            </a:extLst>
          </p:cNvPr>
          <p:cNvSpPr>
            <a:spLocks noGrp="1"/>
          </p:cNvSpPr>
          <p:nvPr>
            <p:ph idx="1"/>
          </p:nvPr>
        </p:nvSpPr>
        <p:spPr>
          <a:xfrm>
            <a:off x="161778" y="1251544"/>
            <a:ext cx="8820443" cy="5387925"/>
          </a:xfrm>
          <a:solidFill>
            <a:schemeClr val="accent1">
              <a:lumMod val="60000"/>
              <a:lumOff val="40000"/>
            </a:schemeClr>
          </a:solidFill>
        </p:spPr>
        <p:txBody>
          <a:bodyPr>
            <a:noAutofit/>
          </a:bodyPr>
          <a:lstStyle/>
          <a:p>
            <a:r>
              <a:rPr lang="en-US" sz="1600" dirty="0"/>
              <a:t>I started teaching high school my second semester into the MAT program. The hardest part is trying to implement all of the information obtained in the courses. It takes a lot of practice as well as trial and error to have an well managed and effective learning environment. MAT SEC (Spring 2017)</a:t>
            </a:r>
          </a:p>
          <a:p>
            <a:r>
              <a:rPr lang="en-US" sz="1600" dirty="0"/>
              <a:t>It was tough to move from the college experience to an elementary classroom. The first was classroom management. I had a good idea on classroom management from the courses I have took, but I didn’t know how difficult it is to actually implement. You might think implementing one procedure would be easy, but the students might not think so. The second is inclusion. I have a lot of SPED students in my classroom and I struggle with keeping all of my students on the same task. I would really recommend encouraging future educators to not only go to “A” schools to observe or teach, but also go to the lower scored schools. This will allow future educators to experience the diverse environments of different schools. BS ELEM (Spring 2017)</a:t>
            </a:r>
          </a:p>
          <a:p>
            <a:r>
              <a:rPr lang="en-US" sz="1600" dirty="0"/>
              <a:t>I felt well prepared to transition into the classroom after my college experience. The toughest transitions I experienced were minor. I had to learn to trust my own minute-to-minute decisions without the immediate advice of a more experienced teacher. I also had to learn how to better manage my time. Most of my school days were spent in the classroom until late into the evening; I realized quickly that I should take advantage of any "free time" during the day. Lastly, I had to adjust to the slightly different culture in the school I am currently teaching in compared to the school that I student taught in. BACH SEC (Spring 2017)</a:t>
            </a:r>
          </a:p>
        </p:txBody>
      </p:sp>
    </p:spTree>
    <p:extLst>
      <p:ext uri="{BB962C8B-B14F-4D97-AF65-F5344CB8AC3E}">
        <p14:creationId xmlns:p14="http://schemas.microsoft.com/office/powerpoint/2010/main" val="12393584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B8BE5F-EC0D-4BDC-A78D-97DE23F73837}"/>
              </a:ext>
            </a:extLst>
          </p:cNvPr>
          <p:cNvSpPr>
            <a:spLocks noGrp="1"/>
          </p:cNvSpPr>
          <p:nvPr>
            <p:ph idx="1"/>
          </p:nvPr>
        </p:nvSpPr>
        <p:spPr>
          <a:xfrm>
            <a:off x="182881" y="1350497"/>
            <a:ext cx="8679766" cy="5317106"/>
          </a:xfrm>
          <a:solidFill>
            <a:schemeClr val="accent1">
              <a:lumMod val="60000"/>
              <a:lumOff val="40000"/>
            </a:schemeClr>
          </a:solidFill>
        </p:spPr>
        <p:txBody>
          <a:bodyPr>
            <a:noAutofit/>
          </a:bodyPr>
          <a:lstStyle/>
          <a:p>
            <a:r>
              <a:rPr lang="en-US" sz="2400" dirty="0"/>
              <a:t>At McNeese there was a big support system and once entering the workforce there aren't people giving as much direction. BACH ECHD (Fall 2017)</a:t>
            </a:r>
          </a:p>
          <a:p>
            <a:r>
              <a:rPr lang="en-US" sz="2400" dirty="0"/>
              <a:t>I started teaching high school my second semester into the MAT program. The hardest part is trying to implement all of the information obtained in the courses. It takes a lot of practice as well as trial and error to have a well-managed and effective learning environment. MAT SEC (Fall 2017)</a:t>
            </a:r>
          </a:p>
          <a:p>
            <a:r>
              <a:rPr lang="en-US" sz="2400" dirty="0"/>
              <a:t>Deciding what processes to implement within your own classroom. We were provided so many different strategies and methods, but choosing what works in the classroom with a certain set of students was difficult.  BACH ECHD (Fall 2017)</a:t>
            </a:r>
            <a:r>
              <a:rPr lang="en-US" dirty="0"/>
              <a:t/>
            </a:r>
            <a:br>
              <a:rPr lang="en-US" dirty="0"/>
            </a:br>
            <a:endParaRPr lang="en-US" sz="1600" dirty="0"/>
          </a:p>
        </p:txBody>
      </p:sp>
      <p:sp>
        <p:nvSpPr>
          <p:cNvPr id="6" name="Title 1">
            <a:extLst>
              <a:ext uri="{FF2B5EF4-FFF2-40B4-BE49-F238E27FC236}">
                <a16:creationId xmlns:a16="http://schemas.microsoft.com/office/drawing/2014/main" id="{D52A0DD1-BF8E-4AF6-96A1-452653592A2E}"/>
              </a:ext>
            </a:extLst>
          </p:cNvPr>
          <p:cNvSpPr txBox="1">
            <a:spLocks/>
          </p:cNvSpPr>
          <p:nvPr/>
        </p:nvSpPr>
        <p:spPr>
          <a:xfrm>
            <a:off x="739776" y="359210"/>
            <a:ext cx="7947024" cy="68180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bg1"/>
                </a:solidFill>
                <a:latin typeface="+mj-lt"/>
                <a:ea typeface="+mj-ea"/>
                <a:cs typeface="+mj-cs"/>
              </a:defRPr>
            </a:lvl1pPr>
          </a:lstStyle>
          <a:p>
            <a:r>
              <a:rPr lang="en-US" sz="3600" dirty="0"/>
              <a:t>Quotes from Spring 2017 Completer Follow-up Surveys</a:t>
            </a:r>
          </a:p>
        </p:txBody>
      </p:sp>
    </p:spTree>
    <p:extLst>
      <p:ext uri="{BB962C8B-B14F-4D97-AF65-F5344CB8AC3E}">
        <p14:creationId xmlns:p14="http://schemas.microsoft.com/office/powerpoint/2010/main" val="15257904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Completer Follow-up Survey Conclusions and Next Steps</a:t>
            </a:r>
          </a:p>
        </p:txBody>
      </p:sp>
      <p:sp>
        <p:nvSpPr>
          <p:cNvPr id="4" name="Content Placeholder 3"/>
          <p:cNvSpPr>
            <a:spLocks noGrp="1"/>
          </p:cNvSpPr>
          <p:nvPr>
            <p:ph idx="1"/>
          </p:nvPr>
        </p:nvSpPr>
        <p:spPr>
          <a:xfrm>
            <a:off x="191730" y="2536723"/>
            <a:ext cx="8683330" cy="2890683"/>
          </a:xfrm>
        </p:spPr>
        <p:txBody>
          <a:bodyPr>
            <a:noAutofit/>
          </a:bodyPr>
          <a:lstStyle/>
          <a:p>
            <a:pPr>
              <a:spcBef>
                <a:spcPts val="0"/>
              </a:spcBef>
            </a:pPr>
            <a:r>
              <a:rPr lang="en-US" sz="2400" dirty="0">
                <a:solidFill>
                  <a:schemeClr val="tx1"/>
                </a:solidFill>
              </a:rPr>
              <a:t>CFS data indicates no trends can be established as each survey iteration shows strengths and challenges within the individual programs offered by the EPP (undergraduate, MAT, PBC).</a:t>
            </a:r>
          </a:p>
          <a:p>
            <a:pPr marL="0" indent="0">
              <a:spcBef>
                <a:spcPts val="0"/>
              </a:spcBef>
              <a:buNone/>
            </a:pPr>
            <a:endParaRPr lang="en-US" sz="2400" dirty="0">
              <a:solidFill>
                <a:schemeClr val="tx1"/>
              </a:solidFill>
            </a:endParaRPr>
          </a:p>
          <a:p>
            <a:pPr>
              <a:spcBef>
                <a:spcPts val="0"/>
              </a:spcBef>
            </a:pPr>
            <a:r>
              <a:rPr lang="en-US" sz="2400" dirty="0">
                <a:solidFill>
                  <a:schemeClr val="tx1"/>
                </a:solidFill>
              </a:rPr>
              <a:t>Repeating indicators of ‘not sufficiently prepared’ for </a:t>
            </a:r>
            <a:r>
              <a:rPr lang="en-US" sz="2400" dirty="0" err="1">
                <a:solidFill>
                  <a:schemeClr val="tx1"/>
                </a:solidFill>
              </a:rPr>
              <a:t>InTASC</a:t>
            </a:r>
            <a:r>
              <a:rPr lang="en-US" sz="2400" dirty="0">
                <a:solidFill>
                  <a:schemeClr val="tx1"/>
                </a:solidFill>
              </a:rPr>
              <a:t> 3 have lead the EPP to plan to conduct a Differentiation professional development opportunity for all faculty, university supervisors, and mentor teachers during summer 2019.</a:t>
            </a:r>
          </a:p>
        </p:txBody>
      </p:sp>
    </p:spTree>
    <p:extLst>
      <p:ext uri="{BB962C8B-B14F-4D97-AF65-F5344CB8AC3E}">
        <p14:creationId xmlns:p14="http://schemas.microsoft.com/office/powerpoint/2010/main" val="36585344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Employer Satisfaction Survey and Completer Follow-up Survey</a:t>
            </a:r>
            <a:br>
              <a:rPr lang="en-US" sz="3600" dirty="0"/>
            </a:br>
            <a:r>
              <a:rPr lang="en-US" sz="3600" dirty="0"/>
              <a:t>Comparison</a:t>
            </a:r>
          </a:p>
        </p:txBody>
      </p:sp>
      <p:sp>
        <p:nvSpPr>
          <p:cNvPr id="4" name="Content Placeholder 3"/>
          <p:cNvSpPr>
            <a:spLocks noGrp="1"/>
          </p:cNvSpPr>
          <p:nvPr>
            <p:ph idx="1"/>
          </p:nvPr>
        </p:nvSpPr>
        <p:spPr>
          <a:xfrm>
            <a:off x="191730" y="4169738"/>
            <a:ext cx="8683330" cy="1249301"/>
          </a:xfrm>
        </p:spPr>
        <p:txBody>
          <a:bodyPr>
            <a:noAutofit/>
          </a:bodyPr>
          <a:lstStyle/>
          <a:p>
            <a:pPr>
              <a:spcBef>
                <a:spcPts val="0"/>
              </a:spcBef>
            </a:pPr>
            <a:r>
              <a:rPr lang="en-US" sz="2400" dirty="0">
                <a:solidFill>
                  <a:schemeClr val="tx1"/>
                </a:solidFill>
              </a:rPr>
              <a:t>Combined results for both CFS and ESS administered for spring and fall 2017 indicated that employers rated completer abilities higher than our graduates by .03 for baccalaureate program completers and .17 for alternative certification program completers. </a:t>
            </a:r>
          </a:p>
        </p:txBody>
      </p:sp>
      <p:pic>
        <p:nvPicPr>
          <p:cNvPr id="5" name="Picture 4">
            <a:extLst>
              <a:ext uri="{FF2B5EF4-FFF2-40B4-BE49-F238E27FC236}">
                <a16:creationId xmlns:a16="http://schemas.microsoft.com/office/drawing/2014/main" id="{0F97E1E4-0455-4C08-AE28-44FFB267FCB0}"/>
              </a:ext>
            </a:extLst>
          </p:cNvPr>
          <p:cNvPicPr>
            <a:picLocks noChangeAspect="1"/>
          </p:cNvPicPr>
          <p:nvPr/>
        </p:nvPicPr>
        <p:blipFill>
          <a:blip r:embed="rId3"/>
          <a:stretch>
            <a:fillRect/>
          </a:stretch>
        </p:blipFill>
        <p:spPr>
          <a:xfrm>
            <a:off x="673100" y="2330985"/>
            <a:ext cx="7797800" cy="1841535"/>
          </a:xfrm>
          <a:prstGeom prst="rect">
            <a:avLst/>
          </a:prstGeom>
        </p:spPr>
      </p:pic>
    </p:spTree>
    <p:extLst>
      <p:ext uri="{BB962C8B-B14F-4D97-AF65-F5344CB8AC3E}">
        <p14:creationId xmlns:p14="http://schemas.microsoft.com/office/powerpoint/2010/main" val="36139285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153" y="0"/>
            <a:ext cx="8681421" cy="890337"/>
          </a:xfrm>
        </p:spPr>
        <p:txBody>
          <a:bodyPr/>
          <a:lstStyle/>
          <a:p>
            <a:r>
              <a:rPr lang="en-US" sz="2600" dirty="0"/>
              <a:t>MSU Institutional Research Office</a:t>
            </a:r>
            <a:br>
              <a:rPr lang="en-US" sz="2600" dirty="0"/>
            </a:br>
            <a:r>
              <a:rPr lang="en-US" sz="2600" dirty="0"/>
              <a:t>Graduation/Matriculation Rates</a:t>
            </a:r>
          </a:p>
        </p:txBody>
      </p:sp>
      <p:pic>
        <p:nvPicPr>
          <p:cNvPr id="3" name="Picture 2">
            <a:extLst>
              <a:ext uri="{FF2B5EF4-FFF2-40B4-BE49-F238E27FC236}">
                <a16:creationId xmlns:a16="http://schemas.microsoft.com/office/drawing/2014/main" id="{0BF4437D-8D1B-44C4-842E-67580E9D2CF0}"/>
              </a:ext>
            </a:extLst>
          </p:cNvPr>
          <p:cNvPicPr>
            <a:picLocks noChangeAspect="1"/>
          </p:cNvPicPr>
          <p:nvPr/>
        </p:nvPicPr>
        <p:blipFill>
          <a:blip r:embed="rId3"/>
          <a:stretch>
            <a:fillRect/>
          </a:stretch>
        </p:blipFill>
        <p:spPr>
          <a:xfrm>
            <a:off x="630452" y="997388"/>
            <a:ext cx="7883096" cy="5728263"/>
          </a:xfrm>
          <a:prstGeom prst="rect">
            <a:avLst/>
          </a:prstGeom>
        </p:spPr>
      </p:pic>
    </p:spTree>
    <p:extLst>
      <p:ext uri="{BB962C8B-B14F-4D97-AF65-F5344CB8AC3E}">
        <p14:creationId xmlns:p14="http://schemas.microsoft.com/office/powerpoint/2010/main" val="21347182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9EDF4-4F9A-453D-9AC4-87417E427528}"/>
              </a:ext>
            </a:extLst>
          </p:cNvPr>
          <p:cNvSpPr>
            <a:spLocks noGrp="1"/>
          </p:cNvSpPr>
          <p:nvPr>
            <p:ph type="title"/>
          </p:nvPr>
        </p:nvSpPr>
        <p:spPr>
          <a:xfrm>
            <a:off x="597695" y="442042"/>
            <a:ext cx="7947024" cy="1143000"/>
          </a:xfrm>
        </p:spPr>
        <p:txBody>
          <a:bodyPr/>
          <a:lstStyle/>
          <a:p>
            <a:r>
              <a:rPr lang="en-US" sz="3000" dirty="0"/>
              <a:t>Graduation/Matriculation Rates</a:t>
            </a:r>
            <a:br>
              <a:rPr lang="en-US" sz="3000" dirty="0"/>
            </a:br>
            <a:r>
              <a:rPr lang="en-US" sz="3000" dirty="0"/>
              <a:t>Initial-certification Programs</a:t>
            </a:r>
            <a:br>
              <a:rPr lang="en-US" sz="3000" dirty="0"/>
            </a:br>
            <a:r>
              <a:rPr lang="en-US" sz="3000" dirty="0"/>
              <a:t>Next Steps</a:t>
            </a:r>
          </a:p>
        </p:txBody>
      </p:sp>
      <p:sp>
        <p:nvSpPr>
          <p:cNvPr id="3" name="Content Placeholder 2">
            <a:extLst>
              <a:ext uri="{FF2B5EF4-FFF2-40B4-BE49-F238E27FC236}">
                <a16:creationId xmlns:a16="http://schemas.microsoft.com/office/drawing/2014/main" id="{82FD7AC2-767E-4ED3-9FF4-AD1B7C52D1AE}"/>
              </a:ext>
            </a:extLst>
          </p:cNvPr>
          <p:cNvSpPr>
            <a:spLocks noGrp="1"/>
          </p:cNvSpPr>
          <p:nvPr>
            <p:ph idx="1"/>
          </p:nvPr>
        </p:nvSpPr>
        <p:spPr/>
        <p:txBody>
          <a:bodyPr/>
          <a:lstStyle/>
          <a:p>
            <a:r>
              <a:rPr lang="en-US" dirty="0"/>
              <a:t>During summer 2019, all PBC and MAT coursework will be redesigned to become online programs. Many of our candidates are working as classroom teachers and travel from long distances to attend face-to-face classes. This </a:t>
            </a:r>
            <a:r>
              <a:rPr lang="en-US"/>
              <a:t>should alleviate </a:t>
            </a:r>
            <a:r>
              <a:rPr lang="en-US" dirty="0"/>
              <a:t>the time constraints of working a full-time job and attending night classes several times a week. </a:t>
            </a:r>
          </a:p>
        </p:txBody>
      </p:sp>
    </p:spTree>
    <p:extLst>
      <p:ext uri="{BB962C8B-B14F-4D97-AF65-F5344CB8AC3E}">
        <p14:creationId xmlns:p14="http://schemas.microsoft.com/office/powerpoint/2010/main" val="38642748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E9838-BE14-4FA3-B07D-FA4DE9E111AF}"/>
              </a:ext>
            </a:extLst>
          </p:cNvPr>
          <p:cNvSpPr>
            <a:spLocks noGrp="1"/>
          </p:cNvSpPr>
          <p:nvPr>
            <p:ph type="title"/>
          </p:nvPr>
        </p:nvSpPr>
        <p:spPr/>
        <p:txBody>
          <a:bodyPr/>
          <a:lstStyle/>
          <a:p>
            <a:r>
              <a:rPr lang="en-US" sz="3600" dirty="0"/>
              <a:t>Teach Louisiana:</a:t>
            </a:r>
            <a:br>
              <a:rPr lang="en-US" sz="3600" dirty="0"/>
            </a:br>
            <a:r>
              <a:rPr lang="en-US" sz="3600" dirty="0"/>
              <a:t>Licensure and Employment Rates</a:t>
            </a:r>
            <a:br>
              <a:rPr lang="en-US" sz="3600" dirty="0"/>
            </a:br>
            <a:r>
              <a:rPr lang="en-US" sz="3600" dirty="0"/>
              <a:t>(Initial Certification Programs)</a:t>
            </a:r>
          </a:p>
        </p:txBody>
      </p:sp>
      <p:graphicFrame>
        <p:nvGraphicFramePr>
          <p:cNvPr id="4" name="Content Placeholder 3">
            <a:extLst>
              <a:ext uri="{FF2B5EF4-FFF2-40B4-BE49-F238E27FC236}">
                <a16:creationId xmlns:a16="http://schemas.microsoft.com/office/drawing/2014/main" id="{DF175C10-741F-4442-A9C7-BF3CE91742D1}"/>
              </a:ext>
            </a:extLst>
          </p:cNvPr>
          <p:cNvGraphicFramePr>
            <a:graphicFrameLocks noGrp="1"/>
          </p:cNvGraphicFramePr>
          <p:nvPr>
            <p:ph idx="1"/>
            <p:extLst/>
          </p:nvPr>
        </p:nvGraphicFramePr>
        <p:xfrm>
          <a:off x="213303" y="2415540"/>
          <a:ext cx="6007388" cy="1935480"/>
        </p:xfrm>
        <a:graphic>
          <a:graphicData uri="http://schemas.openxmlformats.org/drawingml/2006/table">
            <a:tbl>
              <a:tblPr firstRow="1" bandRow="1">
                <a:tableStyleId>{5C22544A-7EE6-4342-B048-85BDC9FD1C3A}</a:tableStyleId>
              </a:tblPr>
              <a:tblGrid>
                <a:gridCol w="1050891">
                  <a:extLst>
                    <a:ext uri="{9D8B030D-6E8A-4147-A177-3AD203B41FA5}">
                      <a16:colId xmlns:a16="http://schemas.microsoft.com/office/drawing/2014/main" val="1793564523"/>
                    </a:ext>
                  </a:extLst>
                </a:gridCol>
                <a:gridCol w="1218753">
                  <a:extLst>
                    <a:ext uri="{9D8B030D-6E8A-4147-A177-3AD203B41FA5}">
                      <a16:colId xmlns:a16="http://schemas.microsoft.com/office/drawing/2014/main" val="3997409756"/>
                    </a:ext>
                  </a:extLst>
                </a:gridCol>
                <a:gridCol w="1868753">
                  <a:extLst>
                    <a:ext uri="{9D8B030D-6E8A-4147-A177-3AD203B41FA5}">
                      <a16:colId xmlns:a16="http://schemas.microsoft.com/office/drawing/2014/main" val="336835539"/>
                    </a:ext>
                  </a:extLst>
                </a:gridCol>
                <a:gridCol w="1868991">
                  <a:extLst>
                    <a:ext uri="{9D8B030D-6E8A-4147-A177-3AD203B41FA5}">
                      <a16:colId xmlns:a16="http://schemas.microsoft.com/office/drawing/2014/main" val="2079349674"/>
                    </a:ext>
                  </a:extLst>
                </a:gridCol>
              </a:tblGrid>
              <a:tr h="370840">
                <a:tc>
                  <a:txBody>
                    <a:bodyPr/>
                    <a:lstStyle/>
                    <a:p>
                      <a:pPr algn="ctr"/>
                      <a:r>
                        <a:rPr lang="en-US" sz="1600" dirty="0"/>
                        <a:t>Year</a:t>
                      </a:r>
                    </a:p>
                  </a:txBody>
                  <a:tcPr/>
                </a:tc>
                <a:tc>
                  <a:txBody>
                    <a:bodyPr/>
                    <a:lstStyle/>
                    <a:p>
                      <a:pPr algn="ctr"/>
                      <a:r>
                        <a:rPr lang="en-US" sz="1600" dirty="0"/>
                        <a:t>Number of graduates</a:t>
                      </a:r>
                    </a:p>
                  </a:txBody>
                  <a:tcPr/>
                </a:tc>
                <a:tc>
                  <a:txBody>
                    <a:bodyPr/>
                    <a:lstStyle/>
                    <a:p>
                      <a:pPr algn="ctr"/>
                      <a:r>
                        <a:rPr lang="en-US" sz="1600" dirty="0"/>
                        <a:t>Percentage that began teaching year immediately</a:t>
                      </a:r>
                    </a:p>
                  </a:txBody>
                  <a:tcPr/>
                </a:tc>
                <a:tc>
                  <a:txBody>
                    <a:bodyPr/>
                    <a:lstStyle/>
                    <a:p>
                      <a:pPr algn="ctr"/>
                      <a:r>
                        <a:rPr lang="en-US" sz="1600" dirty="0"/>
                        <a:t>Percentage that was granted state license </a:t>
                      </a:r>
                    </a:p>
                  </a:txBody>
                  <a:tcPr/>
                </a:tc>
                <a:extLst>
                  <a:ext uri="{0D108BD9-81ED-4DB2-BD59-A6C34878D82A}">
                    <a16:rowId xmlns:a16="http://schemas.microsoft.com/office/drawing/2014/main" val="3007239602"/>
                  </a:ext>
                </a:extLst>
              </a:tr>
              <a:tr h="370840">
                <a:tc>
                  <a:txBody>
                    <a:bodyPr/>
                    <a:lstStyle/>
                    <a:p>
                      <a:pPr algn="ctr"/>
                      <a:r>
                        <a:rPr lang="en-US" dirty="0"/>
                        <a:t>2015-16</a:t>
                      </a:r>
                    </a:p>
                  </a:txBody>
                  <a:tcPr/>
                </a:tc>
                <a:tc>
                  <a:txBody>
                    <a:bodyPr/>
                    <a:lstStyle/>
                    <a:p>
                      <a:pPr algn="ctr"/>
                      <a:r>
                        <a:rPr lang="en-US" dirty="0"/>
                        <a:t>85</a:t>
                      </a:r>
                    </a:p>
                  </a:txBody>
                  <a:tcPr/>
                </a:tc>
                <a:tc>
                  <a:txBody>
                    <a:bodyPr/>
                    <a:lstStyle/>
                    <a:p>
                      <a:pPr algn="ctr"/>
                      <a:r>
                        <a:rPr lang="en-US" dirty="0"/>
                        <a:t>79% (n=67)</a:t>
                      </a:r>
                    </a:p>
                  </a:txBody>
                  <a:tcPr/>
                </a:tc>
                <a:tc>
                  <a:txBody>
                    <a:bodyPr/>
                    <a:lstStyle/>
                    <a:p>
                      <a:pPr algn="ctr"/>
                      <a:r>
                        <a:rPr lang="en-US" dirty="0"/>
                        <a:t>97% (n=82)</a:t>
                      </a:r>
                    </a:p>
                  </a:txBody>
                  <a:tcPr/>
                </a:tc>
                <a:extLst>
                  <a:ext uri="{0D108BD9-81ED-4DB2-BD59-A6C34878D82A}">
                    <a16:rowId xmlns:a16="http://schemas.microsoft.com/office/drawing/2014/main" val="591315579"/>
                  </a:ext>
                </a:extLst>
              </a:tr>
              <a:tr h="370840">
                <a:tc>
                  <a:txBody>
                    <a:bodyPr/>
                    <a:lstStyle/>
                    <a:p>
                      <a:pPr algn="ctr"/>
                      <a:r>
                        <a:rPr lang="en-US" dirty="0"/>
                        <a:t>2014-15</a:t>
                      </a:r>
                    </a:p>
                  </a:txBody>
                  <a:tcPr/>
                </a:tc>
                <a:tc>
                  <a:txBody>
                    <a:bodyPr/>
                    <a:lstStyle/>
                    <a:p>
                      <a:pPr algn="ctr"/>
                      <a:r>
                        <a:rPr lang="en-US" dirty="0"/>
                        <a:t>81</a:t>
                      </a:r>
                    </a:p>
                  </a:txBody>
                  <a:tcPr/>
                </a:tc>
                <a:tc>
                  <a:txBody>
                    <a:bodyPr/>
                    <a:lstStyle/>
                    <a:p>
                      <a:pPr algn="ctr"/>
                      <a:r>
                        <a:rPr lang="en-US" dirty="0"/>
                        <a:t>82% (n=66)</a:t>
                      </a:r>
                    </a:p>
                  </a:txBody>
                  <a:tcPr/>
                </a:tc>
                <a:tc>
                  <a:txBody>
                    <a:bodyPr/>
                    <a:lstStyle/>
                    <a:p>
                      <a:pPr algn="ctr"/>
                      <a:r>
                        <a:rPr lang="en-US" dirty="0"/>
                        <a:t>99% (n=80)</a:t>
                      </a:r>
                    </a:p>
                  </a:txBody>
                  <a:tcPr/>
                </a:tc>
                <a:extLst>
                  <a:ext uri="{0D108BD9-81ED-4DB2-BD59-A6C34878D82A}">
                    <a16:rowId xmlns:a16="http://schemas.microsoft.com/office/drawing/2014/main" val="3670390989"/>
                  </a:ext>
                </a:extLst>
              </a:tr>
              <a:tr h="370840">
                <a:tc>
                  <a:txBody>
                    <a:bodyPr/>
                    <a:lstStyle/>
                    <a:p>
                      <a:pPr algn="ctr"/>
                      <a:r>
                        <a:rPr lang="en-US" dirty="0"/>
                        <a:t>2013-14</a:t>
                      </a:r>
                    </a:p>
                  </a:txBody>
                  <a:tcPr/>
                </a:tc>
                <a:tc>
                  <a:txBody>
                    <a:bodyPr/>
                    <a:lstStyle/>
                    <a:p>
                      <a:pPr algn="ctr"/>
                      <a:r>
                        <a:rPr lang="en-US" dirty="0"/>
                        <a:t>102</a:t>
                      </a:r>
                    </a:p>
                  </a:txBody>
                  <a:tcPr/>
                </a:tc>
                <a:tc>
                  <a:txBody>
                    <a:bodyPr/>
                    <a:lstStyle/>
                    <a:p>
                      <a:pPr algn="ctr"/>
                      <a:r>
                        <a:rPr lang="en-US" dirty="0"/>
                        <a:t>73% (n=74)</a:t>
                      </a:r>
                    </a:p>
                  </a:txBody>
                  <a:tcPr/>
                </a:tc>
                <a:tc>
                  <a:txBody>
                    <a:bodyPr/>
                    <a:lstStyle/>
                    <a:p>
                      <a:pPr algn="ctr"/>
                      <a:r>
                        <a:rPr lang="en-US" dirty="0"/>
                        <a:t>100%</a:t>
                      </a:r>
                    </a:p>
                  </a:txBody>
                  <a:tcPr/>
                </a:tc>
                <a:extLst>
                  <a:ext uri="{0D108BD9-81ED-4DB2-BD59-A6C34878D82A}">
                    <a16:rowId xmlns:a16="http://schemas.microsoft.com/office/drawing/2014/main" val="301202498"/>
                  </a:ext>
                </a:extLst>
              </a:tr>
            </a:tbl>
          </a:graphicData>
        </a:graphic>
      </p:graphicFrame>
      <p:graphicFrame>
        <p:nvGraphicFramePr>
          <p:cNvPr id="5" name="Content Placeholder 3">
            <a:extLst>
              <a:ext uri="{FF2B5EF4-FFF2-40B4-BE49-F238E27FC236}">
                <a16:creationId xmlns:a16="http://schemas.microsoft.com/office/drawing/2014/main" id="{5D0EDE3A-4546-4729-A36F-825B0B3C6503}"/>
              </a:ext>
            </a:extLst>
          </p:cNvPr>
          <p:cNvGraphicFramePr>
            <a:graphicFrameLocks/>
          </p:cNvGraphicFramePr>
          <p:nvPr>
            <p:extLst/>
          </p:nvPr>
        </p:nvGraphicFramePr>
        <p:xfrm>
          <a:off x="2923309" y="4643809"/>
          <a:ext cx="6007388" cy="1935480"/>
        </p:xfrm>
        <a:graphic>
          <a:graphicData uri="http://schemas.openxmlformats.org/drawingml/2006/table">
            <a:tbl>
              <a:tblPr firstRow="1" bandRow="1">
                <a:tableStyleId>{5C22544A-7EE6-4342-B048-85BDC9FD1C3A}</a:tableStyleId>
              </a:tblPr>
              <a:tblGrid>
                <a:gridCol w="1050891">
                  <a:extLst>
                    <a:ext uri="{9D8B030D-6E8A-4147-A177-3AD203B41FA5}">
                      <a16:colId xmlns:a16="http://schemas.microsoft.com/office/drawing/2014/main" val="1793564523"/>
                    </a:ext>
                  </a:extLst>
                </a:gridCol>
                <a:gridCol w="1218753">
                  <a:extLst>
                    <a:ext uri="{9D8B030D-6E8A-4147-A177-3AD203B41FA5}">
                      <a16:colId xmlns:a16="http://schemas.microsoft.com/office/drawing/2014/main" val="3997409756"/>
                    </a:ext>
                  </a:extLst>
                </a:gridCol>
                <a:gridCol w="1868753">
                  <a:extLst>
                    <a:ext uri="{9D8B030D-6E8A-4147-A177-3AD203B41FA5}">
                      <a16:colId xmlns:a16="http://schemas.microsoft.com/office/drawing/2014/main" val="336835539"/>
                    </a:ext>
                  </a:extLst>
                </a:gridCol>
                <a:gridCol w="1868991">
                  <a:extLst>
                    <a:ext uri="{9D8B030D-6E8A-4147-A177-3AD203B41FA5}">
                      <a16:colId xmlns:a16="http://schemas.microsoft.com/office/drawing/2014/main" val="2079349674"/>
                    </a:ext>
                  </a:extLst>
                </a:gridCol>
              </a:tblGrid>
              <a:tr h="370840">
                <a:tc>
                  <a:txBody>
                    <a:bodyPr/>
                    <a:lstStyle/>
                    <a:p>
                      <a:pPr algn="ctr"/>
                      <a:r>
                        <a:rPr lang="en-US" sz="1600" dirty="0"/>
                        <a:t>Year</a:t>
                      </a:r>
                    </a:p>
                  </a:txBody>
                  <a:tcPr>
                    <a:solidFill>
                      <a:schemeClr val="bg2">
                        <a:lumMod val="50000"/>
                      </a:schemeClr>
                    </a:solidFill>
                  </a:tcPr>
                </a:tc>
                <a:tc>
                  <a:txBody>
                    <a:bodyPr/>
                    <a:lstStyle/>
                    <a:p>
                      <a:pPr algn="ctr"/>
                      <a:r>
                        <a:rPr lang="en-US" sz="1600" dirty="0"/>
                        <a:t>Number of graduates</a:t>
                      </a:r>
                    </a:p>
                  </a:txBody>
                  <a:tcPr>
                    <a:solidFill>
                      <a:schemeClr val="bg2">
                        <a:lumMod val="50000"/>
                      </a:schemeClr>
                    </a:solidFill>
                  </a:tcPr>
                </a:tc>
                <a:tc>
                  <a:txBody>
                    <a:bodyPr/>
                    <a:lstStyle/>
                    <a:p>
                      <a:pPr algn="ctr"/>
                      <a:r>
                        <a:rPr lang="en-US" sz="1600" dirty="0"/>
                        <a:t>Percentage that began teaching year immediately</a:t>
                      </a:r>
                    </a:p>
                  </a:txBody>
                  <a:tcPr>
                    <a:solidFill>
                      <a:schemeClr val="bg2">
                        <a:lumMod val="50000"/>
                      </a:schemeClr>
                    </a:solidFill>
                  </a:tcPr>
                </a:tc>
                <a:tc>
                  <a:txBody>
                    <a:bodyPr/>
                    <a:lstStyle/>
                    <a:p>
                      <a:pPr algn="ctr"/>
                      <a:r>
                        <a:rPr lang="en-US" sz="1600" dirty="0"/>
                        <a:t>Percentage that was granted state license </a:t>
                      </a:r>
                    </a:p>
                  </a:txBody>
                  <a:tcPr>
                    <a:solidFill>
                      <a:schemeClr val="bg2">
                        <a:lumMod val="50000"/>
                      </a:schemeClr>
                    </a:solidFill>
                  </a:tcPr>
                </a:tc>
                <a:extLst>
                  <a:ext uri="{0D108BD9-81ED-4DB2-BD59-A6C34878D82A}">
                    <a16:rowId xmlns:a16="http://schemas.microsoft.com/office/drawing/2014/main" val="3007239602"/>
                  </a:ext>
                </a:extLst>
              </a:tr>
              <a:tr h="370840">
                <a:tc>
                  <a:txBody>
                    <a:bodyPr/>
                    <a:lstStyle/>
                    <a:p>
                      <a:pPr algn="ctr"/>
                      <a:r>
                        <a:rPr lang="en-US" dirty="0"/>
                        <a:t>2015-16</a:t>
                      </a:r>
                    </a:p>
                  </a:txBody>
                  <a:tcPr>
                    <a:solidFill>
                      <a:schemeClr val="bg2">
                        <a:lumMod val="90000"/>
                      </a:schemeClr>
                    </a:solidFill>
                  </a:tcPr>
                </a:tc>
                <a:tc>
                  <a:txBody>
                    <a:bodyPr/>
                    <a:lstStyle/>
                    <a:p>
                      <a:pPr algn="ctr"/>
                      <a:r>
                        <a:rPr lang="en-US" dirty="0"/>
                        <a:t>38</a:t>
                      </a:r>
                    </a:p>
                  </a:txBody>
                  <a:tcPr>
                    <a:solidFill>
                      <a:schemeClr val="bg2">
                        <a:lumMod val="90000"/>
                      </a:schemeClr>
                    </a:solidFill>
                  </a:tcPr>
                </a:tc>
                <a:tc>
                  <a:txBody>
                    <a:bodyPr/>
                    <a:lstStyle/>
                    <a:p>
                      <a:pPr algn="ctr"/>
                      <a:r>
                        <a:rPr lang="en-US" dirty="0"/>
                        <a:t>76% (n=29)</a:t>
                      </a:r>
                    </a:p>
                  </a:txBody>
                  <a:tcPr>
                    <a:solidFill>
                      <a:schemeClr val="bg2">
                        <a:lumMod val="90000"/>
                      </a:schemeClr>
                    </a:solidFill>
                  </a:tcPr>
                </a:tc>
                <a:tc>
                  <a:txBody>
                    <a:bodyPr/>
                    <a:lstStyle/>
                    <a:p>
                      <a:pPr algn="ctr"/>
                      <a:r>
                        <a:rPr lang="en-US" dirty="0"/>
                        <a:t>97% (n=37)</a:t>
                      </a:r>
                    </a:p>
                  </a:txBody>
                  <a:tcPr>
                    <a:solidFill>
                      <a:schemeClr val="bg2">
                        <a:lumMod val="90000"/>
                      </a:schemeClr>
                    </a:solidFill>
                  </a:tcPr>
                </a:tc>
                <a:extLst>
                  <a:ext uri="{0D108BD9-81ED-4DB2-BD59-A6C34878D82A}">
                    <a16:rowId xmlns:a16="http://schemas.microsoft.com/office/drawing/2014/main" val="591315579"/>
                  </a:ext>
                </a:extLst>
              </a:tr>
              <a:tr h="370840">
                <a:tc>
                  <a:txBody>
                    <a:bodyPr/>
                    <a:lstStyle/>
                    <a:p>
                      <a:pPr algn="ctr"/>
                      <a:r>
                        <a:rPr lang="en-US" dirty="0"/>
                        <a:t>2014-15</a:t>
                      </a:r>
                    </a:p>
                  </a:txBody>
                  <a:tcPr>
                    <a:solidFill>
                      <a:schemeClr val="bg2"/>
                    </a:solidFill>
                  </a:tcPr>
                </a:tc>
                <a:tc>
                  <a:txBody>
                    <a:bodyPr/>
                    <a:lstStyle/>
                    <a:p>
                      <a:pPr algn="ctr"/>
                      <a:r>
                        <a:rPr lang="en-US" dirty="0"/>
                        <a:t>40</a:t>
                      </a:r>
                    </a:p>
                  </a:txBody>
                  <a:tcPr>
                    <a:solidFill>
                      <a:schemeClr val="bg2"/>
                    </a:solidFill>
                  </a:tcPr>
                </a:tc>
                <a:tc>
                  <a:txBody>
                    <a:bodyPr/>
                    <a:lstStyle/>
                    <a:p>
                      <a:pPr algn="ctr"/>
                      <a:r>
                        <a:rPr lang="en-US" dirty="0"/>
                        <a:t>78% (n=31)</a:t>
                      </a:r>
                    </a:p>
                  </a:txBody>
                  <a:tcPr>
                    <a:solidFill>
                      <a:schemeClr val="bg2"/>
                    </a:solidFill>
                  </a:tcPr>
                </a:tc>
                <a:tc>
                  <a:txBody>
                    <a:bodyPr/>
                    <a:lstStyle/>
                    <a:p>
                      <a:pPr algn="ctr"/>
                      <a:r>
                        <a:rPr lang="en-US" dirty="0"/>
                        <a:t>100%</a:t>
                      </a:r>
                    </a:p>
                  </a:txBody>
                  <a:tcPr>
                    <a:solidFill>
                      <a:schemeClr val="bg2"/>
                    </a:solidFill>
                  </a:tcPr>
                </a:tc>
                <a:extLst>
                  <a:ext uri="{0D108BD9-81ED-4DB2-BD59-A6C34878D82A}">
                    <a16:rowId xmlns:a16="http://schemas.microsoft.com/office/drawing/2014/main" val="3670390989"/>
                  </a:ext>
                </a:extLst>
              </a:tr>
              <a:tr h="370840">
                <a:tc>
                  <a:txBody>
                    <a:bodyPr/>
                    <a:lstStyle/>
                    <a:p>
                      <a:pPr algn="ctr"/>
                      <a:r>
                        <a:rPr lang="en-US" dirty="0"/>
                        <a:t>2013-14</a:t>
                      </a:r>
                    </a:p>
                  </a:txBody>
                  <a:tcPr>
                    <a:solidFill>
                      <a:schemeClr val="bg2">
                        <a:lumMod val="90000"/>
                      </a:schemeClr>
                    </a:solidFill>
                  </a:tcPr>
                </a:tc>
                <a:tc>
                  <a:txBody>
                    <a:bodyPr/>
                    <a:lstStyle/>
                    <a:p>
                      <a:pPr algn="ctr"/>
                      <a:r>
                        <a:rPr lang="en-US" dirty="0"/>
                        <a:t>37</a:t>
                      </a:r>
                    </a:p>
                  </a:txBody>
                  <a:tcPr>
                    <a:solidFill>
                      <a:schemeClr val="bg2">
                        <a:lumMod val="90000"/>
                      </a:schemeClr>
                    </a:solidFill>
                  </a:tcPr>
                </a:tc>
                <a:tc>
                  <a:txBody>
                    <a:bodyPr/>
                    <a:lstStyle/>
                    <a:p>
                      <a:pPr algn="ctr"/>
                      <a:r>
                        <a:rPr lang="en-US" dirty="0"/>
                        <a:t>67% (n=24)</a:t>
                      </a:r>
                    </a:p>
                  </a:txBody>
                  <a:tcPr>
                    <a:solidFill>
                      <a:schemeClr val="bg2">
                        <a:lumMod val="90000"/>
                      </a:schemeClr>
                    </a:solidFill>
                  </a:tcPr>
                </a:tc>
                <a:tc>
                  <a:txBody>
                    <a:bodyPr/>
                    <a:lstStyle/>
                    <a:p>
                      <a:pPr algn="ctr"/>
                      <a:r>
                        <a:rPr lang="en-US" dirty="0"/>
                        <a:t>97% (n=36)</a:t>
                      </a:r>
                    </a:p>
                  </a:txBody>
                  <a:tcPr>
                    <a:solidFill>
                      <a:schemeClr val="bg2">
                        <a:lumMod val="90000"/>
                      </a:schemeClr>
                    </a:solidFill>
                  </a:tcPr>
                </a:tc>
                <a:extLst>
                  <a:ext uri="{0D108BD9-81ED-4DB2-BD59-A6C34878D82A}">
                    <a16:rowId xmlns:a16="http://schemas.microsoft.com/office/drawing/2014/main" val="301202498"/>
                  </a:ext>
                </a:extLst>
              </a:tr>
            </a:tbl>
          </a:graphicData>
        </a:graphic>
      </p:graphicFrame>
      <p:sp>
        <p:nvSpPr>
          <p:cNvPr id="6" name="TextBox 5">
            <a:extLst>
              <a:ext uri="{FF2B5EF4-FFF2-40B4-BE49-F238E27FC236}">
                <a16:creationId xmlns:a16="http://schemas.microsoft.com/office/drawing/2014/main" id="{9B121B25-2ECA-4B31-938A-73073C25AA0A}"/>
              </a:ext>
            </a:extLst>
          </p:cNvPr>
          <p:cNvSpPr txBox="1"/>
          <p:nvPr/>
        </p:nvSpPr>
        <p:spPr>
          <a:xfrm>
            <a:off x="213303" y="2046208"/>
            <a:ext cx="1785770" cy="369332"/>
          </a:xfrm>
          <a:prstGeom prst="rect">
            <a:avLst/>
          </a:prstGeom>
          <a:noFill/>
        </p:spPr>
        <p:txBody>
          <a:bodyPr wrap="square" rtlCol="0">
            <a:spAutoFit/>
          </a:bodyPr>
          <a:lstStyle/>
          <a:p>
            <a:r>
              <a:rPr lang="en-US" dirty="0"/>
              <a:t>Undergraduate </a:t>
            </a:r>
          </a:p>
        </p:txBody>
      </p:sp>
      <p:sp>
        <p:nvSpPr>
          <p:cNvPr id="7" name="TextBox 6">
            <a:extLst>
              <a:ext uri="{FF2B5EF4-FFF2-40B4-BE49-F238E27FC236}">
                <a16:creationId xmlns:a16="http://schemas.microsoft.com/office/drawing/2014/main" id="{DF4A7EB6-AF92-44A1-83C9-1CD6C3C4E7F6}"/>
              </a:ext>
            </a:extLst>
          </p:cNvPr>
          <p:cNvSpPr txBox="1"/>
          <p:nvPr/>
        </p:nvSpPr>
        <p:spPr>
          <a:xfrm>
            <a:off x="6440703" y="4166354"/>
            <a:ext cx="2703297" cy="369332"/>
          </a:xfrm>
          <a:prstGeom prst="rect">
            <a:avLst/>
          </a:prstGeom>
          <a:noFill/>
        </p:spPr>
        <p:txBody>
          <a:bodyPr wrap="square" rtlCol="0">
            <a:spAutoFit/>
          </a:bodyPr>
          <a:lstStyle/>
          <a:p>
            <a:r>
              <a:rPr lang="en-US" dirty="0"/>
              <a:t>Alternative Certification </a:t>
            </a:r>
          </a:p>
        </p:txBody>
      </p:sp>
    </p:spTree>
    <p:extLst>
      <p:ext uri="{BB962C8B-B14F-4D97-AF65-F5344CB8AC3E}">
        <p14:creationId xmlns:p14="http://schemas.microsoft.com/office/powerpoint/2010/main" val="38030278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E9838-BE14-4FA3-B07D-FA4DE9E111AF}"/>
              </a:ext>
            </a:extLst>
          </p:cNvPr>
          <p:cNvSpPr>
            <a:spLocks noGrp="1"/>
          </p:cNvSpPr>
          <p:nvPr>
            <p:ph type="title"/>
          </p:nvPr>
        </p:nvSpPr>
        <p:spPr/>
        <p:txBody>
          <a:bodyPr/>
          <a:lstStyle/>
          <a:p>
            <a:r>
              <a:rPr lang="en-US" sz="3600" dirty="0"/>
              <a:t>Teach Louisiana:</a:t>
            </a:r>
            <a:br>
              <a:rPr lang="en-US" sz="3600" dirty="0"/>
            </a:br>
            <a:r>
              <a:rPr lang="en-US" sz="3600" dirty="0"/>
              <a:t>Graduation and Licensure Rates</a:t>
            </a:r>
            <a:br>
              <a:rPr lang="en-US" sz="3600" dirty="0"/>
            </a:br>
            <a:r>
              <a:rPr lang="en-US" sz="3600" dirty="0"/>
              <a:t>Advanced Programs</a:t>
            </a:r>
          </a:p>
        </p:txBody>
      </p:sp>
      <p:pic>
        <p:nvPicPr>
          <p:cNvPr id="9" name="Picture 8">
            <a:extLst>
              <a:ext uri="{FF2B5EF4-FFF2-40B4-BE49-F238E27FC236}">
                <a16:creationId xmlns:a16="http://schemas.microsoft.com/office/drawing/2014/main" id="{20AF5696-FC7F-4747-8472-927DD0BCAA7B}"/>
              </a:ext>
            </a:extLst>
          </p:cNvPr>
          <p:cNvPicPr>
            <a:picLocks noChangeAspect="1"/>
          </p:cNvPicPr>
          <p:nvPr/>
        </p:nvPicPr>
        <p:blipFill>
          <a:blip r:embed="rId3"/>
          <a:stretch>
            <a:fillRect/>
          </a:stretch>
        </p:blipFill>
        <p:spPr>
          <a:xfrm>
            <a:off x="0" y="2171259"/>
            <a:ext cx="9144000" cy="4686741"/>
          </a:xfrm>
          <a:prstGeom prst="rect">
            <a:avLst/>
          </a:prstGeom>
        </p:spPr>
      </p:pic>
    </p:spTree>
    <p:extLst>
      <p:ext uri="{BB962C8B-B14F-4D97-AF65-F5344CB8AC3E}">
        <p14:creationId xmlns:p14="http://schemas.microsoft.com/office/powerpoint/2010/main" val="28174448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9EDF4-4F9A-453D-9AC4-87417E427528}"/>
              </a:ext>
            </a:extLst>
          </p:cNvPr>
          <p:cNvSpPr>
            <a:spLocks noGrp="1"/>
          </p:cNvSpPr>
          <p:nvPr>
            <p:ph type="title"/>
          </p:nvPr>
        </p:nvSpPr>
        <p:spPr>
          <a:xfrm>
            <a:off x="597695" y="790604"/>
            <a:ext cx="7947024" cy="1143000"/>
          </a:xfrm>
        </p:spPr>
        <p:txBody>
          <a:bodyPr/>
          <a:lstStyle/>
          <a:p>
            <a:r>
              <a:rPr lang="en-US" sz="4000" dirty="0"/>
              <a:t>Graduation and Licensure Rates</a:t>
            </a:r>
            <a:br>
              <a:rPr lang="en-US" sz="4000" dirty="0"/>
            </a:br>
            <a:r>
              <a:rPr lang="en-US" sz="4000" dirty="0"/>
              <a:t>Advanced Programs</a:t>
            </a:r>
            <a:br>
              <a:rPr lang="en-US" sz="4000" dirty="0"/>
            </a:br>
            <a:r>
              <a:rPr lang="en-US" sz="4000" dirty="0"/>
              <a:t>Next Steps</a:t>
            </a:r>
            <a:r>
              <a:rPr lang="en-US" dirty="0"/>
              <a:t/>
            </a:r>
            <a:br>
              <a:rPr lang="en-US" dirty="0"/>
            </a:br>
            <a:endParaRPr lang="en-US" dirty="0"/>
          </a:p>
        </p:txBody>
      </p:sp>
      <p:sp>
        <p:nvSpPr>
          <p:cNvPr id="3" name="Content Placeholder 2">
            <a:extLst>
              <a:ext uri="{FF2B5EF4-FFF2-40B4-BE49-F238E27FC236}">
                <a16:creationId xmlns:a16="http://schemas.microsoft.com/office/drawing/2014/main" id="{82FD7AC2-767E-4ED3-9FF4-AD1B7C52D1AE}"/>
              </a:ext>
            </a:extLst>
          </p:cNvPr>
          <p:cNvSpPr>
            <a:spLocks noGrp="1"/>
          </p:cNvSpPr>
          <p:nvPr>
            <p:ph idx="1"/>
          </p:nvPr>
        </p:nvSpPr>
        <p:spPr>
          <a:xfrm>
            <a:off x="239150" y="2672862"/>
            <a:ext cx="8623495" cy="3967089"/>
          </a:xfrm>
        </p:spPr>
        <p:txBody>
          <a:bodyPr>
            <a:normAutofit/>
          </a:bodyPr>
          <a:lstStyle/>
          <a:p>
            <a:r>
              <a:rPr lang="en-US" sz="2800" dirty="0"/>
              <a:t>During the 2019-2020 academic year, the EPP will evaluate current programs and determine new programs for implementation.</a:t>
            </a:r>
          </a:p>
          <a:p>
            <a:r>
              <a:rPr lang="en-US" sz="2800" dirty="0"/>
              <a:t>Mentor Training Pilot for 2019-2020 which will be included in newly redesigned advanced programs moving forward.</a:t>
            </a:r>
          </a:p>
        </p:txBody>
      </p:sp>
    </p:spTree>
    <p:extLst>
      <p:ext uri="{BB962C8B-B14F-4D97-AF65-F5344CB8AC3E}">
        <p14:creationId xmlns:p14="http://schemas.microsoft.com/office/powerpoint/2010/main" val="2007615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 Annual Reporting Measure</a:t>
            </a:r>
          </a:p>
        </p:txBody>
      </p:sp>
      <p:sp>
        <p:nvSpPr>
          <p:cNvPr id="3" name="Content Placeholder 2"/>
          <p:cNvSpPr>
            <a:spLocks noGrp="1"/>
          </p:cNvSpPr>
          <p:nvPr>
            <p:ph sz="half" idx="1"/>
          </p:nvPr>
        </p:nvSpPr>
        <p:spPr>
          <a:xfrm>
            <a:off x="161365" y="2406201"/>
            <a:ext cx="4335332" cy="4240268"/>
          </a:xfrm>
        </p:spPr>
        <p:txBody>
          <a:bodyPr>
            <a:normAutofit/>
          </a:bodyPr>
          <a:lstStyle/>
          <a:p>
            <a:r>
              <a:rPr lang="en-US" sz="2600" b="1" dirty="0"/>
              <a:t>Program Impact:</a:t>
            </a:r>
          </a:p>
          <a:p>
            <a:pPr lvl="1"/>
            <a:r>
              <a:rPr lang="en-US" sz="2600" dirty="0"/>
              <a:t>P-12 student learning/</a:t>
            </a:r>
          </a:p>
          <a:p>
            <a:pPr marL="349250" lvl="1" indent="0">
              <a:buNone/>
            </a:pPr>
            <a:r>
              <a:rPr lang="en-US" sz="2600" dirty="0"/>
              <a:t>    development</a:t>
            </a:r>
          </a:p>
          <a:p>
            <a:pPr lvl="1"/>
            <a:r>
              <a:rPr lang="en-US" sz="2600" dirty="0"/>
              <a:t>Observations of teaching effectiveness</a:t>
            </a:r>
          </a:p>
          <a:p>
            <a:pPr lvl="1"/>
            <a:r>
              <a:rPr lang="en-US" sz="2600" dirty="0"/>
              <a:t>Employer satisfaction</a:t>
            </a:r>
          </a:p>
          <a:p>
            <a:pPr lvl="1"/>
            <a:r>
              <a:rPr lang="en-US" sz="2600" dirty="0"/>
              <a:t>Completer persistence</a:t>
            </a:r>
          </a:p>
        </p:txBody>
      </p:sp>
      <p:sp>
        <p:nvSpPr>
          <p:cNvPr id="4" name="Content Placeholder 3"/>
          <p:cNvSpPr>
            <a:spLocks noGrp="1"/>
          </p:cNvSpPr>
          <p:nvPr>
            <p:ph sz="half" idx="2"/>
          </p:nvPr>
        </p:nvSpPr>
        <p:spPr>
          <a:xfrm>
            <a:off x="4927001" y="2329142"/>
            <a:ext cx="4055633" cy="4317327"/>
          </a:xfrm>
        </p:spPr>
        <p:txBody>
          <a:bodyPr>
            <a:normAutofit/>
          </a:bodyPr>
          <a:lstStyle/>
          <a:p>
            <a:r>
              <a:rPr lang="en-US" sz="2200" b="1" dirty="0"/>
              <a:t>Program Outcome and Consumer Information:</a:t>
            </a:r>
          </a:p>
          <a:p>
            <a:pPr lvl="1"/>
            <a:r>
              <a:rPr lang="en-US" sz="2400" dirty="0"/>
              <a:t>Completer or graduation rates</a:t>
            </a:r>
          </a:p>
          <a:p>
            <a:pPr lvl="1"/>
            <a:r>
              <a:rPr lang="en-US" sz="2400" dirty="0"/>
              <a:t>Licensure rate</a:t>
            </a:r>
          </a:p>
          <a:p>
            <a:pPr lvl="1"/>
            <a:r>
              <a:rPr lang="en-US" sz="2400" dirty="0"/>
              <a:t>Employment rate</a:t>
            </a:r>
          </a:p>
          <a:p>
            <a:pPr lvl="1"/>
            <a:r>
              <a:rPr lang="en-US" sz="2400" dirty="0"/>
              <a:t>Consumer information, including students loan default rate</a:t>
            </a:r>
          </a:p>
        </p:txBody>
      </p:sp>
    </p:spTree>
    <p:extLst>
      <p:ext uri="{BB962C8B-B14F-4D97-AF65-F5344CB8AC3E}">
        <p14:creationId xmlns:p14="http://schemas.microsoft.com/office/powerpoint/2010/main" val="8513235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77" y="345141"/>
            <a:ext cx="8939604" cy="1143000"/>
          </a:xfrm>
        </p:spPr>
        <p:txBody>
          <a:bodyPr/>
          <a:lstStyle/>
          <a:p>
            <a:r>
              <a:rPr lang="en-US" sz="4000" dirty="0"/>
              <a:t>United States Department of Education:</a:t>
            </a:r>
            <a:br>
              <a:rPr lang="en-US" sz="4000" dirty="0"/>
            </a:br>
            <a:r>
              <a:rPr lang="en-US" sz="4000" dirty="0"/>
              <a:t>MSU Loan Default Rates</a:t>
            </a:r>
          </a:p>
        </p:txBody>
      </p:sp>
      <p:sp>
        <p:nvSpPr>
          <p:cNvPr id="5" name="TextBox 4"/>
          <p:cNvSpPr txBox="1"/>
          <p:nvPr/>
        </p:nvSpPr>
        <p:spPr>
          <a:xfrm>
            <a:off x="290458" y="5938584"/>
            <a:ext cx="8557069" cy="538609"/>
          </a:xfrm>
          <a:prstGeom prst="rect">
            <a:avLst/>
          </a:prstGeom>
          <a:noFill/>
        </p:spPr>
        <p:txBody>
          <a:bodyPr wrap="square" rtlCol="0">
            <a:spAutoFit/>
          </a:bodyPr>
          <a:lstStyle/>
          <a:p>
            <a:pPr algn="ctr"/>
            <a:r>
              <a:rPr lang="en-US" b="1" i="1" u="sng" dirty="0"/>
              <a:t>**FY 2015 national cohort default rate is 10.8%</a:t>
            </a:r>
          </a:p>
          <a:p>
            <a:r>
              <a:rPr lang="en-US" sz="1100" dirty="0"/>
              <a:t>Information retrieved from Federal Student Aid website at https://www2.ed.gov/offices/OSFAP/defaultmanagement/cdr.html</a:t>
            </a:r>
          </a:p>
        </p:txBody>
      </p:sp>
      <p:sp>
        <p:nvSpPr>
          <p:cNvPr id="6" name="TextBox 5"/>
          <p:cNvSpPr txBox="1"/>
          <p:nvPr/>
        </p:nvSpPr>
        <p:spPr>
          <a:xfrm>
            <a:off x="290455" y="5227636"/>
            <a:ext cx="8224221" cy="430887"/>
          </a:xfrm>
          <a:prstGeom prst="rect">
            <a:avLst/>
          </a:prstGeom>
          <a:noFill/>
        </p:spPr>
        <p:txBody>
          <a:bodyPr wrap="square" rtlCol="0">
            <a:spAutoFit/>
          </a:bodyPr>
          <a:lstStyle/>
          <a:p>
            <a:r>
              <a:rPr lang="en-US" sz="1100" dirty="0"/>
              <a:t>Information retrieved from National Center for Education Statistics at</a:t>
            </a:r>
            <a:r>
              <a:rPr lang="en-US" sz="1100" dirty="0">
                <a:hlinkClick r:id="rId3"/>
              </a:rPr>
              <a:t>https://nces.ed.gov/collegenavigator/?q=mcneese+state+university&amp;s=all&amp;id=159717#fedloans</a:t>
            </a:r>
            <a:endParaRPr lang="en-US" sz="110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339934158"/>
              </p:ext>
            </p:extLst>
          </p:nvPr>
        </p:nvGraphicFramePr>
        <p:xfrm>
          <a:off x="199016" y="2252267"/>
          <a:ext cx="8739952" cy="2721688"/>
        </p:xfrm>
        <a:graphic>
          <a:graphicData uri="http://schemas.openxmlformats.org/drawingml/2006/table">
            <a:tbl>
              <a:tblPr firstRow="1" bandRow="1">
                <a:tableStyleId>{F5AB1C69-6EDB-4FF4-983F-18BD219EF322}</a:tableStyleId>
              </a:tblPr>
              <a:tblGrid>
                <a:gridCol w="2184988">
                  <a:extLst>
                    <a:ext uri="{9D8B030D-6E8A-4147-A177-3AD203B41FA5}">
                      <a16:colId xmlns:a16="http://schemas.microsoft.com/office/drawing/2014/main" val="20000"/>
                    </a:ext>
                  </a:extLst>
                </a:gridCol>
                <a:gridCol w="2184988">
                  <a:extLst>
                    <a:ext uri="{9D8B030D-6E8A-4147-A177-3AD203B41FA5}">
                      <a16:colId xmlns:a16="http://schemas.microsoft.com/office/drawing/2014/main" val="20001"/>
                    </a:ext>
                  </a:extLst>
                </a:gridCol>
                <a:gridCol w="2184988">
                  <a:extLst>
                    <a:ext uri="{9D8B030D-6E8A-4147-A177-3AD203B41FA5}">
                      <a16:colId xmlns:a16="http://schemas.microsoft.com/office/drawing/2014/main" val="20002"/>
                    </a:ext>
                  </a:extLst>
                </a:gridCol>
                <a:gridCol w="2184988">
                  <a:extLst>
                    <a:ext uri="{9D8B030D-6E8A-4147-A177-3AD203B41FA5}">
                      <a16:colId xmlns:a16="http://schemas.microsoft.com/office/drawing/2014/main" val="20003"/>
                    </a:ext>
                  </a:extLst>
                </a:gridCol>
              </a:tblGrid>
              <a:tr h="680422">
                <a:tc>
                  <a:txBody>
                    <a:bodyPr/>
                    <a:lstStyle/>
                    <a:p>
                      <a:pPr algn="ctr"/>
                      <a:r>
                        <a:rPr lang="en-US" sz="2400" dirty="0"/>
                        <a:t>Fiscal Year</a:t>
                      </a:r>
                    </a:p>
                  </a:txBody>
                  <a:tcPr/>
                </a:tc>
                <a:tc>
                  <a:txBody>
                    <a:bodyPr/>
                    <a:lstStyle/>
                    <a:p>
                      <a:pPr algn="ctr"/>
                      <a:r>
                        <a:rPr lang="en-US" sz="2400" dirty="0"/>
                        <a:t>2015</a:t>
                      </a:r>
                    </a:p>
                  </a:txBody>
                  <a:tcPr/>
                </a:tc>
                <a:tc>
                  <a:txBody>
                    <a:bodyPr/>
                    <a:lstStyle/>
                    <a:p>
                      <a:pPr algn="ctr"/>
                      <a:r>
                        <a:rPr lang="en-US" sz="2400" dirty="0"/>
                        <a:t>2014</a:t>
                      </a:r>
                    </a:p>
                  </a:txBody>
                  <a:tcPr/>
                </a:tc>
                <a:tc>
                  <a:txBody>
                    <a:bodyPr/>
                    <a:lstStyle/>
                    <a:p>
                      <a:pPr algn="ctr"/>
                      <a:r>
                        <a:rPr lang="en-US" sz="2400" dirty="0"/>
                        <a:t>2013</a:t>
                      </a:r>
                    </a:p>
                  </a:txBody>
                  <a:tcPr/>
                </a:tc>
                <a:extLst>
                  <a:ext uri="{0D108BD9-81ED-4DB2-BD59-A6C34878D82A}">
                    <a16:rowId xmlns:a16="http://schemas.microsoft.com/office/drawing/2014/main" val="10000"/>
                  </a:ext>
                </a:extLst>
              </a:tr>
              <a:tr h="680422">
                <a:tc>
                  <a:txBody>
                    <a:bodyPr/>
                    <a:lstStyle/>
                    <a:p>
                      <a:pPr algn="ctr"/>
                      <a:r>
                        <a:rPr lang="en-US" sz="2400" dirty="0"/>
                        <a:t>Default</a:t>
                      </a:r>
                      <a:r>
                        <a:rPr lang="en-US" sz="2400" baseline="0" dirty="0"/>
                        <a:t> rate</a:t>
                      </a:r>
                      <a:endParaRPr lang="en-US" sz="2400" dirty="0"/>
                    </a:p>
                  </a:txBody>
                  <a:tcPr/>
                </a:tc>
                <a:tc>
                  <a:txBody>
                    <a:bodyPr/>
                    <a:lstStyle/>
                    <a:p>
                      <a:pPr algn="ctr"/>
                      <a:r>
                        <a:rPr lang="en-US" sz="2400" dirty="0"/>
                        <a:t>9.9%</a:t>
                      </a:r>
                    </a:p>
                  </a:txBody>
                  <a:tcPr/>
                </a:tc>
                <a:tc>
                  <a:txBody>
                    <a:bodyPr/>
                    <a:lstStyle/>
                    <a:p>
                      <a:pPr algn="ctr"/>
                      <a:r>
                        <a:rPr lang="en-US" sz="2400" dirty="0"/>
                        <a:t>11%</a:t>
                      </a:r>
                    </a:p>
                  </a:txBody>
                  <a:tcPr/>
                </a:tc>
                <a:tc>
                  <a:txBody>
                    <a:bodyPr/>
                    <a:lstStyle/>
                    <a:p>
                      <a:pPr algn="ctr"/>
                      <a:r>
                        <a:rPr lang="en-US" sz="2400" dirty="0"/>
                        <a:t>12.4%</a:t>
                      </a:r>
                    </a:p>
                  </a:txBody>
                  <a:tcPr/>
                </a:tc>
                <a:extLst>
                  <a:ext uri="{0D108BD9-81ED-4DB2-BD59-A6C34878D82A}">
                    <a16:rowId xmlns:a16="http://schemas.microsoft.com/office/drawing/2014/main" val="10001"/>
                  </a:ext>
                </a:extLst>
              </a:tr>
              <a:tr h="680422">
                <a:tc>
                  <a:txBody>
                    <a:bodyPr/>
                    <a:lstStyle/>
                    <a:p>
                      <a:pPr algn="ctr"/>
                      <a:r>
                        <a:rPr lang="en-US" sz="2400" dirty="0"/>
                        <a:t># in default</a:t>
                      </a:r>
                    </a:p>
                  </a:txBody>
                  <a:tcPr/>
                </a:tc>
                <a:tc>
                  <a:txBody>
                    <a:bodyPr/>
                    <a:lstStyle/>
                    <a:p>
                      <a:pPr algn="ctr"/>
                      <a:r>
                        <a:rPr lang="en-US" sz="2400" dirty="0"/>
                        <a:t>178</a:t>
                      </a:r>
                    </a:p>
                  </a:txBody>
                  <a:tcPr/>
                </a:tc>
                <a:tc>
                  <a:txBody>
                    <a:bodyPr/>
                    <a:lstStyle/>
                    <a:p>
                      <a:pPr algn="ctr"/>
                      <a:r>
                        <a:rPr lang="en-US" sz="2400" dirty="0"/>
                        <a:t>195</a:t>
                      </a:r>
                    </a:p>
                  </a:txBody>
                  <a:tcPr/>
                </a:tc>
                <a:tc>
                  <a:txBody>
                    <a:bodyPr/>
                    <a:lstStyle/>
                    <a:p>
                      <a:pPr algn="ctr"/>
                      <a:r>
                        <a:rPr lang="en-US" sz="2400" dirty="0"/>
                        <a:t>224</a:t>
                      </a:r>
                    </a:p>
                  </a:txBody>
                  <a:tcPr/>
                </a:tc>
                <a:extLst>
                  <a:ext uri="{0D108BD9-81ED-4DB2-BD59-A6C34878D82A}">
                    <a16:rowId xmlns:a16="http://schemas.microsoft.com/office/drawing/2014/main" val="10002"/>
                  </a:ext>
                </a:extLst>
              </a:tr>
              <a:tr h="680422">
                <a:tc>
                  <a:txBody>
                    <a:bodyPr/>
                    <a:lstStyle/>
                    <a:p>
                      <a:pPr algn="ctr"/>
                      <a:r>
                        <a:rPr lang="en-US" sz="2400" dirty="0"/>
                        <a:t># in repayment</a:t>
                      </a:r>
                    </a:p>
                  </a:txBody>
                  <a:tcPr/>
                </a:tc>
                <a:tc>
                  <a:txBody>
                    <a:bodyPr/>
                    <a:lstStyle/>
                    <a:p>
                      <a:pPr algn="ctr"/>
                      <a:r>
                        <a:rPr lang="en-US" sz="2400" dirty="0"/>
                        <a:t>1,795</a:t>
                      </a:r>
                    </a:p>
                  </a:txBody>
                  <a:tcPr/>
                </a:tc>
                <a:tc>
                  <a:txBody>
                    <a:bodyPr/>
                    <a:lstStyle/>
                    <a:p>
                      <a:pPr algn="ctr"/>
                      <a:r>
                        <a:rPr lang="en-US" sz="2400" dirty="0"/>
                        <a:t>1,758</a:t>
                      </a:r>
                    </a:p>
                  </a:txBody>
                  <a:tcPr/>
                </a:tc>
                <a:tc>
                  <a:txBody>
                    <a:bodyPr/>
                    <a:lstStyle/>
                    <a:p>
                      <a:pPr algn="ctr"/>
                      <a:r>
                        <a:rPr lang="en-US" sz="2400" dirty="0"/>
                        <a:t>1,805</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681300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Content Placeholder 2"/>
          <p:cNvSpPr>
            <a:spLocks noGrp="1"/>
          </p:cNvSpPr>
          <p:nvPr>
            <p:ph idx="1"/>
          </p:nvPr>
        </p:nvSpPr>
        <p:spPr/>
        <p:txBody>
          <a:bodyPr/>
          <a:lstStyle/>
          <a:p>
            <a:r>
              <a:rPr lang="en-US" dirty="0"/>
              <a:t>Contact Dr. Angel Ogea, Dean of the Burton College of Education</a:t>
            </a:r>
          </a:p>
          <a:p>
            <a:r>
              <a:rPr lang="en-US" dirty="0"/>
              <a:t>aogea@mcneese.edu</a:t>
            </a:r>
          </a:p>
        </p:txBody>
      </p:sp>
    </p:spTree>
    <p:extLst>
      <p:ext uri="{BB962C8B-B14F-4D97-AF65-F5344CB8AC3E}">
        <p14:creationId xmlns:p14="http://schemas.microsoft.com/office/powerpoint/2010/main" val="2338115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Louisiana Department of Education Expectations</a:t>
            </a:r>
          </a:p>
        </p:txBody>
      </p:sp>
      <p:sp>
        <p:nvSpPr>
          <p:cNvPr id="3" name="Content Placeholder 2"/>
          <p:cNvSpPr>
            <a:spLocks noGrp="1"/>
          </p:cNvSpPr>
          <p:nvPr>
            <p:ph sz="half" idx="1"/>
          </p:nvPr>
        </p:nvSpPr>
        <p:spPr>
          <a:xfrm>
            <a:off x="4636007" y="2784475"/>
            <a:ext cx="4163747" cy="1398121"/>
          </a:xfrm>
          <a:ln>
            <a:solidFill>
              <a:schemeClr val="bg2">
                <a:lumMod val="50000"/>
              </a:schemeClr>
            </a:solidFill>
          </a:ln>
        </p:spPr>
        <p:txBody>
          <a:bodyPr>
            <a:noAutofit/>
          </a:bodyPr>
          <a:lstStyle/>
          <a:p>
            <a:pPr algn="ctr">
              <a:spcBef>
                <a:spcPts val="0"/>
              </a:spcBef>
            </a:pPr>
            <a:r>
              <a:rPr lang="en-US" sz="3200" dirty="0"/>
              <a:t>Effective: Proficient:</a:t>
            </a:r>
          </a:p>
          <a:p>
            <a:pPr marL="0" indent="0" algn="ctr">
              <a:spcBef>
                <a:spcPts val="0"/>
              </a:spcBef>
              <a:buNone/>
            </a:pPr>
            <a:r>
              <a:rPr lang="en-US" sz="3200" dirty="0"/>
              <a:t>3.49-2.5</a:t>
            </a:r>
          </a:p>
        </p:txBody>
      </p:sp>
      <p:sp>
        <p:nvSpPr>
          <p:cNvPr id="4" name="Content Placeholder 3"/>
          <p:cNvSpPr>
            <a:spLocks noGrp="1"/>
          </p:cNvSpPr>
          <p:nvPr>
            <p:ph sz="half" idx="13"/>
          </p:nvPr>
        </p:nvSpPr>
        <p:spPr>
          <a:xfrm>
            <a:off x="4636007" y="4497070"/>
            <a:ext cx="4163747" cy="1398121"/>
          </a:xfrm>
          <a:noFill/>
          <a:ln>
            <a:solidFill>
              <a:schemeClr val="bg2">
                <a:lumMod val="50000"/>
              </a:schemeClr>
            </a:solidFill>
          </a:ln>
        </p:spPr>
        <p:txBody>
          <a:bodyPr>
            <a:normAutofit/>
          </a:bodyPr>
          <a:lstStyle/>
          <a:p>
            <a:pPr>
              <a:spcBef>
                <a:spcPts val="0"/>
              </a:spcBef>
            </a:pPr>
            <a:r>
              <a:rPr lang="en-US" sz="3200" dirty="0"/>
              <a:t>Ineffective:</a:t>
            </a:r>
          </a:p>
          <a:p>
            <a:pPr marL="0" indent="0" algn="ctr">
              <a:spcBef>
                <a:spcPts val="0"/>
              </a:spcBef>
              <a:buNone/>
            </a:pPr>
            <a:r>
              <a:rPr lang="en-US" sz="3200" dirty="0"/>
              <a:t>1.49-1.0</a:t>
            </a:r>
          </a:p>
        </p:txBody>
      </p:sp>
      <p:sp>
        <p:nvSpPr>
          <p:cNvPr id="5" name="Content Placeholder 4"/>
          <p:cNvSpPr>
            <a:spLocks noGrp="1"/>
          </p:cNvSpPr>
          <p:nvPr>
            <p:ph sz="half" idx="14"/>
          </p:nvPr>
        </p:nvSpPr>
        <p:spPr>
          <a:xfrm>
            <a:off x="161366" y="2784475"/>
            <a:ext cx="4152450" cy="1398121"/>
          </a:xfrm>
          <a:ln>
            <a:solidFill>
              <a:schemeClr val="bg2">
                <a:lumMod val="50000"/>
              </a:schemeClr>
            </a:solidFill>
          </a:ln>
        </p:spPr>
        <p:txBody>
          <a:bodyPr/>
          <a:lstStyle/>
          <a:p>
            <a:pPr>
              <a:spcBef>
                <a:spcPts val="0"/>
              </a:spcBef>
            </a:pPr>
            <a:r>
              <a:rPr lang="en-US" sz="3200" dirty="0"/>
              <a:t>Highly Effective:</a:t>
            </a:r>
          </a:p>
          <a:p>
            <a:pPr marL="0" indent="0" algn="ctr">
              <a:spcBef>
                <a:spcPts val="0"/>
              </a:spcBef>
              <a:buNone/>
            </a:pPr>
            <a:r>
              <a:rPr lang="en-US" sz="3200" dirty="0"/>
              <a:t>4.0-3.5</a:t>
            </a:r>
          </a:p>
        </p:txBody>
      </p:sp>
      <p:sp>
        <p:nvSpPr>
          <p:cNvPr id="6" name="Content Placeholder 5"/>
          <p:cNvSpPr>
            <a:spLocks noGrp="1"/>
          </p:cNvSpPr>
          <p:nvPr>
            <p:ph sz="half" idx="15"/>
          </p:nvPr>
        </p:nvSpPr>
        <p:spPr>
          <a:xfrm>
            <a:off x="161365" y="4497070"/>
            <a:ext cx="4152451" cy="1398121"/>
          </a:xfrm>
          <a:ln>
            <a:solidFill>
              <a:schemeClr val="bg2">
                <a:lumMod val="50000"/>
              </a:schemeClr>
            </a:solidFill>
          </a:ln>
        </p:spPr>
        <p:txBody>
          <a:bodyPr>
            <a:noAutofit/>
          </a:bodyPr>
          <a:lstStyle/>
          <a:p>
            <a:pPr algn="ctr">
              <a:spcBef>
                <a:spcPts val="0"/>
              </a:spcBef>
            </a:pPr>
            <a:r>
              <a:rPr lang="en-US" sz="3200" dirty="0"/>
              <a:t>Effective: Emerging:</a:t>
            </a:r>
          </a:p>
          <a:p>
            <a:pPr marL="0" indent="0" algn="ctr">
              <a:spcBef>
                <a:spcPts val="0"/>
              </a:spcBef>
              <a:buNone/>
            </a:pPr>
            <a:r>
              <a:rPr lang="en-US" sz="3200" dirty="0"/>
              <a:t>2.49-1.5</a:t>
            </a:r>
          </a:p>
        </p:txBody>
      </p:sp>
    </p:spTree>
    <p:extLst>
      <p:ext uri="{BB962C8B-B14F-4D97-AF65-F5344CB8AC3E}">
        <p14:creationId xmlns:p14="http://schemas.microsoft.com/office/powerpoint/2010/main" val="3197028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0157" y="334681"/>
            <a:ext cx="7947024" cy="1143000"/>
          </a:xfrm>
        </p:spPr>
        <p:txBody>
          <a:bodyPr/>
          <a:lstStyle/>
          <a:p>
            <a:r>
              <a:rPr lang="en-US" sz="3000" dirty="0"/>
              <a:t>2018 Louisiana Fact Book and </a:t>
            </a:r>
            <a:br>
              <a:rPr lang="en-US" sz="3000" dirty="0"/>
            </a:br>
            <a:r>
              <a:rPr lang="en-US" sz="3000" dirty="0"/>
              <a:t>Data Dash Boards: </a:t>
            </a:r>
            <a:r>
              <a:rPr lang="en-US" sz="3000" i="1" dirty="0"/>
              <a:t>Undergraduate</a:t>
            </a:r>
            <a:endParaRPr lang="en-US" sz="3000" dirty="0"/>
          </a:p>
        </p:txBody>
      </p:sp>
      <p:graphicFrame>
        <p:nvGraphicFramePr>
          <p:cNvPr id="4" name="Content Placeholder 7"/>
          <p:cNvGraphicFramePr>
            <a:graphicFrameLocks noGrp="1"/>
          </p:cNvGraphicFramePr>
          <p:nvPr>
            <p:ph sz="half" idx="4294967295"/>
            <p:extLst>
              <p:ext uri="{D42A27DB-BD31-4B8C-83A1-F6EECF244321}">
                <p14:modId xmlns:p14="http://schemas.microsoft.com/office/powerpoint/2010/main" val="3646722470"/>
              </p:ext>
            </p:extLst>
          </p:nvPr>
        </p:nvGraphicFramePr>
        <p:xfrm>
          <a:off x="96819" y="2029908"/>
          <a:ext cx="8950362" cy="4709160"/>
        </p:xfrm>
        <a:graphic>
          <a:graphicData uri="http://schemas.openxmlformats.org/drawingml/2006/table">
            <a:tbl>
              <a:tblPr firstRow="1" bandRow="1">
                <a:tableStyleId>{5C22544A-7EE6-4342-B048-85BDC9FD1C3A}</a:tableStyleId>
              </a:tblPr>
              <a:tblGrid>
                <a:gridCol w="647171">
                  <a:extLst>
                    <a:ext uri="{9D8B030D-6E8A-4147-A177-3AD203B41FA5}">
                      <a16:colId xmlns:a16="http://schemas.microsoft.com/office/drawing/2014/main" val="20000"/>
                    </a:ext>
                  </a:extLst>
                </a:gridCol>
                <a:gridCol w="1601255">
                  <a:extLst>
                    <a:ext uri="{9D8B030D-6E8A-4147-A177-3AD203B41FA5}">
                      <a16:colId xmlns:a16="http://schemas.microsoft.com/office/drawing/2014/main" val="4033642303"/>
                    </a:ext>
                  </a:extLst>
                </a:gridCol>
                <a:gridCol w="1410376">
                  <a:extLst>
                    <a:ext uri="{9D8B030D-6E8A-4147-A177-3AD203B41FA5}">
                      <a16:colId xmlns:a16="http://schemas.microsoft.com/office/drawing/2014/main" val="1686214323"/>
                    </a:ext>
                  </a:extLst>
                </a:gridCol>
                <a:gridCol w="1813341">
                  <a:extLst>
                    <a:ext uri="{9D8B030D-6E8A-4147-A177-3AD203B41FA5}">
                      <a16:colId xmlns:a16="http://schemas.microsoft.com/office/drawing/2014/main" val="1195229433"/>
                    </a:ext>
                  </a:extLst>
                </a:gridCol>
                <a:gridCol w="1866363">
                  <a:extLst>
                    <a:ext uri="{9D8B030D-6E8A-4147-A177-3AD203B41FA5}">
                      <a16:colId xmlns:a16="http://schemas.microsoft.com/office/drawing/2014/main" val="3249634096"/>
                    </a:ext>
                  </a:extLst>
                </a:gridCol>
                <a:gridCol w="1611856">
                  <a:extLst>
                    <a:ext uri="{9D8B030D-6E8A-4147-A177-3AD203B41FA5}">
                      <a16:colId xmlns:a16="http://schemas.microsoft.com/office/drawing/2014/main" val="621912504"/>
                    </a:ext>
                  </a:extLst>
                </a:gridCol>
              </a:tblGrid>
              <a:tr h="258183">
                <a:tc>
                  <a:txBody>
                    <a:bodyPr/>
                    <a:lstStyle/>
                    <a:p>
                      <a:pPr algn="ctr"/>
                      <a:r>
                        <a:rPr lang="en-US" sz="1600" dirty="0"/>
                        <a:t>Year</a:t>
                      </a:r>
                    </a:p>
                  </a:txBody>
                  <a:tcPr/>
                </a:tc>
                <a:tc>
                  <a:txBody>
                    <a:bodyPr/>
                    <a:lstStyle/>
                    <a:p>
                      <a:pPr algn="ctr"/>
                      <a:r>
                        <a:rPr lang="en-US" sz="1600" dirty="0"/>
                        <a:t>Mean Number</a:t>
                      </a:r>
                    </a:p>
                  </a:txBody>
                  <a:tcPr/>
                </a:tc>
                <a:tc>
                  <a:txBody>
                    <a:bodyPr/>
                    <a:lstStyle/>
                    <a:p>
                      <a:pPr algn="ctr"/>
                      <a:r>
                        <a:rPr lang="en-US" sz="1600" dirty="0"/>
                        <a:t>Ineffective</a:t>
                      </a:r>
                    </a:p>
                  </a:txBody>
                  <a:tcPr/>
                </a:tc>
                <a:tc>
                  <a:txBody>
                    <a:bodyPr/>
                    <a:lstStyle/>
                    <a:p>
                      <a:pPr algn="ctr"/>
                      <a:r>
                        <a:rPr lang="en-US" sz="1600" dirty="0"/>
                        <a:t>Effective: Emerging</a:t>
                      </a:r>
                    </a:p>
                  </a:txBody>
                  <a:tcPr/>
                </a:tc>
                <a:tc>
                  <a:txBody>
                    <a:bodyPr/>
                    <a:lstStyle/>
                    <a:p>
                      <a:pPr algn="ctr"/>
                      <a:r>
                        <a:rPr lang="en-US" sz="1600" dirty="0"/>
                        <a:t>Effective: Proficient</a:t>
                      </a:r>
                    </a:p>
                  </a:txBody>
                  <a:tcPr/>
                </a:tc>
                <a:tc>
                  <a:txBody>
                    <a:bodyPr/>
                    <a:lstStyle/>
                    <a:p>
                      <a:pPr algn="ctr"/>
                      <a:r>
                        <a:rPr lang="en-US" sz="1600" dirty="0"/>
                        <a:t>Highly Effective</a:t>
                      </a:r>
                    </a:p>
                  </a:txBody>
                  <a:tcPr/>
                </a:tc>
                <a:extLst>
                  <a:ext uri="{0D108BD9-81ED-4DB2-BD59-A6C34878D82A}">
                    <a16:rowId xmlns:a16="http://schemas.microsoft.com/office/drawing/2014/main" val="10000"/>
                  </a:ext>
                </a:extLst>
              </a:tr>
              <a:tr h="290457">
                <a:tc gridSpan="6">
                  <a:txBody>
                    <a:bodyPr/>
                    <a:lstStyle/>
                    <a:p>
                      <a:pPr algn="ctr"/>
                      <a:r>
                        <a:rPr lang="en-US" sz="1600" b="1" i="1" u="sng" dirty="0"/>
                        <a:t>Compass Student Growth (SLT/VAM) (CAEP 4.1)</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158377">
                <a:tc>
                  <a:txBody>
                    <a:bodyPr/>
                    <a:lstStyle/>
                    <a:p>
                      <a:pPr algn="ctr"/>
                      <a:r>
                        <a:rPr lang="en-US" sz="1600" dirty="0"/>
                        <a:t>2016</a:t>
                      </a:r>
                    </a:p>
                  </a:txBody>
                  <a:tcPr/>
                </a:tc>
                <a:tc>
                  <a:txBody>
                    <a:bodyPr/>
                    <a:lstStyle/>
                    <a:p>
                      <a:pPr algn="ctr"/>
                      <a:r>
                        <a:rPr lang="en-US" sz="1600"/>
                        <a:t>3.4</a:t>
                      </a:r>
                      <a:r>
                        <a:rPr lang="en-US" sz="1600" baseline="0"/>
                        <a:t> </a:t>
                      </a:r>
                      <a:r>
                        <a:rPr lang="en-US" sz="1600"/>
                        <a:t>(n=446)</a:t>
                      </a:r>
                      <a:endParaRPr lang="en-US" sz="1600" dirty="0"/>
                    </a:p>
                  </a:txBody>
                  <a:tcPr/>
                </a:tc>
                <a:tc>
                  <a:txBody>
                    <a:bodyPr/>
                    <a:lstStyle/>
                    <a:p>
                      <a:pPr algn="ctr"/>
                      <a:r>
                        <a:rPr lang="en-US" sz="1600" dirty="0"/>
                        <a:t>3%</a:t>
                      </a:r>
                    </a:p>
                  </a:txBody>
                  <a:tcPr/>
                </a:tc>
                <a:tc>
                  <a:txBody>
                    <a:bodyPr/>
                    <a:lstStyle/>
                    <a:p>
                      <a:pPr algn="ctr"/>
                      <a:r>
                        <a:rPr lang="en-US" sz="1600" dirty="0"/>
                        <a:t>7%</a:t>
                      </a:r>
                    </a:p>
                  </a:txBody>
                  <a:tcPr/>
                </a:tc>
                <a:tc>
                  <a:txBody>
                    <a:bodyPr/>
                    <a:lstStyle/>
                    <a:p>
                      <a:pPr algn="ctr"/>
                      <a:r>
                        <a:rPr lang="en-US" sz="1600" dirty="0"/>
                        <a:t>28%</a:t>
                      </a:r>
                    </a:p>
                  </a:txBody>
                  <a:tcPr/>
                </a:tc>
                <a:tc>
                  <a:txBody>
                    <a:bodyPr/>
                    <a:lstStyle/>
                    <a:p>
                      <a:pPr algn="ctr"/>
                      <a:r>
                        <a:rPr lang="en-US" sz="1600" dirty="0"/>
                        <a:t>63%</a:t>
                      </a:r>
                    </a:p>
                  </a:txBody>
                  <a:tcPr/>
                </a:tc>
                <a:extLst>
                  <a:ext uri="{0D108BD9-81ED-4DB2-BD59-A6C34878D82A}">
                    <a16:rowId xmlns:a16="http://schemas.microsoft.com/office/drawing/2014/main" val="10003"/>
                  </a:ext>
                </a:extLst>
              </a:tr>
              <a:tr h="230094">
                <a:tc>
                  <a:txBody>
                    <a:bodyPr/>
                    <a:lstStyle/>
                    <a:p>
                      <a:pPr algn="ctr"/>
                      <a:r>
                        <a:rPr lang="en-US" sz="1600" dirty="0"/>
                        <a:t>2017</a:t>
                      </a:r>
                    </a:p>
                  </a:txBody>
                  <a:tcPr/>
                </a:tc>
                <a:tc>
                  <a:txBody>
                    <a:bodyPr/>
                    <a:lstStyle/>
                    <a:p>
                      <a:pPr algn="ctr"/>
                      <a:r>
                        <a:rPr lang="en-US" sz="1600" dirty="0"/>
                        <a:t>3.4 (n=422)</a:t>
                      </a:r>
                    </a:p>
                  </a:txBody>
                  <a:tcPr/>
                </a:tc>
                <a:tc>
                  <a:txBody>
                    <a:bodyPr/>
                    <a:lstStyle/>
                    <a:p>
                      <a:pPr algn="ctr"/>
                      <a:r>
                        <a:rPr lang="en-US" sz="1600" dirty="0"/>
                        <a:t>1%</a:t>
                      </a:r>
                    </a:p>
                  </a:txBody>
                  <a:tcPr/>
                </a:tc>
                <a:tc>
                  <a:txBody>
                    <a:bodyPr/>
                    <a:lstStyle/>
                    <a:p>
                      <a:pPr algn="ctr"/>
                      <a:r>
                        <a:rPr lang="en-US" sz="1600" dirty="0"/>
                        <a:t>10%</a:t>
                      </a:r>
                    </a:p>
                  </a:txBody>
                  <a:tcPr/>
                </a:tc>
                <a:tc>
                  <a:txBody>
                    <a:bodyPr/>
                    <a:lstStyle/>
                    <a:p>
                      <a:pPr algn="ctr"/>
                      <a:r>
                        <a:rPr lang="en-US" sz="1600" dirty="0"/>
                        <a:t>23%</a:t>
                      </a:r>
                    </a:p>
                  </a:txBody>
                  <a:tcPr/>
                </a:tc>
                <a:tc>
                  <a:txBody>
                    <a:bodyPr/>
                    <a:lstStyle/>
                    <a:p>
                      <a:pPr algn="ctr"/>
                      <a:r>
                        <a:rPr lang="en-US" sz="1600" dirty="0"/>
                        <a:t>66%</a:t>
                      </a:r>
                    </a:p>
                  </a:txBody>
                  <a:tcPr/>
                </a:tc>
                <a:extLst>
                  <a:ext uri="{0D108BD9-81ED-4DB2-BD59-A6C34878D82A}">
                    <a16:rowId xmlns:a16="http://schemas.microsoft.com/office/drawing/2014/main" val="3897505503"/>
                  </a:ext>
                </a:extLst>
              </a:tr>
              <a:tr h="370840">
                <a:tc>
                  <a:txBody>
                    <a:bodyPr/>
                    <a:lstStyle/>
                    <a:p>
                      <a:pPr algn="ctr"/>
                      <a:r>
                        <a:rPr lang="en-US" sz="1600" dirty="0"/>
                        <a:t>2018</a:t>
                      </a:r>
                    </a:p>
                  </a:txBody>
                  <a:tcPr/>
                </a:tc>
                <a:tc>
                  <a:txBody>
                    <a:bodyPr/>
                    <a:lstStyle/>
                    <a:p>
                      <a:pPr algn="ctr"/>
                      <a:r>
                        <a:rPr lang="en-US" sz="1600" dirty="0"/>
                        <a:t>3.4 (n=360)</a:t>
                      </a:r>
                    </a:p>
                  </a:txBody>
                  <a:tcPr/>
                </a:tc>
                <a:tc>
                  <a:txBody>
                    <a:bodyPr/>
                    <a:lstStyle/>
                    <a:p>
                      <a:pPr algn="ctr"/>
                      <a:r>
                        <a:rPr lang="en-US" sz="1600" dirty="0"/>
                        <a:t>1%</a:t>
                      </a:r>
                    </a:p>
                  </a:txBody>
                  <a:tcPr/>
                </a:tc>
                <a:tc>
                  <a:txBody>
                    <a:bodyPr/>
                    <a:lstStyle/>
                    <a:p>
                      <a:pPr algn="ctr"/>
                      <a:r>
                        <a:rPr lang="en-US" sz="1600" dirty="0"/>
                        <a:t>10%</a:t>
                      </a:r>
                    </a:p>
                  </a:txBody>
                  <a:tcPr/>
                </a:tc>
                <a:tc>
                  <a:txBody>
                    <a:bodyPr/>
                    <a:lstStyle/>
                    <a:p>
                      <a:pPr algn="ctr"/>
                      <a:r>
                        <a:rPr lang="en-US" sz="1600" dirty="0"/>
                        <a:t>19%</a:t>
                      </a:r>
                    </a:p>
                  </a:txBody>
                  <a:tcPr/>
                </a:tc>
                <a:tc>
                  <a:txBody>
                    <a:bodyPr/>
                    <a:lstStyle/>
                    <a:p>
                      <a:pPr algn="ctr"/>
                      <a:r>
                        <a:rPr lang="en-US" sz="1600" dirty="0"/>
                        <a:t>70%</a:t>
                      </a:r>
                    </a:p>
                  </a:txBody>
                  <a:tcPr/>
                </a:tc>
                <a:extLst>
                  <a:ext uri="{0D108BD9-81ED-4DB2-BD59-A6C34878D82A}">
                    <a16:rowId xmlns:a16="http://schemas.microsoft.com/office/drawing/2014/main" val="315535767"/>
                  </a:ext>
                </a:extLst>
              </a:tr>
              <a:tr h="288066">
                <a:tc gridSpan="6">
                  <a:txBody>
                    <a:bodyPr/>
                    <a:lstStyle/>
                    <a:p>
                      <a:pPr algn="ctr"/>
                      <a:r>
                        <a:rPr lang="en-US" sz="1600" b="1" i="1" u="sng" dirty="0"/>
                        <a:t>Compass Professional</a:t>
                      </a:r>
                      <a:r>
                        <a:rPr lang="en-US" sz="1600" b="1" i="1" u="sng" baseline="0" dirty="0"/>
                        <a:t> Practice (Observation Evaluations) (CAEP 4.2)</a:t>
                      </a:r>
                      <a:endParaRPr lang="en-US" sz="1600" b="1" i="1" u="sng"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171226">
                <a:tc>
                  <a:txBody>
                    <a:bodyPr/>
                    <a:lstStyle/>
                    <a:p>
                      <a:pPr algn="ctr"/>
                      <a:r>
                        <a:rPr lang="en-US" sz="1600" dirty="0"/>
                        <a:t>2016</a:t>
                      </a:r>
                    </a:p>
                  </a:txBody>
                  <a:tcPr/>
                </a:tc>
                <a:tc>
                  <a:txBody>
                    <a:bodyPr/>
                    <a:lstStyle/>
                    <a:p>
                      <a:pPr algn="ctr"/>
                      <a:r>
                        <a:rPr lang="en-US" sz="1600"/>
                        <a:t>3.2</a:t>
                      </a:r>
                      <a:r>
                        <a:rPr lang="en-US" sz="1600" baseline="0"/>
                        <a:t> (n</a:t>
                      </a:r>
                      <a:r>
                        <a:rPr lang="en-US" sz="1600"/>
                        <a:t>=446)</a:t>
                      </a:r>
                      <a:endParaRPr lang="en-US" sz="1600" dirty="0"/>
                    </a:p>
                  </a:txBody>
                  <a:tcPr/>
                </a:tc>
                <a:tc>
                  <a:txBody>
                    <a:bodyPr/>
                    <a:lstStyle/>
                    <a:p>
                      <a:pPr algn="ctr"/>
                      <a:r>
                        <a:rPr lang="en-US" sz="1600" dirty="0"/>
                        <a:t>1%</a:t>
                      </a:r>
                    </a:p>
                  </a:txBody>
                  <a:tcPr/>
                </a:tc>
                <a:tc>
                  <a:txBody>
                    <a:bodyPr/>
                    <a:lstStyle/>
                    <a:p>
                      <a:pPr algn="ctr"/>
                      <a:r>
                        <a:rPr lang="en-US" sz="1600" dirty="0"/>
                        <a:t>8%</a:t>
                      </a:r>
                    </a:p>
                  </a:txBody>
                  <a:tcPr/>
                </a:tc>
                <a:tc>
                  <a:txBody>
                    <a:bodyPr/>
                    <a:lstStyle/>
                    <a:p>
                      <a:pPr algn="ctr"/>
                      <a:r>
                        <a:rPr lang="en-US" sz="1600" dirty="0"/>
                        <a:t>62%</a:t>
                      </a:r>
                    </a:p>
                  </a:txBody>
                  <a:tcPr/>
                </a:tc>
                <a:tc>
                  <a:txBody>
                    <a:bodyPr/>
                    <a:lstStyle/>
                    <a:p>
                      <a:pPr algn="ctr"/>
                      <a:r>
                        <a:rPr lang="en-US" sz="1600" dirty="0"/>
                        <a:t>30%</a:t>
                      </a:r>
                    </a:p>
                  </a:txBody>
                  <a:tcPr/>
                </a:tc>
                <a:extLst>
                  <a:ext uri="{0D108BD9-81ED-4DB2-BD59-A6C34878D82A}">
                    <a16:rowId xmlns:a16="http://schemas.microsoft.com/office/drawing/2014/main" val="10006"/>
                  </a:ext>
                </a:extLst>
              </a:tr>
              <a:tr h="0">
                <a:tc>
                  <a:txBody>
                    <a:bodyPr/>
                    <a:lstStyle/>
                    <a:p>
                      <a:pPr algn="ctr"/>
                      <a:r>
                        <a:rPr lang="en-US" sz="1600" dirty="0"/>
                        <a:t>2017</a:t>
                      </a:r>
                    </a:p>
                  </a:txBody>
                  <a:tcPr/>
                </a:tc>
                <a:tc>
                  <a:txBody>
                    <a:bodyPr/>
                    <a:lstStyle/>
                    <a:p>
                      <a:pPr algn="ctr"/>
                      <a:r>
                        <a:rPr lang="en-US" sz="1600" dirty="0"/>
                        <a:t>3.2 (n=422)</a:t>
                      </a:r>
                    </a:p>
                  </a:txBody>
                  <a:tcPr/>
                </a:tc>
                <a:tc>
                  <a:txBody>
                    <a:bodyPr/>
                    <a:lstStyle/>
                    <a:p>
                      <a:pPr algn="ctr"/>
                      <a:r>
                        <a:rPr lang="en-US" sz="1600" dirty="0"/>
                        <a:t>1%</a:t>
                      </a:r>
                    </a:p>
                  </a:txBody>
                  <a:tcPr/>
                </a:tc>
                <a:tc>
                  <a:txBody>
                    <a:bodyPr/>
                    <a:lstStyle/>
                    <a:p>
                      <a:pPr algn="ctr"/>
                      <a:r>
                        <a:rPr lang="en-US" sz="1600" dirty="0"/>
                        <a:t>7%</a:t>
                      </a:r>
                    </a:p>
                  </a:txBody>
                  <a:tcPr/>
                </a:tc>
                <a:tc>
                  <a:txBody>
                    <a:bodyPr/>
                    <a:lstStyle/>
                    <a:p>
                      <a:pPr algn="ctr"/>
                      <a:r>
                        <a:rPr lang="en-US" sz="1600" dirty="0"/>
                        <a:t>55%</a:t>
                      </a:r>
                    </a:p>
                  </a:txBody>
                  <a:tcPr/>
                </a:tc>
                <a:tc>
                  <a:txBody>
                    <a:bodyPr/>
                    <a:lstStyle/>
                    <a:p>
                      <a:pPr algn="ctr"/>
                      <a:r>
                        <a:rPr lang="en-US" sz="1600" dirty="0"/>
                        <a:t>37%</a:t>
                      </a:r>
                    </a:p>
                  </a:txBody>
                  <a:tcPr/>
                </a:tc>
                <a:extLst>
                  <a:ext uri="{0D108BD9-81ED-4DB2-BD59-A6C34878D82A}">
                    <a16:rowId xmlns:a16="http://schemas.microsoft.com/office/drawing/2014/main" val="1855872728"/>
                  </a:ext>
                </a:extLst>
              </a:tr>
              <a:tr h="370840">
                <a:tc>
                  <a:txBody>
                    <a:bodyPr/>
                    <a:lstStyle/>
                    <a:p>
                      <a:pPr algn="ctr"/>
                      <a:r>
                        <a:rPr lang="en-US" sz="1600" dirty="0"/>
                        <a:t>2018</a:t>
                      </a:r>
                    </a:p>
                  </a:txBody>
                  <a:tcPr/>
                </a:tc>
                <a:tc>
                  <a:txBody>
                    <a:bodyPr/>
                    <a:lstStyle/>
                    <a:p>
                      <a:pPr algn="ctr"/>
                      <a:r>
                        <a:rPr lang="en-US" sz="1600" dirty="0"/>
                        <a:t>3.3 (n=360)</a:t>
                      </a:r>
                    </a:p>
                  </a:txBody>
                  <a:tcPr/>
                </a:tc>
                <a:tc>
                  <a:txBody>
                    <a:bodyPr/>
                    <a:lstStyle/>
                    <a:p>
                      <a:pPr algn="ctr"/>
                      <a:r>
                        <a:rPr lang="en-US" sz="1600" dirty="0"/>
                        <a:t>1%</a:t>
                      </a:r>
                    </a:p>
                  </a:txBody>
                  <a:tcPr/>
                </a:tc>
                <a:tc>
                  <a:txBody>
                    <a:bodyPr/>
                    <a:lstStyle/>
                    <a:p>
                      <a:pPr algn="ctr"/>
                      <a:r>
                        <a:rPr lang="en-US" sz="1600" dirty="0"/>
                        <a:t>6%</a:t>
                      </a:r>
                    </a:p>
                  </a:txBody>
                  <a:tcPr/>
                </a:tc>
                <a:tc>
                  <a:txBody>
                    <a:bodyPr/>
                    <a:lstStyle/>
                    <a:p>
                      <a:pPr algn="ctr"/>
                      <a:r>
                        <a:rPr lang="en-US" sz="1600" dirty="0"/>
                        <a:t>48%</a:t>
                      </a:r>
                    </a:p>
                  </a:txBody>
                  <a:tcPr/>
                </a:tc>
                <a:tc>
                  <a:txBody>
                    <a:bodyPr/>
                    <a:lstStyle/>
                    <a:p>
                      <a:pPr algn="ctr"/>
                      <a:r>
                        <a:rPr lang="en-US" sz="1600" dirty="0"/>
                        <a:t>45%</a:t>
                      </a:r>
                    </a:p>
                  </a:txBody>
                  <a:tcPr/>
                </a:tc>
                <a:extLst>
                  <a:ext uri="{0D108BD9-81ED-4DB2-BD59-A6C34878D82A}">
                    <a16:rowId xmlns:a16="http://schemas.microsoft.com/office/drawing/2014/main" val="2497952703"/>
                  </a:ext>
                </a:extLst>
              </a:tr>
              <a:tr h="307191">
                <a:tc gridSpan="6">
                  <a:txBody>
                    <a:bodyPr/>
                    <a:lstStyle/>
                    <a:p>
                      <a:pPr algn="ctr"/>
                      <a:r>
                        <a:rPr lang="en-US" sz="1600" b="1" i="1" u="sng" dirty="0"/>
                        <a:t>Compass Final Evaluation (Average of two categories)</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27896">
                <a:tc>
                  <a:txBody>
                    <a:bodyPr/>
                    <a:lstStyle/>
                    <a:p>
                      <a:pPr algn="ctr"/>
                      <a:r>
                        <a:rPr lang="en-US" sz="1600" dirty="0"/>
                        <a:t>2016</a:t>
                      </a:r>
                    </a:p>
                  </a:txBody>
                  <a:tcPr/>
                </a:tc>
                <a:tc>
                  <a:txBody>
                    <a:bodyPr/>
                    <a:lstStyle/>
                    <a:p>
                      <a:pPr algn="ctr"/>
                      <a:r>
                        <a:rPr lang="en-US" sz="1600"/>
                        <a:t>3.3</a:t>
                      </a:r>
                      <a:r>
                        <a:rPr lang="en-US" sz="1600" baseline="0"/>
                        <a:t> (n=</a:t>
                      </a:r>
                      <a:r>
                        <a:rPr lang="en-US" sz="1600"/>
                        <a:t>446)</a:t>
                      </a:r>
                      <a:endParaRPr lang="en-US" sz="1600" dirty="0"/>
                    </a:p>
                  </a:txBody>
                  <a:tcPr/>
                </a:tc>
                <a:tc>
                  <a:txBody>
                    <a:bodyPr/>
                    <a:lstStyle/>
                    <a:p>
                      <a:pPr algn="ctr"/>
                      <a:r>
                        <a:rPr lang="en-US" sz="1600"/>
                        <a:t>3%</a:t>
                      </a:r>
                      <a:endParaRPr lang="en-US" sz="1600" dirty="0"/>
                    </a:p>
                  </a:txBody>
                  <a:tcPr/>
                </a:tc>
                <a:tc>
                  <a:txBody>
                    <a:bodyPr/>
                    <a:lstStyle/>
                    <a:p>
                      <a:pPr algn="ctr"/>
                      <a:r>
                        <a:rPr lang="en-US" sz="1600" dirty="0"/>
                        <a:t>6%</a:t>
                      </a:r>
                    </a:p>
                  </a:txBody>
                  <a:tcPr/>
                </a:tc>
                <a:tc>
                  <a:txBody>
                    <a:bodyPr/>
                    <a:lstStyle/>
                    <a:p>
                      <a:pPr algn="ctr"/>
                      <a:r>
                        <a:rPr lang="en-US" sz="1600" dirty="0"/>
                        <a:t>51%</a:t>
                      </a:r>
                    </a:p>
                  </a:txBody>
                  <a:tcPr/>
                </a:tc>
                <a:tc>
                  <a:txBody>
                    <a:bodyPr/>
                    <a:lstStyle/>
                    <a:p>
                      <a:pPr algn="ctr"/>
                      <a:r>
                        <a:rPr lang="en-US" sz="1600" dirty="0"/>
                        <a:t>41%</a:t>
                      </a:r>
                    </a:p>
                  </a:txBody>
                  <a:tcPr/>
                </a:tc>
                <a:extLst>
                  <a:ext uri="{0D108BD9-81ED-4DB2-BD59-A6C34878D82A}">
                    <a16:rowId xmlns:a16="http://schemas.microsoft.com/office/drawing/2014/main" val="10009"/>
                  </a:ext>
                </a:extLst>
              </a:tr>
              <a:tr h="0">
                <a:tc>
                  <a:txBody>
                    <a:bodyPr/>
                    <a:lstStyle/>
                    <a:p>
                      <a:pPr algn="ctr"/>
                      <a:r>
                        <a:rPr lang="en-US" sz="1600" dirty="0"/>
                        <a:t>2017</a:t>
                      </a:r>
                    </a:p>
                  </a:txBody>
                  <a:tcPr/>
                </a:tc>
                <a:tc>
                  <a:txBody>
                    <a:bodyPr/>
                    <a:lstStyle/>
                    <a:p>
                      <a:pPr algn="ctr"/>
                      <a:r>
                        <a:rPr lang="en-US" sz="1600" dirty="0"/>
                        <a:t>3.4 (n=422)</a:t>
                      </a:r>
                    </a:p>
                  </a:txBody>
                  <a:tcPr/>
                </a:tc>
                <a:tc>
                  <a:txBody>
                    <a:bodyPr/>
                    <a:lstStyle/>
                    <a:p>
                      <a:pPr algn="ctr"/>
                      <a:r>
                        <a:rPr lang="en-US" sz="1600" dirty="0"/>
                        <a:t>2%</a:t>
                      </a:r>
                    </a:p>
                  </a:txBody>
                  <a:tcPr/>
                </a:tc>
                <a:tc>
                  <a:txBody>
                    <a:bodyPr/>
                    <a:lstStyle/>
                    <a:p>
                      <a:pPr algn="ctr"/>
                      <a:r>
                        <a:rPr lang="en-US" sz="1600" dirty="0"/>
                        <a:t>7%</a:t>
                      </a:r>
                    </a:p>
                  </a:txBody>
                  <a:tcPr/>
                </a:tc>
                <a:tc>
                  <a:txBody>
                    <a:bodyPr/>
                    <a:lstStyle/>
                    <a:p>
                      <a:pPr algn="ctr"/>
                      <a:r>
                        <a:rPr lang="en-US" sz="1600" dirty="0"/>
                        <a:t>45%</a:t>
                      </a:r>
                    </a:p>
                  </a:txBody>
                  <a:tcPr/>
                </a:tc>
                <a:tc>
                  <a:txBody>
                    <a:bodyPr/>
                    <a:lstStyle/>
                    <a:p>
                      <a:pPr algn="ctr"/>
                      <a:r>
                        <a:rPr lang="en-US" sz="1600" dirty="0"/>
                        <a:t>46%</a:t>
                      </a:r>
                    </a:p>
                  </a:txBody>
                  <a:tcPr/>
                </a:tc>
                <a:extLst>
                  <a:ext uri="{0D108BD9-81ED-4DB2-BD59-A6C34878D82A}">
                    <a16:rowId xmlns:a16="http://schemas.microsoft.com/office/drawing/2014/main" val="2494677208"/>
                  </a:ext>
                </a:extLst>
              </a:tr>
              <a:tr h="370840">
                <a:tc>
                  <a:txBody>
                    <a:bodyPr/>
                    <a:lstStyle/>
                    <a:p>
                      <a:pPr algn="ctr"/>
                      <a:r>
                        <a:rPr lang="en-US" sz="1600" dirty="0"/>
                        <a:t>2018</a:t>
                      </a:r>
                    </a:p>
                  </a:txBody>
                  <a:tcPr/>
                </a:tc>
                <a:tc>
                  <a:txBody>
                    <a:bodyPr/>
                    <a:lstStyle/>
                    <a:p>
                      <a:pPr algn="ctr"/>
                      <a:r>
                        <a:rPr lang="en-US" sz="1600" dirty="0"/>
                        <a:t>3.4 (n=360)</a:t>
                      </a:r>
                    </a:p>
                  </a:txBody>
                  <a:tcPr/>
                </a:tc>
                <a:tc>
                  <a:txBody>
                    <a:bodyPr/>
                    <a:lstStyle/>
                    <a:p>
                      <a:pPr algn="ctr"/>
                      <a:r>
                        <a:rPr lang="en-US" sz="1600" dirty="0"/>
                        <a:t>1%</a:t>
                      </a:r>
                    </a:p>
                  </a:txBody>
                  <a:tcPr/>
                </a:tc>
                <a:tc>
                  <a:txBody>
                    <a:bodyPr/>
                    <a:lstStyle/>
                    <a:p>
                      <a:pPr algn="ctr"/>
                      <a:r>
                        <a:rPr lang="en-US" sz="1600" dirty="0"/>
                        <a:t>7%</a:t>
                      </a:r>
                    </a:p>
                  </a:txBody>
                  <a:tcPr/>
                </a:tc>
                <a:tc>
                  <a:txBody>
                    <a:bodyPr/>
                    <a:lstStyle/>
                    <a:p>
                      <a:pPr algn="ctr"/>
                      <a:r>
                        <a:rPr lang="en-US" sz="1600" dirty="0"/>
                        <a:t>38%</a:t>
                      </a:r>
                    </a:p>
                  </a:txBody>
                  <a:tcPr/>
                </a:tc>
                <a:tc>
                  <a:txBody>
                    <a:bodyPr/>
                    <a:lstStyle/>
                    <a:p>
                      <a:pPr algn="ctr"/>
                      <a:r>
                        <a:rPr lang="en-US" sz="1600" dirty="0"/>
                        <a:t>54%</a:t>
                      </a:r>
                    </a:p>
                  </a:txBody>
                  <a:tcPr/>
                </a:tc>
                <a:extLst>
                  <a:ext uri="{0D108BD9-81ED-4DB2-BD59-A6C34878D82A}">
                    <a16:rowId xmlns:a16="http://schemas.microsoft.com/office/drawing/2014/main" val="823132263"/>
                  </a:ext>
                </a:extLst>
              </a:tr>
            </a:tbl>
          </a:graphicData>
        </a:graphic>
      </p:graphicFrame>
    </p:spTree>
    <p:extLst>
      <p:ext uri="{BB962C8B-B14F-4D97-AF65-F5344CB8AC3E}">
        <p14:creationId xmlns:p14="http://schemas.microsoft.com/office/powerpoint/2010/main" val="36371236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2962" y="249219"/>
            <a:ext cx="7947024" cy="1143000"/>
          </a:xfrm>
        </p:spPr>
        <p:txBody>
          <a:bodyPr/>
          <a:lstStyle/>
          <a:p>
            <a:r>
              <a:rPr lang="en-US" sz="3000" dirty="0"/>
              <a:t>2018 Louisiana Fact Book and </a:t>
            </a:r>
            <a:br>
              <a:rPr lang="en-US" sz="3000" dirty="0"/>
            </a:br>
            <a:r>
              <a:rPr lang="en-US" sz="3000" dirty="0"/>
              <a:t>Data Dash Boards: </a:t>
            </a:r>
            <a:br>
              <a:rPr lang="en-US" sz="3000" dirty="0"/>
            </a:br>
            <a:r>
              <a:rPr lang="en-US" sz="3000" i="1" dirty="0"/>
              <a:t>Master of Arts in Teaching (MAT)</a:t>
            </a:r>
            <a:endParaRPr lang="en-US" sz="3000" dirty="0"/>
          </a:p>
        </p:txBody>
      </p:sp>
      <p:graphicFrame>
        <p:nvGraphicFramePr>
          <p:cNvPr id="4" name="Content Placeholder 7"/>
          <p:cNvGraphicFramePr>
            <a:graphicFrameLocks noGrp="1"/>
          </p:cNvGraphicFramePr>
          <p:nvPr>
            <p:ph sz="half" idx="4294967295"/>
            <p:extLst>
              <p:ext uri="{D42A27DB-BD31-4B8C-83A1-F6EECF244321}">
                <p14:modId xmlns:p14="http://schemas.microsoft.com/office/powerpoint/2010/main" val="2725482216"/>
              </p:ext>
            </p:extLst>
          </p:nvPr>
        </p:nvGraphicFramePr>
        <p:xfrm>
          <a:off x="107576" y="1832025"/>
          <a:ext cx="8928848" cy="4899573"/>
        </p:xfrm>
        <a:graphic>
          <a:graphicData uri="http://schemas.openxmlformats.org/drawingml/2006/table">
            <a:tbl>
              <a:tblPr firstRow="1" bandRow="1">
                <a:tableStyleId>{5C22544A-7EE6-4342-B048-85BDC9FD1C3A}</a:tableStyleId>
              </a:tblPr>
              <a:tblGrid>
                <a:gridCol w="602429">
                  <a:extLst>
                    <a:ext uri="{9D8B030D-6E8A-4147-A177-3AD203B41FA5}">
                      <a16:colId xmlns:a16="http://schemas.microsoft.com/office/drawing/2014/main" val="20000"/>
                    </a:ext>
                  </a:extLst>
                </a:gridCol>
                <a:gridCol w="1473797">
                  <a:extLst>
                    <a:ext uri="{9D8B030D-6E8A-4147-A177-3AD203B41FA5}">
                      <a16:colId xmlns:a16="http://schemas.microsoft.com/office/drawing/2014/main" val="2136821578"/>
                    </a:ext>
                  </a:extLst>
                </a:gridCol>
                <a:gridCol w="1347595">
                  <a:extLst>
                    <a:ext uri="{9D8B030D-6E8A-4147-A177-3AD203B41FA5}">
                      <a16:colId xmlns:a16="http://schemas.microsoft.com/office/drawing/2014/main" val="48199430"/>
                    </a:ext>
                  </a:extLst>
                </a:gridCol>
                <a:gridCol w="1890457">
                  <a:extLst>
                    <a:ext uri="{9D8B030D-6E8A-4147-A177-3AD203B41FA5}">
                      <a16:colId xmlns:a16="http://schemas.microsoft.com/office/drawing/2014/main" val="1241930120"/>
                    </a:ext>
                  </a:extLst>
                </a:gridCol>
                <a:gridCol w="1904104">
                  <a:extLst>
                    <a:ext uri="{9D8B030D-6E8A-4147-A177-3AD203B41FA5}">
                      <a16:colId xmlns:a16="http://schemas.microsoft.com/office/drawing/2014/main" val="2546867085"/>
                    </a:ext>
                  </a:extLst>
                </a:gridCol>
                <a:gridCol w="1710466">
                  <a:extLst>
                    <a:ext uri="{9D8B030D-6E8A-4147-A177-3AD203B41FA5}">
                      <a16:colId xmlns:a16="http://schemas.microsoft.com/office/drawing/2014/main" val="772547590"/>
                    </a:ext>
                  </a:extLst>
                </a:gridCol>
              </a:tblGrid>
              <a:tr h="0">
                <a:tc>
                  <a:txBody>
                    <a:bodyPr/>
                    <a:lstStyle/>
                    <a:p>
                      <a:pPr algn="ctr"/>
                      <a:r>
                        <a:rPr lang="en-US" sz="1600" dirty="0"/>
                        <a:t>Year</a:t>
                      </a:r>
                    </a:p>
                  </a:txBody>
                  <a:tcPr/>
                </a:tc>
                <a:tc>
                  <a:txBody>
                    <a:bodyPr/>
                    <a:lstStyle/>
                    <a:p>
                      <a:pPr algn="ctr"/>
                      <a:r>
                        <a:rPr lang="en-US" sz="1600" dirty="0"/>
                        <a:t>Mean Number</a:t>
                      </a:r>
                    </a:p>
                  </a:txBody>
                  <a:tcPr/>
                </a:tc>
                <a:tc>
                  <a:txBody>
                    <a:bodyPr/>
                    <a:lstStyle/>
                    <a:p>
                      <a:pPr algn="ctr"/>
                      <a:r>
                        <a:rPr lang="en-US" sz="1600" dirty="0"/>
                        <a:t>Ineffective</a:t>
                      </a:r>
                    </a:p>
                  </a:txBody>
                  <a:tcPr/>
                </a:tc>
                <a:tc>
                  <a:txBody>
                    <a:bodyPr/>
                    <a:lstStyle/>
                    <a:p>
                      <a:pPr algn="ctr"/>
                      <a:r>
                        <a:rPr lang="en-US" sz="1600" dirty="0"/>
                        <a:t>Effective: Emerging</a:t>
                      </a:r>
                    </a:p>
                  </a:txBody>
                  <a:tcPr/>
                </a:tc>
                <a:tc>
                  <a:txBody>
                    <a:bodyPr/>
                    <a:lstStyle/>
                    <a:p>
                      <a:pPr algn="ctr"/>
                      <a:r>
                        <a:rPr lang="en-US" sz="1600" dirty="0"/>
                        <a:t>Effective: Proficient</a:t>
                      </a:r>
                    </a:p>
                  </a:txBody>
                  <a:tcPr/>
                </a:tc>
                <a:tc>
                  <a:txBody>
                    <a:bodyPr/>
                    <a:lstStyle/>
                    <a:p>
                      <a:pPr algn="ctr"/>
                      <a:r>
                        <a:rPr lang="en-US" sz="1600" dirty="0"/>
                        <a:t>Highly Effective</a:t>
                      </a:r>
                    </a:p>
                  </a:txBody>
                  <a:tcPr/>
                </a:tc>
                <a:extLst>
                  <a:ext uri="{0D108BD9-81ED-4DB2-BD59-A6C34878D82A}">
                    <a16:rowId xmlns:a16="http://schemas.microsoft.com/office/drawing/2014/main" val="10000"/>
                  </a:ext>
                </a:extLst>
              </a:tr>
              <a:tr h="295417">
                <a:tc gridSpan="6">
                  <a:txBody>
                    <a:bodyPr/>
                    <a:lstStyle/>
                    <a:p>
                      <a:pPr algn="ctr"/>
                      <a:r>
                        <a:rPr lang="en-US" sz="1600" b="1" i="1" u="sng" dirty="0"/>
                        <a:t>Compass Student Growth (SLT/VAM) (CAEP 4.1)</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23221">
                <a:tc>
                  <a:txBody>
                    <a:bodyPr/>
                    <a:lstStyle/>
                    <a:p>
                      <a:pPr algn="ctr"/>
                      <a:r>
                        <a:rPr lang="en-US" sz="1600" dirty="0"/>
                        <a:t>2016</a:t>
                      </a:r>
                    </a:p>
                  </a:txBody>
                  <a:tcPr/>
                </a:tc>
                <a:tc>
                  <a:txBody>
                    <a:bodyPr/>
                    <a:lstStyle/>
                    <a:p>
                      <a:pPr algn="ctr"/>
                      <a:r>
                        <a:rPr lang="en-US" sz="1600" dirty="0"/>
                        <a:t>3.4</a:t>
                      </a:r>
                      <a:r>
                        <a:rPr lang="en-US" sz="1600" baseline="0" dirty="0"/>
                        <a:t> </a:t>
                      </a:r>
                      <a:r>
                        <a:rPr lang="en-US" sz="1600" dirty="0"/>
                        <a:t>(n=179)</a:t>
                      </a:r>
                    </a:p>
                  </a:txBody>
                  <a:tcPr/>
                </a:tc>
                <a:tc>
                  <a:txBody>
                    <a:bodyPr/>
                    <a:lstStyle/>
                    <a:p>
                      <a:pPr algn="ctr"/>
                      <a:r>
                        <a:rPr lang="en-US" sz="1600" dirty="0"/>
                        <a:t>3%</a:t>
                      </a:r>
                    </a:p>
                  </a:txBody>
                  <a:tcPr/>
                </a:tc>
                <a:tc>
                  <a:txBody>
                    <a:bodyPr/>
                    <a:lstStyle/>
                    <a:p>
                      <a:pPr algn="ctr"/>
                      <a:r>
                        <a:rPr lang="en-US" sz="1600" dirty="0"/>
                        <a:t>6%</a:t>
                      </a:r>
                    </a:p>
                  </a:txBody>
                  <a:tcPr/>
                </a:tc>
                <a:tc>
                  <a:txBody>
                    <a:bodyPr/>
                    <a:lstStyle/>
                    <a:p>
                      <a:pPr algn="ctr"/>
                      <a:r>
                        <a:rPr lang="en-US" sz="1600"/>
                        <a:t>27%</a:t>
                      </a:r>
                      <a:endParaRPr lang="en-US" sz="1600" dirty="0"/>
                    </a:p>
                  </a:txBody>
                  <a:tcPr/>
                </a:tc>
                <a:tc>
                  <a:txBody>
                    <a:bodyPr/>
                    <a:lstStyle/>
                    <a:p>
                      <a:pPr algn="ctr"/>
                      <a:r>
                        <a:rPr lang="en-US" sz="1600" dirty="0"/>
                        <a:t>64%</a:t>
                      </a:r>
                    </a:p>
                  </a:txBody>
                  <a:tcPr/>
                </a:tc>
                <a:extLst>
                  <a:ext uri="{0D108BD9-81ED-4DB2-BD59-A6C34878D82A}">
                    <a16:rowId xmlns:a16="http://schemas.microsoft.com/office/drawing/2014/main" val="10003"/>
                  </a:ext>
                </a:extLst>
              </a:tr>
              <a:tr h="190976">
                <a:tc>
                  <a:txBody>
                    <a:bodyPr/>
                    <a:lstStyle/>
                    <a:p>
                      <a:pPr algn="ctr"/>
                      <a:r>
                        <a:rPr lang="en-US" sz="1600" dirty="0"/>
                        <a:t>2017</a:t>
                      </a:r>
                    </a:p>
                  </a:txBody>
                  <a:tcPr/>
                </a:tc>
                <a:tc>
                  <a:txBody>
                    <a:bodyPr/>
                    <a:lstStyle/>
                    <a:p>
                      <a:pPr algn="ctr"/>
                      <a:r>
                        <a:rPr lang="en-US" sz="1600" dirty="0"/>
                        <a:t>3.5 (n=120)</a:t>
                      </a:r>
                    </a:p>
                  </a:txBody>
                  <a:tcPr/>
                </a:tc>
                <a:tc>
                  <a:txBody>
                    <a:bodyPr/>
                    <a:lstStyle/>
                    <a:p>
                      <a:pPr algn="ctr"/>
                      <a:r>
                        <a:rPr lang="en-US" sz="1600" dirty="0"/>
                        <a:t>1%</a:t>
                      </a:r>
                    </a:p>
                  </a:txBody>
                  <a:tcPr/>
                </a:tc>
                <a:tc>
                  <a:txBody>
                    <a:bodyPr/>
                    <a:lstStyle/>
                    <a:p>
                      <a:pPr algn="ctr"/>
                      <a:r>
                        <a:rPr lang="en-US" sz="1600" dirty="0"/>
                        <a:t>6%</a:t>
                      </a:r>
                    </a:p>
                  </a:txBody>
                  <a:tcPr/>
                </a:tc>
                <a:tc>
                  <a:txBody>
                    <a:bodyPr/>
                    <a:lstStyle/>
                    <a:p>
                      <a:pPr algn="ctr"/>
                      <a:r>
                        <a:rPr lang="en-US" sz="1600" dirty="0"/>
                        <a:t>22%</a:t>
                      </a:r>
                    </a:p>
                  </a:txBody>
                  <a:tcPr/>
                </a:tc>
                <a:tc>
                  <a:txBody>
                    <a:bodyPr/>
                    <a:lstStyle/>
                    <a:p>
                      <a:pPr algn="ctr"/>
                      <a:r>
                        <a:rPr lang="en-US" sz="1600" dirty="0"/>
                        <a:t>72%</a:t>
                      </a:r>
                    </a:p>
                  </a:txBody>
                  <a:tcPr/>
                </a:tc>
                <a:extLst>
                  <a:ext uri="{0D108BD9-81ED-4DB2-BD59-A6C34878D82A}">
                    <a16:rowId xmlns:a16="http://schemas.microsoft.com/office/drawing/2014/main" val="1337596719"/>
                  </a:ext>
                </a:extLst>
              </a:tr>
              <a:tr h="384042">
                <a:tc>
                  <a:txBody>
                    <a:bodyPr/>
                    <a:lstStyle/>
                    <a:p>
                      <a:pPr algn="ctr"/>
                      <a:r>
                        <a:rPr lang="en-US" sz="1600" dirty="0"/>
                        <a:t>2018</a:t>
                      </a:r>
                    </a:p>
                  </a:txBody>
                  <a:tcPr/>
                </a:tc>
                <a:tc>
                  <a:txBody>
                    <a:bodyPr/>
                    <a:lstStyle/>
                    <a:p>
                      <a:pPr algn="ctr"/>
                      <a:r>
                        <a:rPr lang="en-US" sz="1600" dirty="0"/>
                        <a:t>3.6 (n=78)</a:t>
                      </a:r>
                    </a:p>
                  </a:txBody>
                  <a:tcPr/>
                </a:tc>
                <a:tc>
                  <a:txBody>
                    <a:bodyPr/>
                    <a:lstStyle/>
                    <a:p>
                      <a:pPr algn="ctr"/>
                      <a:r>
                        <a:rPr lang="en-US" sz="1600" dirty="0"/>
                        <a:t>1%</a:t>
                      </a:r>
                    </a:p>
                  </a:txBody>
                  <a:tcPr/>
                </a:tc>
                <a:tc>
                  <a:txBody>
                    <a:bodyPr/>
                    <a:lstStyle/>
                    <a:p>
                      <a:pPr algn="ctr"/>
                      <a:r>
                        <a:rPr lang="en-US" sz="1600" dirty="0"/>
                        <a:t>8%</a:t>
                      </a:r>
                    </a:p>
                  </a:txBody>
                  <a:tcPr/>
                </a:tc>
                <a:tc>
                  <a:txBody>
                    <a:bodyPr/>
                    <a:lstStyle/>
                    <a:p>
                      <a:pPr algn="ctr"/>
                      <a:r>
                        <a:rPr lang="en-US" sz="1600" dirty="0"/>
                        <a:t>15%</a:t>
                      </a:r>
                    </a:p>
                  </a:txBody>
                  <a:tcPr/>
                </a:tc>
                <a:tc>
                  <a:txBody>
                    <a:bodyPr/>
                    <a:lstStyle/>
                    <a:p>
                      <a:pPr algn="ctr"/>
                      <a:r>
                        <a:rPr lang="en-US" sz="1600" dirty="0"/>
                        <a:t>76%</a:t>
                      </a:r>
                    </a:p>
                  </a:txBody>
                  <a:tcPr/>
                </a:tc>
                <a:extLst>
                  <a:ext uri="{0D108BD9-81ED-4DB2-BD59-A6C34878D82A}">
                    <a16:rowId xmlns:a16="http://schemas.microsoft.com/office/drawing/2014/main" val="2979680754"/>
                  </a:ext>
                </a:extLst>
              </a:tr>
              <a:tr h="311669">
                <a:tc gridSpan="6">
                  <a:txBody>
                    <a:bodyPr/>
                    <a:lstStyle/>
                    <a:p>
                      <a:pPr algn="ctr"/>
                      <a:r>
                        <a:rPr lang="en-US" sz="1600" b="1" i="1" u="sng" dirty="0"/>
                        <a:t>Compass Professional</a:t>
                      </a:r>
                      <a:r>
                        <a:rPr lang="en-US" sz="1600" b="1" i="1" u="sng" baseline="0" dirty="0"/>
                        <a:t> Practice  (Observation Evaluations) (CAEP 4.2)</a:t>
                      </a:r>
                      <a:endParaRPr lang="en-US" sz="1600" b="1" i="1" u="sng"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295417">
                <a:tc>
                  <a:txBody>
                    <a:bodyPr/>
                    <a:lstStyle/>
                    <a:p>
                      <a:pPr algn="ctr"/>
                      <a:r>
                        <a:rPr lang="en-US" sz="1600" dirty="0"/>
                        <a:t>2016</a:t>
                      </a:r>
                    </a:p>
                  </a:txBody>
                  <a:tcPr/>
                </a:tc>
                <a:tc>
                  <a:txBody>
                    <a:bodyPr/>
                    <a:lstStyle/>
                    <a:p>
                      <a:pPr algn="ctr"/>
                      <a:r>
                        <a:rPr lang="en-US" sz="1600" dirty="0"/>
                        <a:t>3.3</a:t>
                      </a:r>
                      <a:r>
                        <a:rPr lang="en-US" sz="1600" baseline="0" dirty="0"/>
                        <a:t> (n</a:t>
                      </a:r>
                      <a:r>
                        <a:rPr lang="en-US" sz="1600" dirty="0"/>
                        <a:t>=179)</a:t>
                      </a:r>
                    </a:p>
                  </a:txBody>
                  <a:tcPr/>
                </a:tc>
                <a:tc>
                  <a:txBody>
                    <a:bodyPr/>
                    <a:lstStyle/>
                    <a:p>
                      <a:pPr algn="ctr"/>
                      <a:r>
                        <a:rPr lang="en-US" sz="1600" dirty="0"/>
                        <a:t>0%</a:t>
                      </a:r>
                    </a:p>
                  </a:txBody>
                  <a:tcPr/>
                </a:tc>
                <a:tc>
                  <a:txBody>
                    <a:bodyPr/>
                    <a:lstStyle/>
                    <a:p>
                      <a:pPr algn="ctr"/>
                      <a:r>
                        <a:rPr lang="en-US" sz="1600" dirty="0"/>
                        <a:t>7%</a:t>
                      </a:r>
                    </a:p>
                  </a:txBody>
                  <a:tcPr/>
                </a:tc>
                <a:tc>
                  <a:txBody>
                    <a:bodyPr/>
                    <a:lstStyle/>
                    <a:p>
                      <a:pPr algn="ctr"/>
                      <a:r>
                        <a:rPr lang="en-US" sz="1600" dirty="0"/>
                        <a:t>51%</a:t>
                      </a:r>
                    </a:p>
                  </a:txBody>
                  <a:tcPr/>
                </a:tc>
                <a:tc>
                  <a:txBody>
                    <a:bodyPr/>
                    <a:lstStyle/>
                    <a:p>
                      <a:pPr algn="ctr"/>
                      <a:r>
                        <a:rPr lang="en-US" sz="1600" dirty="0"/>
                        <a:t>42%</a:t>
                      </a:r>
                    </a:p>
                  </a:txBody>
                  <a:tcPr/>
                </a:tc>
                <a:extLst>
                  <a:ext uri="{0D108BD9-81ED-4DB2-BD59-A6C34878D82A}">
                    <a16:rowId xmlns:a16="http://schemas.microsoft.com/office/drawing/2014/main" val="10006"/>
                  </a:ext>
                </a:extLst>
              </a:tr>
              <a:tr h="384042">
                <a:tc>
                  <a:txBody>
                    <a:bodyPr/>
                    <a:lstStyle/>
                    <a:p>
                      <a:pPr algn="ctr"/>
                      <a:r>
                        <a:rPr lang="en-US" sz="1600" dirty="0"/>
                        <a:t>2017</a:t>
                      </a:r>
                    </a:p>
                  </a:txBody>
                  <a:tcPr/>
                </a:tc>
                <a:tc>
                  <a:txBody>
                    <a:bodyPr/>
                    <a:lstStyle/>
                    <a:p>
                      <a:pPr algn="ctr"/>
                      <a:r>
                        <a:rPr lang="en-US" sz="1600" dirty="0"/>
                        <a:t>3.2 (n=120)</a:t>
                      </a:r>
                    </a:p>
                  </a:txBody>
                  <a:tcPr/>
                </a:tc>
                <a:tc>
                  <a:txBody>
                    <a:bodyPr/>
                    <a:lstStyle/>
                    <a:p>
                      <a:pPr algn="ctr"/>
                      <a:r>
                        <a:rPr lang="en-US" sz="1600" dirty="0"/>
                        <a:t>0%</a:t>
                      </a:r>
                    </a:p>
                  </a:txBody>
                  <a:tcPr/>
                </a:tc>
                <a:tc>
                  <a:txBody>
                    <a:bodyPr/>
                    <a:lstStyle/>
                    <a:p>
                      <a:pPr algn="ctr"/>
                      <a:r>
                        <a:rPr lang="en-US" sz="1600" dirty="0"/>
                        <a:t>8%</a:t>
                      </a:r>
                    </a:p>
                  </a:txBody>
                  <a:tcPr/>
                </a:tc>
                <a:tc>
                  <a:txBody>
                    <a:bodyPr/>
                    <a:lstStyle/>
                    <a:p>
                      <a:pPr algn="ctr"/>
                      <a:r>
                        <a:rPr lang="en-US" sz="1600" dirty="0"/>
                        <a:t>44%</a:t>
                      </a:r>
                    </a:p>
                  </a:txBody>
                  <a:tcPr/>
                </a:tc>
                <a:tc>
                  <a:txBody>
                    <a:bodyPr/>
                    <a:lstStyle/>
                    <a:p>
                      <a:pPr algn="ctr"/>
                      <a:r>
                        <a:rPr lang="en-US" sz="1600" dirty="0"/>
                        <a:t>48%</a:t>
                      </a:r>
                    </a:p>
                  </a:txBody>
                  <a:tcPr/>
                </a:tc>
                <a:extLst>
                  <a:ext uri="{0D108BD9-81ED-4DB2-BD59-A6C34878D82A}">
                    <a16:rowId xmlns:a16="http://schemas.microsoft.com/office/drawing/2014/main" val="3123662463"/>
                  </a:ext>
                </a:extLst>
              </a:tr>
              <a:tr h="384042">
                <a:tc>
                  <a:txBody>
                    <a:bodyPr/>
                    <a:lstStyle/>
                    <a:p>
                      <a:pPr algn="ctr"/>
                      <a:r>
                        <a:rPr lang="en-US" sz="1600" dirty="0"/>
                        <a:t>2018</a:t>
                      </a:r>
                    </a:p>
                  </a:txBody>
                  <a:tcPr/>
                </a:tc>
                <a:tc>
                  <a:txBody>
                    <a:bodyPr/>
                    <a:lstStyle/>
                    <a:p>
                      <a:pPr algn="ctr"/>
                      <a:r>
                        <a:rPr lang="en-US" sz="1600" dirty="0"/>
                        <a:t>3.4 (n=78)</a:t>
                      </a:r>
                    </a:p>
                  </a:txBody>
                  <a:tcPr/>
                </a:tc>
                <a:tc>
                  <a:txBody>
                    <a:bodyPr/>
                    <a:lstStyle/>
                    <a:p>
                      <a:pPr algn="ctr"/>
                      <a:r>
                        <a:rPr lang="en-US" sz="1600" dirty="0"/>
                        <a:t>0%</a:t>
                      </a:r>
                    </a:p>
                  </a:txBody>
                  <a:tcPr/>
                </a:tc>
                <a:tc>
                  <a:txBody>
                    <a:bodyPr/>
                    <a:lstStyle/>
                    <a:p>
                      <a:pPr algn="ctr"/>
                      <a:r>
                        <a:rPr lang="en-US" sz="1600" dirty="0"/>
                        <a:t>6%</a:t>
                      </a:r>
                    </a:p>
                  </a:txBody>
                  <a:tcPr/>
                </a:tc>
                <a:tc>
                  <a:txBody>
                    <a:bodyPr/>
                    <a:lstStyle/>
                    <a:p>
                      <a:pPr algn="ctr"/>
                      <a:r>
                        <a:rPr lang="en-US" sz="1600" dirty="0"/>
                        <a:t>37%</a:t>
                      </a:r>
                    </a:p>
                  </a:txBody>
                  <a:tcPr/>
                </a:tc>
                <a:tc>
                  <a:txBody>
                    <a:bodyPr/>
                    <a:lstStyle/>
                    <a:p>
                      <a:pPr algn="ctr"/>
                      <a:r>
                        <a:rPr lang="en-US" sz="1600" dirty="0"/>
                        <a:t>56%</a:t>
                      </a:r>
                    </a:p>
                  </a:txBody>
                  <a:tcPr/>
                </a:tc>
                <a:extLst>
                  <a:ext uri="{0D108BD9-81ED-4DB2-BD59-A6C34878D82A}">
                    <a16:rowId xmlns:a16="http://schemas.microsoft.com/office/drawing/2014/main" val="2200768352"/>
                  </a:ext>
                </a:extLst>
              </a:tr>
              <a:tr h="324396">
                <a:tc gridSpan="6">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i="1" u="sng" dirty="0"/>
                        <a:t>Compass Final Evaluation (Average of two categories)</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295417">
                <a:tc>
                  <a:txBody>
                    <a:bodyPr/>
                    <a:lstStyle/>
                    <a:p>
                      <a:pPr algn="ctr"/>
                      <a:r>
                        <a:rPr lang="en-US" sz="1600" dirty="0"/>
                        <a:t>2016</a:t>
                      </a:r>
                    </a:p>
                  </a:txBody>
                  <a:tcPr/>
                </a:tc>
                <a:tc>
                  <a:txBody>
                    <a:bodyPr/>
                    <a:lstStyle/>
                    <a:p>
                      <a:pPr algn="ctr"/>
                      <a:r>
                        <a:rPr lang="en-US" sz="1600" dirty="0"/>
                        <a:t>3.4</a:t>
                      </a:r>
                      <a:r>
                        <a:rPr lang="en-US" sz="1600" baseline="0" dirty="0"/>
                        <a:t> (n=179</a:t>
                      </a:r>
                      <a:r>
                        <a:rPr lang="en-US" sz="1600" dirty="0"/>
                        <a:t>)</a:t>
                      </a:r>
                    </a:p>
                  </a:txBody>
                  <a:tcPr/>
                </a:tc>
                <a:tc>
                  <a:txBody>
                    <a:bodyPr/>
                    <a:lstStyle/>
                    <a:p>
                      <a:pPr algn="ctr"/>
                      <a:r>
                        <a:rPr lang="en-US" sz="1600" dirty="0"/>
                        <a:t>3%</a:t>
                      </a:r>
                    </a:p>
                  </a:txBody>
                  <a:tcPr/>
                </a:tc>
                <a:tc>
                  <a:txBody>
                    <a:bodyPr/>
                    <a:lstStyle/>
                    <a:p>
                      <a:pPr algn="ctr"/>
                      <a:r>
                        <a:rPr lang="en-US" sz="1600" dirty="0"/>
                        <a:t>3%</a:t>
                      </a:r>
                    </a:p>
                  </a:txBody>
                  <a:tcPr/>
                </a:tc>
                <a:tc>
                  <a:txBody>
                    <a:bodyPr/>
                    <a:lstStyle/>
                    <a:p>
                      <a:pPr algn="ctr"/>
                      <a:r>
                        <a:rPr lang="en-US" sz="1600" dirty="0"/>
                        <a:t>49%</a:t>
                      </a:r>
                    </a:p>
                  </a:txBody>
                  <a:tcPr/>
                </a:tc>
                <a:tc>
                  <a:txBody>
                    <a:bodyPr/>
                    <a:lstStyle/>
                    <a:p>
                      <a:pPr algn="ctr"/>
                      <a:r>
                        <a:rPr lang="en-US" sz="1600" dirty="0"/>
                        <a:t>45%</a:t>
                      </a:r>
                    </a:p>
                  </a:txBody>
                  <a:tcPr/>
                </a:tc>
                <a:extLst>
                  <a:ext uri="{0D108BD9-81ED-4DB2-BD59-A6C34878D82A}">
                    <a16:rowId xmlns:a16="http://schemas.microsoft.com/office/drawing/2014/main" val="10009"/>
                  </a:ext>
                </a:extLst>
              </a:tr>
              <a:tr h="384042">
                <a:tc>
                  <a:txBody>
                    <a:bodyPr/>
                    <a:lstStyle/>
                    <a:p>
                      <a:pPr algn="ctr"/>
                      <a:r>
                        <a:rPr lang="en-US" sz="1600" dirty="0"/>
                        <a:t>2017</a:t>
                      </a:r>
                    </a:p>
                  </a:txBody>
                  <a:tcPr/>
                </a:tc>
                <a:tc>
                  <a:txBody>
                    <a:bodyPr/>
                    <a:lstStyle/>
                    <a:p>
                      <a:pPr algn="ctr"/>
                      <a:r>
                        <a:rPr lang="en-US" sz="1600" dirty="0"/>
                        <a:t>3.5 (n=120)</a:t>
                      </a:r>
                    </a:p>
                  </a:txBody>
                  <a:tcPr/>
                </a:tc>
                <a:tc>
                  <a:txBody>
                    <a:bodyPr/>
                    <a:lstStyle/>
                    <a:p>
                      <a:pPr algn="ctr"/>
                      <a:r>
                        <a:rPr lang="en-US" sz="1600" dirty="0"/>
                        <a:t>1%</a:t>
                      </a:r>
                    </a:p>
                  </a:txBody>
                  <a:tcPr/>
                </a:tc>
                <a:tc>
                  <a:txBody>
                    <a:bodyPr/>
                    <a:lstStyle/>
                    <a:p>
                      <a:pPr algn="ctr"/>
                      <a:r>
                        <a:rPr lang="en-US" sz="1600" dirty="0"/>
                        <a:t>3%</a:t>
                      </a:r>
                    </a:p>
                  </a:txBody>
                  <a:tcPr/>
                </a:tc>
                <a:tc>
                  <a:txBody>
                    <a:bodyPr/>
                    <a:lstStyle/>
                    <a:p>
                      <a:pPr algn="ctr"/>
                      <a:r>
                        <a:rPr lang="en-US" sz="1600" dirty="0"/>
                        <a:t>43%</a:t>
                      </a:r>
                    </a:p>
                  </a:txBody>
                  <a:tcPr/>
                </a:tc>
                <a:tc>
                  <a:txBody>
                    <a:bodyPr/>
                    <a:lstStyle/>
                    <a:p>
                      <a:pPr algn="ctr"/>
                      <a:r>
                        <a:rPr lang="en-US" sz="1600" dirty="0"/>
                        <a:t>53%</a:t>
                      </a:r>
                    </a:p>
                  </a:txBody>
                  <a:tcPr/>
                </a:tc>
                <a:extLst>
                  <a:ext uri="{0D108BD9-81ED-4DB2-BD59-A6C34878D82A}">
                    <a16:rowId xmlns:a16="http://schemas.microsoft.com/office/drawing/2014/main" val="3681053322"/>
                  </a:ext>
                </a:extLst>
              </a:tr>
              <a:tr h="437325">
                <a:tc>
                  <a:txBody>
                    <a:bodyPr/>
                    <a:lstStyle/>
                    <a:p>
                      <a:pPr algn="ctr"/>
                      <a:r>
                        <a:rPr lang="en-US" sz="1600" dirty="0"/>
                        <a:t>2018</a:t>
                      </a:r>
                    </a:p>
                  </a:txBody>
                  <a:tcPr/>
                </a:tc>
                <a:tc>
                  <a:txBody>
                    <a:bodyPr/>
                    <a:lstStyle/>
                    <a:p>
                      <a:pPr algn="ctr"/>
                      <a:r>
                        <a:rPr lang="en-US" sz="1600" dirty="0"/>
                        <a:t>3.6 (n=78)</a:t>
                      </a:r>
                    </a:p>
                  </a:txBody>
                  <a:tcPr/>
                </a:tc>
                <a:tc>
                  <a:txBody>
                    <a:bodyPr/>
                    <a:lstStyle/>
                    <a:p>
                      <a:pPr algn="ctr"/>
                      <a:r>
                        <a:rPr lang="en-US" sz="1600" dirty="0"/>
                        <a:t>1%</a:t>
                      </a:r>
                    </a:p>
                  </a:txBody>
                  <a:tcPr/>
                </a:tc>
                <a:tc>
                  <a:txBody>
                    <a:bodyPr/>
                    <a:lstStyle/>
                    <a:p>
                      <a:pPr algn="ctr"/>
                      <a:r>
                        <a:rPr lang="en-US" sz="1600" dirty="0"/>
                        <a:t>3%</a:t>
                      </a:r>
                    </a:p>
                  </a:txBody>
                  <a:tcPr/>
                </a:tc>
                <a:tc>
                  <a:txBody>
                    <a:bodyPr/>
                    <a:lstStyle/>
                    <a:p>
                      <a:pPr algn="ctr"/>
                      <a:r>
                        <a:rPr lang="en-US" sz="1600" dirty="0"/>
                        <a:t>35%</a:t>
                      </a:r>
                    </a:p>
                  </a:txBody>
                  <a:tcPr/>
                </a:tc>
                <a:tc>
                  <a:txBody>
                    <a:bodyPr/>
                    <a:lstStyle/>
                    <a:p>
                      <a:pPr algn="ctr"/>
                      <a:r>
                        <a:rPr lang="en-US" sz="1600" dirty="0"/>
                        <a:t>62%</a:t>
                      </a:r>
                    </a:p>
                  </a:txBody>
                  <a:tcPr/>
                </a:tc>
                <a:extLst>
                  <a:ext uri="{0D108BD9-81ED-4DB2-BD59-A6C34878D82A}">
                    <a16:rowId xmlns:a16="http://schemas.microsoft.com/office/drawing/2014/main" val="2354301437"/>
                  </a:ext>
                </a:extLst>
              </a:tr>
            </a:tbl>
          </a:graphicData>
        </a:graphic>
      </p:graphicFrame>
    </p:spTree>
    <p:extLst>
      <p:ext uri="{BB962C8B-B14F-4D97-AF65-F5344CB8AC3E}">
        <p14:creationId xmlns:p14="http://schemas.microsoft.com/office/powerpoint/2010/main" val="2846804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035" y="312868"/>
            <a:ext cx="7947024" cy="1143000"/>
          </a:xfrm>
        </p:spPr>
        <p:txBody>
          <a:bodyPr/>
          <a:lstStyle/>
          <a:p>
            <a:r>
              <a:rPr lang="en-US" sz="3000" dirty="0"/>
              <a:t>2018 Louisiana Fact Book and </a:t>
            </a:r>
            <a:br>
              <a:rPr lang="en-US" sz="3000" dirty="0"/>
            </a:br>
            <a:r>
              <a:rPr lang="en-US" sz="3000" dirty="0"/>
              <a:t>Data Dash Boards: </a:t>
            </a:r>
            <a:br>
              <a:rPr lang="en-US" sz="3000" dirty="0"/>
            </a:br>
            <a:r>
              <a:rPr lang="en-US" sz="3000" i="1" dirty="0"/>
              <a:t>Alternative Certification (PBC)</a:t>
            </a:r>
            <a:endParaRPr lang="en-US" sz="3000" dirty="0"/>
          </a:p>
        </p:txBody>
      </p:sp>
      <p:graphicFrame>
        <p:nvGraphicFramePr>
          <p:cNvPr id="4" name="Content Placeholder 7"/>
          <p:cNvGraphicFramePr>
            <a:graphicFrameLocks noGrp="1"/>
          </p:cNvGraphicFramePr>
          <p:nvPr>
            <p:ph sz="half" idx="4294967295"/>
            <p:extLst>
              <p:ext uri="{D42A27DB-BD31-4B8C-83A1-F6EECF244321}">
                <p14:modId xmlns:p14="http://schemas.microsoft.com/office/powerpoint/2010/main" val="2078580573"/>
              </p:ext>
            </p:extLst>
          </p:nvPr>
        </p:nvGraphicFramePr>
        <p:xfrm>
          <a:off x="161365" y="2036183"/>
          <a:ext cx="8713694" cy="4638040"/>
        </p:xfrm>
        <a:graphic>
          <a:graphicData uri="http://schemas.openxmlformats.org/drawingml/2006/table">
            <a:tbl>
              <a:tblPr firstRow="1" bandRow="1">
                <a:tableStyleId>{5C22544A-7EE6-4342-B048-85BDC9FD1C3A}</a:tableStyleId>
              </a:tblPr>
              <a:tblGrid>
                <a:gridCol w="666974">
                  <a:extLst>
                    <a:ext uri="{9D8B030D-6E8A-4147-A177-3AD203B41FA5}">
                      <a16:colId xmlns:a16="http://schemas.microsoft.com/office/drawing/2014/main" val="20000"/>
                    </a:ext>
                  </a:extLst>
                </a:gridCol>
                <a:gridCol w="1506071">
                  <a:extLst>
                    <a:ext uri="{9D8B030D-6E8A-4147-A177-3AD203B41FA5}">
                      <a16:colId xmlns:a16="http://schemas.microsoft.com/office/drawing/2014/main" val="3382166431"/>
                    </a:ext>
                  </a:extLst>
                </a:gridCol>
                <a:gridCol w="1301675">
                  <a:extLst>
                    <a:ext uri="{9D8B030D-6E8A-4147-A177-3AD203B41FA5}">
                      <a16:colId xmlns:a16="http://schemas.microsoft.com/office/drawing/2014/main" val="3189338808"/>
                    </a:ext>
                  </a:extLst>
                </a:gridCol>
                <a:gridCol w="1893346">
                  <a:extLst>
                    <a:ext uri="{9D8B030D-6E8A-4147-A177-3AD203B41FA5}">
                      <a16:colId xmlns:a16="http://schemas.microsoft.com/office/drawing/2014/main" val="407724884"/>
                    </a:ext>
                  </a:extLst>
                </a:gridCol>
                <a:gridCol w="1882588">
                  <a:extLst>
                    <a:ext uri="{9D8B030D-6E8A-4147-A177-3AD203B41FA5}">
                      <a16:colId xmlns:a16="http://schemas.microsoft.com/office/drawing/2014/main" val="73326944"/>
                    </a:ext>
                  </a:extLst>
                </a:gridCol>
                <a:gridCol w="1463040">
                  <a:extLst>
                    <a:ext uri="{9D8B030D-6E8A-4147-A177-3AD203B41FA5}">
                      <a16:colId xmlns:a16="http://schemas.microsoft.com/office/drawing/2014/main" val="2154688896"/>
                    </a:ext>
                  </a:extLst>
                </a:gridCol>
              </a:tblGrid>
              <a:tr h="370840">
                <a:tc>
                  <a:txBody>
                    <a:bodyPr/>
                    <a:lstStyle/>
                    <a:p>
                      <a:pPr algn="ctr"/>
                      <a:r>
                        <a:rPr lang="en-US" sz="1600" dirty="0"/>
                        <a:t>Year</a:t>
                      </a:r>
                    </a:p>
                  </a:txBody>
                  <a:tcPr/>
                </a:tc>
                <a:tc>
                  <a:txBody>
                    <a:bodyPr/>
                    <a:lstStyle/>
                    <a:p>
                      <a:pPr algn="ctr"/>
                      <a:r>
                        <a:rPr lang="en-US" sz="1600" dirty="0"/>
                        <a:t>Mean Number</a:t>
                      </a:r>
                    </a:p>
                  </a:txBody>
                  <a:tcPr/>
                </a:tc>
                <a:tc>
                  <a:txBody>
                    <a:bodyPr/>
                    <a:lstStyle/>
                    <a:p>
                      <a:pPr algn="ctr"/>
                      <a:r>
                        <a:rPr lang="en-US" sz="1600" dirty="0"/>
                        <a:t>Ineffective</a:t>
                      </a:r>
                    </a:p>
                  </a:txBody>
                  <a:tcPr/>
                </a:tc>
                <a:tc>
                  <a:txBody>
                    <a:bodyPr/>
                    <a:lstStyle/>
                    <a:p>
                      <a:pPr algn="ctr"/>
                      <a:r>
                        <a:rPr lang="en-US" sz="1600" dirty="0"/>
                        <a:t>Effective: Emerging</a:t>
                      </a:r>
                    </a:p>
                  </a:txBody>
                  <a:tcPr/>
                </a:tc>
                <a:tc>
                  <a:txBody>
                    <a:bodyPr/>
                    <a:lstStyle/>
                    <a:p>
                      <a:pPr algn="ctr"/>
                      <a:r>
                        <a:rPr lang="en-US" sz="1600" dirty="0"/>
                        <a:t>Effective: Proficient</a:t>
                      </a:r>
                    </a:p>
                  </a:txBody>
                  <a:tcPr/>
                </a:tc>
                <a:tc>
                  <a:txBody>
                    <a:bodyPr/>
                    <a:lstStyle/>
                    <a:p>
                      <a:pPr algn="ctr"/>
                      <a:r>
                        <a:rPr lang="en-US" sz="1600" dirty="0"/>
                        <a:t>Highly Effective</a:t>
                      </a:r>
                    </a:p>
                  </a:txBody>
                  <a:tcPr/>
                </a:tc>
                <a:extLst>
                  <a:ext uri="{0D108BD9-81ED-4DB2-BD59-A6C34878D82A}">
                    <a16:rowId xmlns:a16="http://schemas.microsoft.com/office/drawing/2014/main" val="10000"/>
                  </a:ext>
                </a:extLst>
              </a:tr>
              <a:tr h="178658">
                <a:tc gridSpan="6">
                  <a:txBody>
                    <a:bodyPr/>
                    <a:lstStyle/>
                    <a:p>
                      <a:pPr algn="ctr"/>
                      <a:r>
                        <a:rPr lang="en-US" sz="1600" b="1" i="1" u="sng" dirty="0"/>
                        <a:t>Compass Student Growth (SLT/VAM) (CAEP 4.1)</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191508">
                <a:tc>
                  <a:txBody>
                    <a:bodyPr/>
                    <a:lstStyle/>
                    <a:p>
                      <a:pPr algn="ctr"/>
                      <a:r>
                        <a:rPr lang="en-US" sz="1600" dirty="0"/>
                        <a:t>2016</a:t>
                      </a:r>
                    </a:p>
                  </a:txBody>
                  <a:tcPr/>
                </a:tc>
                <a:tc>
                  <a:txBody>
                    <a:bodyPr/>
                    <a:lstStyle/>
                    <a:p>
                      <a:pPr algn="ctr"/>
                      <a:r>
                        <a:rPr lang="en-US" sz="1600" dirty="0"/>
                        <a:t>3.4</a:t>
                      </a:r>
                      <a:r>
                        <a:rPr lang="en-US" sz="1600" baseline="0" dirty="0"/>
                        <a:t>  </a:t>
                      </a:r>
                      <a:r>
                        <a:rPr lang="en-US" sz="1600" dirty="0"/>
                        <a:t>(n=105)</a:t>
                      </a:r>
                    </a:p>
                  </a:txBody>
                  <a:tcPr/>
                </a:tc>
                <a:tc>
                  <a:txBody>
                    <a:bodyPr/>
                    <a:lstStyle/>
                    <a:p>
                      <a:pPr algn="ctr"/>
                      <a:r>
                        <a:rPr lang="en-US" sz="1600" dirty="0"/>
                        <a:t>1%</a:t>
                      </a:r>
                    </a:p>
                  </a:txBody>
                  <a:tcPr/>
                </a:tc>
                <a:tc>
                  <a:txBody>
                    <a:bodyPr/>
                    <a:lstStyle/>
                    <a:p>
                      <a:pPr algn="ctr"/>
                      <a:r>
                        <a:rPr lang="en-US" sz="1600" dirty="0"/>
                        <a:t>10%</a:t>
                      </a:r>
                    </a:p>
                  </a:txBody>
                  <a:tcPr/>
                </a:tc>
                <a:tc>
                  <a:txBody>
                    <a:bodyPr/>
                    <a:lstStyle/>
                    <a:p>
                      <a:pPr algn="ctr"/>
                      <a:r>
                        <a:rPr lang="en-US" sz="1600" dirty="0"/>
                        <a:t>26%</a:t>
                      </a:r>
                    </a:p>
                  </a:txBody>
                  <a:tcPr/>
                </a:tc>
                <a:tc>
                  <a:txBody>
                    <a:bodyPr/>
                    <a:lstStyle/>
                    <a:p>
                      <a:pPr algn="ctr"/>
                      <a:r>
                        <a:rPr lang="en-US" sz="1600" dirty="0"/>
                        <a:t>64%</a:t>
                      </a:r>
                    </a:p>
                  </a:txBody>
                  <a:tcPr/>
                </a:tc>
                <a:extLst>
                  <a:ext uri="{0D108BD9-81ED-4DB2-BD59-A6C34878D82A}">
                    <a16:rowId xmlns:a16="http://schemas.microsoft.com/office/drawing/2014/main" val="10003"/>
                  </a:ext>
                </a:extLst>
              </a:tr>
              <a:tr h="0">
                <a:tc>
                  <a:txBody>
                    <a:bodyPr/>
                    <a:lstStyle/>
                    <a:p>
                      <a:pPr algn="ctr"/>
                      <a:r>
                        <a:rPr lang="en-US" sz="1600" dirty="0"/>
                        <a:t>2017</a:t>
                      </a:r>
                    </a:p>
                  </a:txBody>
                  <a:tcPr/>
                </a:tc>
                <a:tc>
                  <a:txBody>
                    <a:bodyPr/>
                    <a:lstStyle/>
                    <a:p>
                      <a:pPr algn="ctr"/>
                      <a:r>
                        <a:rPr lang="en-US" sz="1600" dirty="0"/>
                        <a:t>3.5 (n=84)</a:t>
                      </a:r>
                    </a:p>
                  </a:txBody>
                  <a:tcPr/>
                </a:tc>
                <a:tc>
                  <a:txBody>
                    <a:bodyPr/>
                    <a:lstStyle/>
                    <a:p>
                      <a:pPr algn="ctr"/>
                      <a:r>
                        <a:rPr lang="en-US" sz="1600" dirty="0"/>
                        <a:t>0%</a:t>
                      </a:r>
                    </a:p>
                  </a:txBody>
                  <a:tcPr/>
                </a:tc>
                <a:tc>
                  <a:txBody>
                    <a:bodyPr/>
                    <a:lstStyle/>
                    <a:p>
                      <a:pPr algn="ctr"/>
                      <a:r>
                        <a:rPr lang="en-US" sz="1600" dirty="0"/>
                        <a:t>6%</a:t>
                      </a:r>
                    </a:p>
                  </a:txBody>
                  <a:tcPr/>
                </a:tc>
                <a:tc>
                  <a:txBody>
                    <a:bodyPr/>
                    <a:lstStyle/>
                    <a:p>
                      <a:pPr algn="ctr"/>
                      <a:r>
                        <a:rPr lang="en-US" sz="1600" dirty="0"/>
                        <a:t>29%</a:t>
                      </a:r>
                    </a:p>
                  </a:txBody>
                  <a:tcPr/>
                </a:tc>
                <a:tc>
                  <a:txBody>
                    <a:bodyPr/>
                    <a:lstStyle/>
                    <a:p>
                      <a:pPr algn="ctr"/>
                      <a:r>
                        <a:rPr lang="en-US" sz="1600" dirty="0"/>
                        <a:t>66%</a:t>
                      </a:r>
                    </a:p>
                  </a:txBody>
                  <a:tcPr/>
                </a:tc>
                <a:extLst>
                  <a:ext uri="{0D108BD9-81ED-4DB2-BD59-A6C34878D82A}">
                    <a16:rowId xmlns:a16="http://schemas.microsoft.com/office/drawing/2014/main" val="3219782257"/>
                  </a:ext>
                </a:extLst>
              </a:tr>
              <a:tr h="250376">
                <a:tc>
                  <a:txBody>
                    <a:bodyPr/>
                    <a:lstStyle/>
                    <a:p>
                      <a:pPr algn="ctr"/>
                      <a:r>
                        <a:rPr lang="en-US" sz="1600" dirty="0"/>
                        <a:t>2018</a:t>
                      </a:r>
                    </a:p>
                  </a:txBody>
                  <a:tcPr/>
                </a:tc>
                <a:tc>
                  <a:txBody>
                    <a:bodyPr/>
                    <a:lstStyle/>
                    <a:p>
                      <a:pPr algn="ctr"/>
                      <a:r>
                        <a:rPr lang="en-US" sz="1600" dirty="0"/>
                        <a:t>3.6 (n=80)</a:t>
                      </a:r>
                    </a:p>
                  </a:txBody>
                  <a:tcPr/>
                </a:tc>
                <a:tc>
                  <a:txBody>
                    <a:bodyPr/>
                    <a:lstStyle/>
                    <a:p>
                      <a:pPr algn="ctr"/>
                      <a:r>
                        <a:rPr lang="en-US" sz="1600" dirty="0"/>
                        <a:t>0%</a:t>
                      </a:r>
                    </a:p>
                  </a:txBody>
                  <a:tcPr/>
                </a:tc>
                <a:tc>
                  <a:txBody>
                    <a:bodyPr/>
                    <a:lstStyle/>
                    <a:p>
                      <a:pPr algn="ctr"/>
                      <a:r>
                        <a:rPr lang="en-US" sz="1600" dirty="0"/>
                        <a:t>4%</a:t>
                      </a:r>
                    </a:p>
                  </a:txBody>
                  <a:tcPr/>
                </a:tc>
                <a:tc>
                  <a:txBody>
                    <a:bodyPr/>
                    <a:lstStyle/>
                    <a:p>
                      <a:pPr algn="ctr"/>
                      <a:r>
                        <a:rPr lang="en-US" sz="1600" dirty="0"/>
                        <a:t>25%</a:t>
                      </a:r>
                    </a:p>
                  </a:txBody>
                  <a:tcPr/>
                </a:tc>
                <a:tc>
                  <a:txBody>
                    <a:bodyPr/>
                    <a:lstStyle/>
                    <a:p>
                      <a:pPr algn="ctr"/>
                      <a:r>
                        <a:rPr lang="en-US" sz="1600" dirty="0"/>
                        <a:t>71%</a:t>
                      </a:r>
                    </a:p>
                  </a:txBody>
                  <a:tcPr/>
                </a:tc>
                <a:extLst>
                  <a:ext uri="{0D108BD9-81ED-4DB2-BD59-A6C34878D82A}">
                    <a16:rowId xmlns:a16="http://schemas.microsoft.com/office/drawing/2014/main" val="1178355751"/>
                  </a:ext>
                </a:extLst>
              </a:tr>
              <a:tr h="180750">
                <a:tc gridSpan="6">
                  <a:txBody>
                    <a:bodyPr/>
                    <a:lstStyle/>
                    <a:p>
                      <a:pPr algn="ctr"/>
                      <a:r>
                        <a:rPr lang="en-US" sz="1600" b="1" i="1" u="sng" dirty="0"/>
                        <a:t>Compass Professional</a:t>
                      </a:r>
                      <a:r>
                        <a:rPr lang="en-US" sz="1600" b="1" i="1" u="sng" baseline="0" dirty="0"/>
                        <a:t> Practice (Observation Evaluations) (CAEP 4.2)</a:t>
                      </a:r>
                      <a:endParaRPr lang="en-US" sz="1600" b="1" i="1" u="sng"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173578">
                <a:tc>
                  <a:txBody>
                    <a:bodyPr/>
                    <a:lstStyle/>
                    <a:p>
                      <a:pPr algn="ctr"/>
                      <a:r>
                        <a:rPr lang="en-US" sz="1600" dirty="0"/>
                        <a:t>2016</a:t>
                      </a:r>
                    </a:p>
                  </a:txBody>
                  <a:tcPr/>
                </a:tc>
                <a:tc>
                  <a:txBody>
                    <a:bodyPr/>
                    <a:lstStyle/>
                    <a:p>
                      <a:pPr algn="ctr"/>
                      <a:r>
                        <a:rPr lang="en-US" sz="1600" dirty="0"/>
                        <a:t>3.3</a:t>
                      </a:r>
                      <a:r>
                        <a:rPr lang="en-US" sz="1600" baseline="0" dirty="0"/>
                        <a:t> (n</a:t>
                      </a:r>
                      <a:r>
                        <a:rPr lang="en-US" sz="1600" dirty="0"/>
                        <a:t>=105)</a:t>
                      </a:r>
                    </a:p>
                  </a:txBody>
                  <a:tcPr/>
                </a:tc>
                <a:tc>
                  <a:txBody>
                    <a:bodyPr/>
                    <a:lstStyle/>
                    <a:p>
                      <a:pPr algn="ctr"/>
                      <a:r>
                        <a:rPr lang="en-US" sz="1600" dirty="0"/>
                        <a:t>0%</a:t>
                      </a:r>
                    </a:p>
                  </a:txBody>
                  <a:tcPr/>
                </a:tc>
                <a:tc>
                  <a:txBody>
                    <a:bodyPr/>
                    <a:lstStyle/>
                    <a:p>
                      <a:pPr algn="ctr"/>
                      <a:r>
                        <a:rPr lang="en-US" sz="1600" dirty="0"/>
                        <a:t>6%</a:t>
                      </a:r>
                    </a:p>
                  </a:txBody>
                  <a:tcPr/>
                </a:tc>
                <a:tc>
                  <a:txBody>
                    <a:bodyPr/>
                    <a:lstStyle/>
                    <a:p>
                      <a:pPr algn="ctr"/>
                      <a:r>
                        <a:rPr lang="en-US" sz="1600" dirty="0"/>
                        <a:t>50%</a:t>
                      </a:r>
                    </a:p>
                  </a:txBody>
                  <a:tcPr/>
                </a:tc>
                <a:tc>
                  <a:txBody>
                    <a:bodyPr/>
                    <a:lstStyle/>
                    <a:p>
                      <a:pPr algn="ctr"/>
                      <a:r>
                        <a:rPr lang="en-US" sz="1600" dirty="0"/>
                        <a:t>45%</a:t>
                      </a:r>
                    </a:p>
                  </a:txBody>
                  <a:tcPr/>
                </a:tc>
                <a:extLst>
                  <a:ext uri="{0D108BD9-81ED-4DB2-BD59-A6C34878D82A}">
                    <a16:rowId xmlns:a16="http://schemas.microsoft.com/office/drawing/2014/main" val="10006"/>
                  </a:ext>
                </a:extLst>
              </a:tr>
              <a:tr h="0">
                <a:tc>
                  <a:txBody>
                    <a:bodyPr/>
                    <a:lstStyle/>
                    <a:p>
                      <a:pPr algn="ctr"/>
                      <a:r>
                        <a:rPr lang="en-US" sz="1600" dirty="0"/>
                        <a:t>2017</a:t>
                      </a:r>
                    </a:p>
                  </a:txBody>
                  <a:tcPr/>
                </a:tc>
                <a:tc>
                  <a:txBody>
                    <a:bodyPr/>
                    <a:lstStyle/>
                    <a:p>
                      <a:pPr algn="ctr"/>
                      <a:r>
                        <a:rPr lang="en-US" sz="1600" dirty="0"/>
                        <a:t>3.3 (n=84)</a:t>
                      </a:r>
                    </a:p>
                  </a:txBody>
                  <a:tcPr/>
                </a:tc>
                <a:tc>
                  <a:txBody>
                    <a:bodyPr/>
                    <a:lstStyle/>
                    <a:p>
                      <a:pPr algn="ctr"/>
                      <a:r>
                        <a:rPr lang="en-US" sz="1600" dirty="0"/>
                        <a:t>0%</a:t>
                      </a:r>
                    </a:p>
                  </a:txBody>
                  <a:tcPr/>
                </a:tc>
                <a:tc>
                  <a:txBody>
                    <a:bodyPr/>
                    <a:lstStyle/>
                    <a:p>
                      <a:pPr algn="ctr"/>
                      <a:r>
                        <a:rPr lang="en-US" sz="1600" dirty="0"/>
                        <a:t>4%</a:t>
                      </a:r>
                    </a:p>
                  </a:txBody>
                  <a:tcPr/>
                </a:tc>
                <a:tc>
                  <a:txBody>
                    <a:bodyPr/>
                    <a:lstStyle/>
                    <a:p>
                      <a:pPr algn="ctr"/>
                      <a:r>
                        <a:rPr lang="en-US" sz="1600" dirty="0"/>
                        <a:t>49%</a:t>
                      </a:r>
                    </a:p>
                  </a:txBody>
                  <a:tcPr/>
                </a:tc>
                <a:tc>
                  <a:txBody>
                    <a:bodyPr/>
                    <a:lstStyle/>
                    <a:p>
                      <a:pPr algn="ctr"/>
                      <a:r>
                        <a:rPr lang="en-US" sz="1600" dirty="0"/>
                        <a:t>48%</a:t>
                      </a:r>
                    </a:p>
                  </a:txBody>
                  <a:tcPr/>
                </a:tc>
                <a:extLst>
                  <a:ext uri="{0D108BD9-81ED-4DB2-BD59-A6C34878D82A}">
                    <a16:rowId xmlns:a16="http://schemas.microsoft.com/office/drawing/2014/main" val="3832549508"/>
                  </a:ext>
                </a:extLst>
              </a:tr>
              <a:tr h="147880">
                <a:tc>
                  <a:txBody>
                    <a:bodyPr/>
                    <a:lstStyle/>
                    <a:p>
                      <a:pPr algn="ctr"/>
                      <a:r>
                        <a:rPr lang="en-US" sz="1600" dirty="0"/>
                        <a:t>2018</a:t>
                      </a:r>
                    </a:p>
                  </a:txBody>
                  <a:tcPr/>
                </a:tc>
                <a:tc>
                  <a:txBody>
                    <a:bodyPr/>
                    <a:lstStyle/>
                    <a:p>
                      <a:pPr algn="ctr"/>
                      <a:r>
                        <a:rPr lang="en-US" sz="1600" dirty="0"/>
                        <a:t>3.4 (n=80)</a:t>
                      </a:r>
                    </a:p>
                  </a:txBody>
                  <a:tcPr/>
                </a:tc>
                <a:tc>
                  <a:txBody>
                    <a:bodyPr/>
                    <a:lstStyle/>
                    <a:p>
                      <a:pPr algn="ctr"/>
                      <a:r>
                        <a:rPr lang="en-US" sz="1600" dirty="0"/>
                        <a:t>0%</a:t>
                      </a:r>
                    </a:p>
                  </a:txBody>
                  <a:tcPr/>
                </a:tc>
                <a:tc>
                  <a:txBody>
                    <a:bodyPr/>
                    <a:lstStyle/>
                    <a:p>
                      <a:pPr algn="ctr"/>
                      <a:r>
                        <a:rPr lang="en-US" sz="1600" dirty="0"/>
                        <a:t>3%</a:t>
                      </a:r>
                    </a:p>
                  </a:txBody>
                  <a:tcPr/>
                </a:tc>
                <a:tc>
                  <a:txBody>
                    <a:bodyPr/>
                    <a:lstStyle/>
                    <a:p>
                      <a:pPr algn="ctr"/>
                      <a:r>
                        <a:rPr lang="en-US" sz="1600" dirty="0"/>
                        <a:t>45%</a:t>
                      </a:r>
                    </a:p>
                  </a:txBody>
                  <a:tcPr/>
                </a:tc>
                <a:tc>
                  <a:txBody>
                    <a:bodyPr/>
                    <a:lstStyle/>
                    <a:p>
                      <a:pPr algn="ctr"/>
                      <a:r>
                        <a:rPr lang="en-US" sz="1600" dirty="0"/>
                        <a:t>53%</a:t>
                      </a:r>
                    </a:p>
                  </a:txBody>
                  <a:tcPr/>
                </a:tc>
                <a:extLst>
                  <a:ext uri="{0D108BD9-81ED-4DB2-BD59-A6C34878D82A}">
                    <a16:rowId xmlns:a16="http://schemas.microsoft.com/office/drawing/2014/main" val="110649865"/>
                  </a:ext>
                </a:extLst>
              </a:tr>
              <a:tr h="153557">
                <a:tc gridSpan="6">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i="1" u="sng" dirty="0"/>
                        <a:t>Compass Final Evaluation (Average of two categories)</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200174">
                <a:tc>
                  <a:txBody>
                    <a:bodyPr/>
                    <a:lstStyle/>
                    <a:p>
                      <a:pPr algn="ctr"/>
                      <a:r>
                        <a:rPr lang="en-US" sz="1600" dirty="0"/>
                        <a:t>2016</a:t>
                      </a:r>
                    </a:p>
                  </a:txBody>
                  <a:tcPr/>
                </a:tc>
                <a:tc>
                  <a:txBody>
                    <a:bodyPr/>
                    <a:lstStyle/>
                    <a:p>
                      <a:pPr algn="ctr"/>
                      <a:r>
                        <a:rPr lang="en-US" sz="1600" dirty="0"/>
                        <a:t>3.4</a:t>
                      </a:r>
                      <a:r>
                        <a:rPr lang="en-US" sz="1600" baseline="0" dirty="0"/>
                        <a:t> (n=105</a:t>
                      </a:r>
                      <a:r>
                        <a:rPr lang="en-US" sz="1600" dirty="0"/>
                        <a:t>)</a:t>
                      </a:r>
                    </a:p>
                  </a:txBody>
                  <a:tcPr/>
                </a:tc>
                <a:tc>
                  <a:txBody>
                    <a:bodyPr/>
                    <a:lstStyle/>
                    <a:p>
                      <a:pPr algn="ctr"/>
                      <a:r>
                        <a:rPr lang="en-US" sz="1600" dirty="0"/>
                        <a:t>1%</a:t>
                      </a:r>
                    </a:p>
                  </a:txBody>
                  <a:tcPr/>
                </a:tc>
                <a:tc>
                  <a:txBody>
                    <a:bodyPr/>
                    <a:lstStyle/>
                    <a:p>
                      <a:pPr algn="ctr"/>
                      <a:r>
                        <a:rPr lang="en-US" sz="1600" dirty="0"/>
                        <a:t>5%</a:t>
                      </a:r>
                    </a:p>
                  </a:txBody>
                  <a:tcPr/>
                </a:tc>
                <a:tc>
                  <a:txBody>
                    <a:bodyPr/>
                    <a:lstStyle/>
                    <a:p>
                      <a:pPr algn="ctr"/>
                      <a:r>
                        <a:rPr lang="en-US" sz="1600" dirty="0"/>
                        <a:t>45%</a:t>
                      </a:r>
                    </a:p>
                  </a:txBody>
                  <a:tcPr/>
                </a:tc>
                <a:tc>
                  <a:txBody>
                    <a:bodyPr/>
                    <a:lstStyle/>
                    <a:p>
                      <a:pPr algn="ctr"/>
                      <a:r>
                        <a:rPr lang="en-US" sz="1600" dirty="0"/>
                        <a:t>50%</a:t>
                      </a:r>
                    </a:p>
                  </a:txBody>
                  <a:tcPr/>
                </a:tc>
                <a:extLst>
                  <a:ext uri="{0D108BD9-81ED-4DB2-BD59-A6C34878D82A}">
                    <a16:rowId xmlns:a16="http://schemas.microsoft.com/office/drawing/2014/main" val="10009"/>
                  </a:ext>
                </a:extLst>
              </a:tr>
              <a:tr h="0">
                <a:tc>
                  <a:txBody>
                    <a:bodyPr/>
                    <a:lstStyle/>
                    <a:p>
                      <a:pPr algn="ctr"/>
                      <a:r>
                        <a:rPr lang="en-US" sz="1600" dirty="0"/>
                        <a:t>2017</a:t>
                      </a:r>
                    </a:p>
                  </a:txBody>
                  <a:tcPr/>
                </a:tc>
                <a:tc>
                  <a:txBody>
                    <a:bodyPr/>
                    <a:lstStyle/>
                    <a:p>
                      <a:pPr algn="ctr"/>
                      <a:r>
                        <a:rPr lang="en-US" sz="1600" dirty="0"/>
                        <a:t>3.5 (n=84)</a:t>
                      </a:r>
                    </a:p>
                  </a:txBody>
                  <a:tcPr/>
                </a:tc>
                <a:tc>
                  <a:txBody>
                    <a:bodyPr/>
                    <a:lstStyle/>
                    <a:p>
                      <a:pPr algn="ctr"/>
                      <a:r>
                        <a:rPr lang="en-US" sz="1600" dirty="0"/>
                        <a:t>0%</a:t>
                      </a:r>
                    </a:p>
                  </a:txBody>
                  <a:tcPr/>
                </a:tc>
                <a:tc>
                  <a:txBody>
                    <a:bodyPr/>
                    <a:lstStyle/>
                    <a:p>
                      <a:pPr algn="ctr"/>
                      <a:r>
                        <a:rPr lang="en-US" sz="1600" dirty="0"/>
                        <a:t>5%</a:t>
                      </a:r>
                    </a:p>
                  </a:txBody>
                  <a:tcPr/>
                </a:tc>
                <a:tc>
                  <a:txBody>
                    <a:bodyPr/>
                    <a:lstStyle/>
                    <a:p>
                      <a:pPr algn="ctr"/>
                      <a:r>
                        <a:rPr lang="en-US" sz="1600" dirty="0"/>
                        <a:t>42%</a:t>
                      </a:r>
                    </a:p>
                  </a:txBody>
                  <a:tcPr/>
                </a:tc>
                <a:tc>
                  <a:txBody>
                    <a:bodyPr/>
                    <a:lstStyle/>
                    <a:p>
                      <a:pPr algn="ctr"/>
                      <a:r>
                        <a:rPr lang="en-US" sz="1600" dirty="0"/>
                        <a:t>54%</a:t>
                      </a:r>
                    </a:p>
                  </a:txBody>
                  <a:tcPr/>
                </a:tc>
                <a:extLst>
                  <a:ext uri="{0D108BD9-81ED-4DB2-BD59-A6C34878D82A}">
                    <a16:rowId xmlns:a16="http://schemas.microsoft.com/office/drawing/2014/main" val="2997603679"/>
                  </a:ext>
                </a:extLst>
              </a:tr>
              <a:tr h="370840">
                <a:tc>
                  <a:txBody>
                    <a:bodyPr/>
                    <a:lstStyle/>
                    <a:p>
                      <a:pPr algn="ctr"/>
                      <a:r>
                        <a:rPr lang="en-US" sz="1600" dirty="0"/>
                        <a:t>2018</a:t>
                      </a:r>
                    </a:p>
                  </a:txBody>
                  <a:tcPr/>
                </a:tc>
                <a:tc>
                  <a:txBody>
                    <a:bodyPr/>
                    <a:lstStyle/>
                    <a:p>
                      <a:pPr algn="ctr"/>
                      <a:r>
                        <a:rPr lang="en-US" sz="1600" dirty="0"/>
                        <a:t>3.6 (n=80)</a:t>
                      </a:r>
                    </a:p>
                  </a:txBody>
                  <a:tcPr/>
                </a:tc>
                <a:tc>
                  <a:txBody>
                    <a:bodyPr/>
                    <a:lstStyle/>
                    <a:p>
                      <a:pPr algn="ctr"/>
                      <a:r>
                        <a:rPr lang="en-US" sz="1600" dirty="0"/>
                        <a:t>0%</a:t>
                      </a:r>
                    </a:p>
                  </a:txBody>
                  <a:tcPr/>
                </a:tc>
                <a:tc>
                  <a:txBody>
                    <a:bodyPr/>
                    <a:lstStyle/>
                    <a:p>
                      <a:pPr algn="ctr"/>
                      <a:r>
                        <a:rPr lang="en-US" sz="1600" dirty="0"/>
                        <a:t>3%</a:t>
                      </a:r>
                    </a:p>
                  </a:txBody>
                  <a:tcPr/>
                </a:tc>
                <a:tc>
                  <a:txBody>
                    <a:bodyPr/>
                    <a:lstStyle/>
                    <a:p>
                      <a:pPr algn="ctr"/>
                      <a:r>
                        <a:rPr lang="en-US" sz="1600" dirty="0"/>
                        <a:t>38%</a:t>
                      </a:r>
                    </a:p>
                  </a:txBody>
                  <a:tcPr/>
                </a:tc>
                <a:tc>
                  <a:txBody>
                    <a:bodyPr/>
                    <a:lstStyle/>
                    <a:p>
                      <a:pPr algn="ctr"/>
                      <a:r>
                        <a:rPr lang="en-US" sz="1600" dirty="0"/>
                        <a:t>60%</a:t>
                      </a:r>
                    </a:p>
                  </a:txBody>
                  <a:tcPr/>
                </a:tc>
                <a:extLst>
                  <a:ext uri="{0D108BD9-81ED-4DB2-BD59-A6C34878D82A}">
                    <a16:rowId xmlns:a16="http://schemas.microsoft.com/office/drawing/2014/main" val="2063313872"/>
                  </a:ext>
                </a:extLst>
              </a:tr>
            </a:tbl>
          </a:graphicData>
        </a:graphic>
      </p:graphicFrame>
    </p:spTree>
    <p:extLst>
      <p:ext uri="{BB962C8B-B14F-4D97-AF65-F5344CB8AC3E}">
        <p14:creationId xmlns:p14="http://schemas.microsoft.com/office/powerpoint/2010/main" val="39673502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2278" y="421340"/>
            <a:ext cx="7947024" cy="1143000"/>
          </a:xfrm>
        </p:spPr>
        <p:txBody>
          <a:bodyPr/>
          <a:lstStyle/>
          <a:p>
            <a:r>
              <a:rPr lang="en-US" sz="3600" dirty="0"/>
              <a:t>Program Comparison</a:t>
            </a:r>
            <a:br>
              <a:rPr lang="en-US" sz="3600" dirty="0"/>
            </a:br>
            <a:r>
              <a:rPr lang="en-US" sz="3600" dirty="0"/>
              <a:t>2018 Factbook and Data Dashboard</a:t>
            </a:r>
            <a:r>
              <a:rPr lang="en-US" sz="3000" dirty="0"/>
              <a:t/>
            </a:r>
            <a:br>
              <a:rPr lang="en-US" sz="3000" dirty="0"/>
            </a:br>
            <a:r>
              <a:rPr lang="en-US" sz="3000" i="1" u="sng" dirty="0"/>
              <a:t>Compass Final Evaluation</a:t>
            </a:r>
            <a:br>
              <a:rPr lang="en-US" sz="3000" i="1" u="sng" dirty="0"/>
            </a:br>
            <a:r>
              <a:rPr lang="en-US" sz="3000" i="1" u="sng" dirty="0"/>
              <a:t>(combined CAEP 4.1 and 4.2)</a:t>
            </a:r>
            <a:endParaRPr lang="en-US" sz="3000" dirty="0"/>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2108453637"/>
              </p:ext>
            </p:extLst>
          </p:nvPr>
        </p:nvGraphicFramePr>
        <p:xfrm>
          <a:off x="268943" y="2632113"/>
          <a:ext cx="8713694" cy="3108960"/>
        </p:xfrm>
        <a:graphic>
          <a:graphicData uri="http://schemas.openxmlformats.org/drawingml/2006/table">
            <a:tbl>
              <a:tblPr firstRow="1" bandRow="1">
                <a:tableStyleId>{5C22544A-7EE6-4342-B048-85BDC9FD1C3A}</a:tableStyleId>
              </a:tblPr>
              <a:tblGrid>
                <a:gridCol w="1882587">
                  <a:extLst>
                    <a:ext uri="{9D8B030D-6E8A-4147-A177-3AD203B41FA5}">
                      <a16:colId xmlns:a16="http://schemas.microsoft.com/office/drawing/2014/main" val="20000"/>
                    </a:ext>
                  </a:extLst>
                </a:gridCol>
                <a:gridCol w="1775013">
                  <a:extLst>
                    <a:ext uri="{9D8B030D-6E8A-4147-A177-3AD203B41FA5}">
                      <a16:colId xmlns:a16="http://schemas.microsoft.com/office/drawing/2014/main" val="20001"/>
                    </a:ext>
                  </a:extLst>
                </a:gridCol>
                <a:gridCol w="1280160">
                  <a:extLst>
                    <a:ext uri="{9D8B030D-6E8A-4147-A177-3AD203B41FA5}">
                      <a16:colId xmlns:a16="http://schemas.microsoft.com/office/drawing/2014/main" val="20002"/>
                    </a:ext>
                  </a:extLst>
                </a:gridCol>
                <a:gridCol w="1420009">
                  <a:extLst>
                    <a:ext uri="{9D8B030D-6E8A-4147-A177-3AD203B41FA5}">
                      <a16:colId xmlns:a16="http://schemas.microsoft.com/office/drawing/2014/main" val="20003"/>
                    </a:ext>
                  </a:extLst>
                </a:gridCol>
                <a:gridCol w="1226372">
                  <a:extLst>
                    <a:ext uri="{9D8B030D-6E8A-4147-A177-3AD203B41FA5}">
                      <a16:colId xmlns:a16="http://schemas.microsoft.com/office/drawing/2014/main" val="20004"/>
                    </a:ext>
                  </a:extLst>
                </a:gridCol>
                <a:gridCol w="1129553">
                  <a:extLst>
                    <a:ext uri="{9D8B030D-6E8A-4147-A177-3AD203B41FA5}">
                      <a16:colId xmlns:a16="http://schemas.microsoft.com/office/drawing/2014/main" val="20005"/>
                    </a:ext>
                  </a:extLst>
                </a:gridCol>
              </a:tblGrid>
              <a:tr h="370840">
                <a:tc>
                  <a:txBody>
                    <a:bodyPr/>
                    <a:lstStyle/>
                    <a:p>
                      <a:pPr algn="ctr"/>
                      <a:r>
                        <a:rPr lang="en-US" sz="1800" dirty="0"/>
                        <a:t>Program</a:t>
                      </a:r>
                    </a:p>
                  </a:txBody>
                  <a:tcPr/>
                </a:tc>
                <a:tc>
                  <a:txBody>
                    <a:bodyPr/>
                    <a:lstStyle/>
                    <a:p>
                      <a:pPr algn="ctr"/>
                      <a:r>
                        <a:rPr lang="en-US" sz="1800" dirty="0"/>
                        <a:t>Mean</a:t>
                      </a:r>
                    </a:p>
                    <a:p>
                      <a:pPr algn="ctr"/>
                      <a:r>
                        <a:rPr lang="en-US" sz="1800" dirty="0"/>
                        <a:t>number</a:t>
                      </a:r>
                    </a:p>
                  </a:txBody>
                  <a:tcPr/>
                </a:tc>
                <a:tc>
                  <a:txBody>
                    <a:bodyPr/>
                    <a:lstStyle/>
                    <a:p>
                      <a:pPr algn="ctr"/>
                      <a:r>
                        <a:rPr lang="en-US" sz="1800" dirty="0"/>
                        <a:t>Ineffective</a:t>
                      </a:r>
                    </a:p>
                  </a:txBody>
                  <a:tcPr/>
                </a:tc>
                <a:tc>
                  <a:txBody>
                    <a:bodyPr/>
                    <a:lstStyle/>
                    <a:p>
                      <a:pPr algn="ctr"/>
                      <a:r>
                        <a:rPr lang="en-US" sz="1800" dirty="0"/>
                        <a:t>Effective: Emerging</a:t>
                      </a:r>
                    </a:p>
                  </a:txBody>
                  <a:tcPr/>
                </a:tc>
                <a:tc>
                  <a:txBody>
                    <a:bodyPr/>
                    <a:lstStyle/>
                    <a:p>
                      <a:pPr algn="ctr"/>
                      <a:r>
                        <a:rPr lang="en-US" sz="1800" dirty="0"/>
                        <a:t>Effective: Proficient</a:t>
                      </a:r>
                    </a:p>
                  </a:txBody>
                  <a:tcPr/>
                </a:tc>
                <a:tc>
                  <a:txBody>
                    <a:bodyPr/>
                    <a:lstStyle/>
                    <a:p>
                      <a:pPr algn="ctr"/>
                      <a:r>
                        <a:rPr lang="en-US" sz="1800" dirty="0"/>
                        <a:t>Highly Effective</a:t>
                      </a:r>
                    </a:p>
                  </a:txBody>
                  <a:tcPr/>
                </a:tc>
                <a:extLst>
                  <a:ext uri="{0D108BD9-81ED-4DB2-BD59-A6C34878D82A}">
                    <a16:rowId xmlns:a16="http://schemas.microsoft.com/office/drawing/2014/main" val="10000"/>
                  </a:ext>
                </a:extLst>
              </a:tr>
              <a:tr h="370840">
                <a:tc>
                  <a:txBody>
                    <a:bodyPr/>
                    <a:lstStyle/>
                    <a:p>
                      <a:pPr algn="ctr"/>
                      <a:r>
                        <a:rPr lang="en-US" sz="2000" b="0" i="0" u="none" dirty="0"/>
                        <a:t>Undergraduate</a:t>
                      </a:r>
                    </a:p>
                  </a:txBody>
                  <a:tcPr/>
                </a:tc>
                <a:tc>
                  <a:txBody>
                    <a:bodyPr/>
                    <a:lstStyle/>
                    <a:p>
                      <a:pPr algn="ctr"/>
                      <a:r>
                        <a:rPr lang="en-US" sz="2400" b="0" i="0" u="none" dirty="0"/>
                        <a:t>3.4</a:t>
                      </a:r>
                    </a:p>
                    <a:p>
                      <a:pPr algn="ctr"/>
                      <a:r>
                        <a:rPr lang="en-US" sz="2400" b="0" i="0" u="none" dirty="0"/>
                        <a:t>(n=360)</a:t>
                      </a:r>
                    </a:p>
                  </a:txBody>
                  <a:tcPr/>
                </a:tc>
                <a:tc>
                  <a:txBody>
                    <a:bodyPr/>
                    <a:lstStyle/>
                    <a:p>
                      <a:pPr algn="ctr"/>
                      <a:r>
                        <a:rPr lang="en-US" sz="2400" dirty="0"/>
                        <a:t>1%</a:t>
                      </a:r>
                    </a:p>
                  </a:txBody>
                  <a:tcPr/>
                </a:tc>
                <a:tc>
                  <a:txBody>
                    <a:bodyPr/>
                    <a:lstStyle/>
                    <a:p>
                      <a:pPr algn="ctr"/>
                      <a:r>
                        <a:rPr lang="en-US" sz="2400" dirty="0"/>
                        <a:t>7%</a:t>
                      </a:r>
                    </a:p>
                  </a:txBody>
                  <a:tcPr/>
                </a:tc>
                <a:tc>
                  <a:txBody>
                    <a:bodyPr/>
                    <a:lstStyle/>
                    <a:p>
                      <a:pPr algn="ctr"/>
                      <a:r>
                        <a:rPr lang="en-US" sz="2400" dirty="0"/>
                        <a:t>38%</a:t>
                      </a:r>
                    </a:p>
                  </a:txBody>
                  <a:tcPr/>
                </a:tc>
                <a:tc>
                  <a:txBody>
                    <a:bodyPr/>
                    <a:lstStyle/>
                    <a:p>
                      <a:pPr algn="ctr"/>
                      <a:r>
                        <a:rPr lang="en-US" sz="2400" dirty="0"/>
                        <a:t>54%</a:t>
                      </a:r>
                    </a:p>
                  </a:txBody>
                  <a:tcPr/>
                </a:tc>
                <a:extLst>
                  <a:ext uri="{0D108BD9-81ED-4DB2-BD59-A6C34878D82A}">
                    <a16:rowId xmlns:a16="http://schemas.microsoft.com/office/drawing/2014/main" val="10001"/>
                  </a:ext>
                </a:extLst>
              </a:tr>
              <a:tr h="370840">
                <a:tc>
                  <a:txBody>
                    <a:bodyPr/>
                    <a:lstStyle/>
                    <a:p>
                      <a:pPr algn="ctr"/>
                      <a:r>
                        <a:rPr lang="en-US" sz="2000" dirty="0"/>
                        <a:t>MAT</a:t>
                      </a:r>
                    </a:p>
                  </a:txBody>
                  <a:tcPr/>
                </a:tc>
                <a:tc>
                  <a:txBody>
                    <a:bodyPr/>
                    <a:lstStyle/>
                    <a:p>
                      <a:pPr algn="ctr"/>
                      <a:r>
                        <a:rPr lang="en-US" sz="2400" dirty="0"/>
                        <a:t>3.6</a:t>
                      </a:r>
                    </a:p>
                    <a:p>
                      <a:pPr algn="ctr"/>
                      <a:r>
                        <a:rPr lang="en-US" sz="2400" dirty="0"/>
                        <a:t>(n=78)</a:t>
                      </a:r>
                    </a:p>
                  </a:txBody>
                  <a:tcPr/>
                </a:tc>
                <a:tc>
                  <a:txBody>
                    <a:bodyPr/>
                    <a:lstStyle/>
                    <a:p>
                      <a:pPr algn="ctr"/>
                      <a:r>
                        <a:rPr lang="en-US" sz="2400" dirty="0"/>
                        <a:t>1%</a:t>
                      </a:r>
                    </a:p>
                  </a:txBody>
                  <a:tcPr/>
                </a:tc>
                <a:tc>
                  <a:txBody>
                    <a:bodyPr/>
                    <a:lstStyle/>
                    <a:p>
                      <a:pPr algn="ctr"/>
                      <a:r>
                        <a:rPr lang="en-US" sz="2400" dirty="0"/>
                        <a:t>3%</a:t>
                      </a:r>
                    </a:p>
                  </a:txBody>
                  <a:tcPr/>
                </a:tc>
                <a:tc>
                  <a:txBody>
                    <a:bodyPr/>
                    <a:lstStyle/>
                    <a:p>
                      <a:pPr algn="ctr"/>
                      <a:r>
                        <a:rPr lang="en-US" sz="2400" dirty="0"/>
                        <a:t>35%</a:t>
                      </a:r>
                    </a:p>
                  </a:txBody>
                  <a:tcPr/>
                </a:tc>
                <a:tc>
                  <a:txBody>
                    <a:bodyPr/>
                    <a:lstStyle/>
                    <a:p>
                      <a:pPr algn="ctr"/>
                      <a:r>
                        <a:rPr lang="en-US" sz="2400" dirty="0"/>
                        <a:t>62%</a:t>
                      </a:r>
                    </a:p>
                  </a:txBody>
                  <a:tcPr/>
                </a:tc>
                <a:extLst>
                  <a:ext uri="{0D108BD9-81ED-4DB2-BD59-A6C34878D82A}">
                    <a16:rowId xmlns:a16="http://schemas.microsoft.com/office/drawing/2014/main" val="10002"/>
                  </a:ext>
                </a:extLst>
              </a:tr>
              <a:tr h="370840">
                <a:tc>
                  <a:txBody>
                    <a:bodyPr/>
                    <a:lstStyle/>
                    <a:p>
                      <a:pPr algn="ctr"/>
                      <a:r>
                        <a:rPr lang="en-US" sz="2000" dirty="0"/>
                        <a:t>PBC</a:t>
                      </a:r>
                    </a:p>
                  </a:txBody>
                  <a:tcPr/>
                </a:tc>
                <a:tc>
                  <a:txBody>
                    <a:bodyPr/>
                    <a:lstStyle/>
                    <a:p>
                      <a:pPr algn="ctr"/>
                      <a:r>
                        <a:rPr lang="en-US" sz="2400" dirty="0"/>
                        <a:t>3.6</a:t>
                      </a:r>
                    </a:p>
                    <a:p>
                      <a:pPr algn="ctr"/>
                      <a:r>
                        <a:rPr lang="en-US" sz="2400" dirty="0"/>
                        <a:t>(n=80)</a:t>
                      </a:r>
                    </a:p>
                  </a:txBody>
                  <a:tcPr/>
                </a:tc>
                <a:tc>
                  <a:txBody>
                    <a:bodyPr/>
                    <a:lstStyle/>
                    <a:p>
                      <a:pPr algn="ctr"/>
                      <a:r>
                        <a:rPr lang="en-US" sz="2400" dirty="0"/>
                        <a:t>0%</a:t>
                      </a:r>
                    </a:p>
                  </a:txBody>
                  <a:tcPr/>
                </a:tc>
                <a:tc>
                  <a:txBody>
                    <a:bodyPr/>
                    <a:lstStyle/>
                    <a:p>
                      <a:pPr algn="ctr"/>
                      <a:r>
                        <a:rPr lang="en-US" sz="2400" dirty="0"/>
                        <a:t>3%</a:t>
                      </a:r>
                    </a:p>
                  </a:txBody>
                  <a:tcPr/>
                </a:tc>
                <a:tc>
                  <a:txBody>
                    <a:bodyPr/>
                    <a:lstStyle/>
                    <a:p>
                      <a:pPr algn="ctr"/>
                      <a:r>
                        <a:rPr lang="en-US" sz="2400" dirty="0"/>
                        <a:t>38%</a:t>
                      </a:r>
                    </a:p>
                  </a:txBody>
                  <a:tcPr/>
                </a:tc>
                <a:tc>
                  <a:txBody>
                    <a:bodyPr/>
                    <a:lstStyle/>
                    <a:p>
                      <a:pPr algn="ctr"/>
                      <a:r>
                        <a:rPr lang="en-US" sz="2400" dirty="0"/>
                        <a:t>60%</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429641771"/>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enesis">
  <a:themeElements>
    <a:clrScheme name="Custom 6">
      <a:dk1>
        <a:sysClr val="windowText" lastClr="000000"/>
      </a:dk1>
      <a:lt1>
        <a:sysClr val="window" lastClr="FFFFFF"/>
      </a:lt1>
      <a:dk2>
        <a:srgbClr val="465466"/>
      </a:dk2>
      <a:lt2>
        <a:srgbClr val="BBD7F8"/>
      </a:lt2>
      <a:accent1>
        <a:srgbClr val="E0BA25"/>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Genesis">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Genesis">
      <a:fillStyleLst>
        <a:solidFill>
          <a:schemeClr val="phClr"/>
        </a:solidFill>
        <a:gradFill rotWithShape="1">
          <a:gsLst>
            <a:gs pos="0">
              <a:schemeClr val="phClr">
                <a:tint val="100000"/>
                <a:shade val="70000"/>
                <a:satMod val="100000"/>
                <a:greenMod val="110000"/>
              </a:schemeClr>
            </a:gs>
            <a:gs pos="75000">
              <a:schemeClr val="phClr">
                <a:tint val="40000"/>
                <a:satMod val="150000"/>
                <a:redMod val="100000"/>
                <a:blueMod val="100000"/>
              </a:schemeClr>
            </a:gs>
            <a:gs pos="100000">
              <a:schemeClr val="phClr">
                <a:tint val="60000"/>
                <a:satMod val="120000"/>
                <a:redMod val="100000"/>
                <a:blueMod val="100000"/>
              </a:schemeClr>
            </a:gs>
          </a:gsLst>
          <a:path path="circle">
            <a:fillToRect l="25000" t="25000" r="5000" b="5000"/>
          </a:path>
        </a:gradFill>
        <a:gradFill rotWithShape="1">
          <a:gsLst>
            <a:gs pos="0">
              <a:schemeClr val="phClr">
                <a:tint val="50000"/>
                <a:shade val="100000"/>
                <a:alpha val="100000"/>
                <a:satMod val="150000"/>
              </a:schemeClr>
            </a:gs>
            <a:gs pos="40000">
              <a:schemeClr val="phClr">
                <a:tint val="70000"/>
                <a:shade val="100000"/>
                <a:alpha val="100000"/>
                <a:satMod val="150000"/>
              </a:schemeClr>
            </a:gs>
            <a:gs pos="100000">
              <a:schemeClr val="phClr">
                <a:shade val="90000"/>
                <a:satMod val="110000"/>
              </a:schemeClr>
            </a:gs>
          </a:gsLst>
          <a:lin ang="5400000" scaled="0"/>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a:effectStyle>
        <a:effectStyle>
          <a:effectLst>
            <a:innerShdw blurRad="50800" dist="25400" dir="13500000">
              <a:srgbClr val="000000">
                <a:alpha val="75000"/>
              </a:srgbClr>
            </a:innerShdw>
            <a:reflection blurRad="101600" stA="40000" endPos="50000" dist="63500" dir="5400000" fadeDir="7200000" sy="-100000" kx="300000" rotWithShape="0"/>
          </a:effectLst>
          <a:scene3d>
            <a:camera prst="orthographicFront">
              <a:rot lat="0" lon="0" rev="0"/>
            </a:camera>
            <a:lightRig rig="chilly" dir="tr">
              <a:rot lat="0" lon="0" rev="1200000"/>
            </a:lightRig>
          </a:scene3d>
          <a:sp3d prstMaterial="plastic">
            <a:bevelT w="0" h="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2"/>
          <a:stretch/>
        </a:blipFill>
        <a:blipFill rotWithShape="1">
          <a:blip xmlns:r="http://schemas.openxmlformats.org/officeDocument/2006/relationships" r:embed="rId3"/>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4112</TotalTime>
  <Words>7703</Words>
  <Application>Microsoft Office PowerPoint</Application>
  <PresentationFormat>On-screen Show (4:3)</PresentationFormat>
  <Paragraphs>919</Paragraphs>
  <Slides>41</Slides>
  <Notes>41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41</vt:i4>
      </vt:variant>
    </vt:vector>
  </HeadingPairs>
  <TitlesOfParts>
    <vt:vector size="47" baseType="lpstr">
      <vt:lpstr>Arial</vt:lpstr>
      <vt:lpstr>Calibri</vt:lpstr>
      <vt:lpstr>Calisto MT</vt:lpstr>
      <vt:lpstr>Wingdings</vt:lpstr>
      <vt:lpstr>Genesis</vt:lpstr>
      <vt:lpstr>Custom Design</vt:lpstr>
      <vt:lpstr>CAEP  Standard 4 </vt:lpstr>
      <vt:lpstr>InTASC Standards</vt:lpstr>
      <vt:lpstr>Standard 4</vt:lpstr>
      <vt:lpstr>8 Annual Reporting Measure</vt:lpstr>
      <vt:lpstr>Louisiana Department of Education Expectations</vt:lpstr>
      <vt:lpstr>2018 Louisiana Fact Book and  Data Dash Boards: Undergraduate</vt:lpstr>
      <vt:lpstr>2018 Louisiana Fact Book and  Data Dash Boards:  Master of Arts in Teaching (MAT)</vt:lpstr>
      <vt:lpstr>2018 Louisiana Fact Book and  Data Dash Boards:  Alternative Certification (PBC)</vt:lpstr>
      <vt:lpstr>Program Comparison 2018 Factbook and Data Dashboard Compass Final Evaluation (combined CAEP 4.1 and 4.2)</vt:lpstr>
      <vt:lpstr>Completer Data Conclusions (combined CAEP 4.1 and 4.2)</vt:lpstr>
      <vt:lpstr>Program Comparison 2018 Factbook and Data Dashboard Compass Student Growth (SLT/VAM) CAEP 4.1</vt:lpstr>
      <vt:lpstr>Student Growth (VAM) Disaggregation by Content Area: Undergraduate</vt:lpstr>
      <vt:lpstr>Student Growth (VAM) Disaggregation by Content Area: Master of Arts in Teaching (MAT)</vt:lpstr>
      <vt:lpstr>Student Growth (VAM) Disaggregation by Content Area: Alternative Certification (PBC)</vt:lpstr>
      <vt:lpstr>P-12 Learning and Development Conclusions (CAEP 4.1)</vt:lpstr>
      <vt:lpstr>P-12 Learning and Development Next Steps (CAEP 4.1)</vt:lpstr>
      <vt:lpstr>Program Comparison 2018 Factbook and Data Dashboard Compass Professional Practice  (Observation Evaluations; CAEP 4.2)</vt:lpstr>
      <vt:lpstr>Observations of Teaching Effectiveness Conclusions (CAEP 4.2)</vt:lpstr>
      <vt:lpstr>PowerPoint Presentation</vt:lpstr>
      <vt:lpstr>Enrollment and  Completer Numbers</vt:lpstr>
      <vt:lpstr>Enrollment and Completer Numbers Next Steps</vt:lpstr>
      <vt:lpstr> Persistence Data</vt:lpstr>
      <vt:lpstr>Persistence Data Next Steps</vt:lpstr>
      <vt:lpstr>MSU Created Surveys</vt:lpstr>
      <vt:lpstr>MSU Created Survey: Employer Satisfaction (ESS) By the Numbers</vt:lpstr>
      <vt:lpstr>MSU Created Survey: Employer Satisfaction In their own words… Two recommendations for this completers: </vt:lpstr>
      <vt:lpstr>Employer Satisfaction Survey Conclusions</vt:lpstr>
      <vt:lpstr>Employer Satisfaction  Next Steps</vt:lpstr>
      <vt:lpstr>MSU Created Survey: Completer Follow-up (CFS) By the Numbers</vt:lpstr>
      <vt:lpstr>MSU Created Survey: Completer Follow-up In their own words… What are your toughest transitions from college to the classroom?</vt:lpstr>
      <vt:lpstr>Quotes from Spring 2017 Completer Follow-up Surveys</vt:lpstr>
      <vt:lpstr>PowerPoint Presentation</vt:lpstr>
      <vt:lpstr>Completer Follow-up Survey Conclusions and Next Steps</vt:lpstr>
      <vt:lpstr>Employer Satisfaction Survey and Completer Follow-up Survey Comparison</vt:lpstr>
      <vt:lpstr>MSU Institutional Research Office Graduation/Matriculation Rates</vt:lpstr>
      <vt:lpstr>Graduation/Matriculation Rates Initial-certification Programs Next Steps</vt:lpstr>
      <vt:lpstr>Teach Louisiana: Licensure and Employment Rates (Initial Certification Programs)</vt:lpstr>
      <vt:lpstr>Teach Louisiana: Graduation and Licensure Rates Advanced Programs</vt:lpstr>
      <vt:lpstr>Graduation and Licensure Rates Advanced Programs Next Steps </vt:lpstr>
      <vt:lpstr>United States Department of Education: MSU Loan Default Rates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 Broussard</dc:creator>
  <cp:lastModifiedBy>McNeese</cp:lastModifiedBy>
  <cp:revision>197</cp:revision>
  <cp:lastPrinted>2019-04-30T21:47:13Z</cp:lastPrinted>
  <dcterms:created xsi:type="dcterms:W3CDTF">2014-02-13T15:08:32Z</dcterms:created>
  <dcterms:modified xsi:type="dcterms:W3CDTF">2019-04-30T21:47:34Z</dcterms:modified>
</cp:coreProperties>
</file>