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9" r:id="rId3"/>
    <p:sldId id="257" r:id="rId4"/>
    <p:sldId id="258" r:id="rId5"/>
    <p:sldId id="260" r:id="rId6"/>
    <p:sldId id="261" r:id="rId7"/>
    <p:sldId id="266" r:id="rId8"/>
    <p:sldId id="265" r:id="rId9"/>
    <p:sldId id="268" r:id="rId10"/>
    <p:sldId id="262" r:id="rId11"/>
    <p:sldId id="269" r:id="rId12"/>
    <p:sldId id="271" r:id="rId13"/>
    <p:sldId id="263" r:id="rId14"/>
    <p:sldId id="264" r:id="rId15"/>
    <p:sldId id="267" r:id="rId16"/>
    <p:sldId id="272" r:id="rId17"/>
    <p:sldId id="27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C7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120" autoAdjust="0"/>
  </p:normalViewPr>
  <p:slideViewPr>
    <p:cSldViewPr snapToGrid="0" snapToObjects="1">
      <p:cViewPr varScale="1">
        <p:scale>
          <a:sx n="87" d="100"/>
          <a:sy n="87" d="100"/>
        </p:scale>
        <p:origin x="-10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9AE678-72C0-F843-B150-6361317BB17E}" type="datetimeFigureOut">
              <a:rPr lang="en-US" smtClean="0"/>
              <a:t>1/9/19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03120A-C047-634C-97C4-80A8B9E2D8C6}" type="slidenum">
              <a:rPr lang="en-US" smtClean="0"/>
              <a:t>‹#›</a:t>
            </a:fld>
            <a:endParaRPr lang="en-US"/>
          </a:p>
        </p:txBody>
      </p:sp>
    </p:spTree>
    <p:extLst>
      <p:ext uri="{BB962C8B-B14F-4D97-AF65-F5344CB8AC3E}">
        <p14:creationId xmlns:p14="http://schemas.microsoft.com/office/powerpoint/2010/main" val="11259480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you have to start with a clear understanding of your destination. The instructional</a:t>
            </a:r>
            <a:r>
              <a:rPr lang="en-US" baseline="0" dirty="0" smtClean="0"/>
              <a:t> design model that Wiggins and </a:t>
            </a:r>
            <a:r>
              <a:rPr lang="en-US" baseline="0" dirty="0" err="1" smtClean="0"/>
              <a:t>McTighe</a:t>
            </a:r>
            <a:r>
              <a:rPr lang="en-US" baseline="0" dirty="0" smtClean="0"/>
              <a:t> have created is a framework that begins with the learners goals in mind. In order for course or unit instruction to be engaging and effective instructors should start with the end in mind.</a:t>
            </a:r>
          </a:p>
          <a:p>
            <a:endParaRPr lang="en-US" baseline="0" dirty="0" smtClean="0"/>
          </a:p>
          <a:p>
            <a:r>
              <a:rPr lang="en-US" baseline="0" dirty="0" smtClean="0"/>
              <a:t>In this session we are going to use the Backward Design model as a guideline to creating a program curriculum that is purposeful in leveraging what students need to know and understand during the design process in order to progress.</a:t>
            </a:r>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2</a:t>
            </a:fld>
            <a:endParaRPr lang="en-US"/>
          </a:p>
        </p:txBody>
      </p:sp>
    </p:spTree>
    <p:extLst>
      <p:ext uri="{BB962C8B-B14F-4D97-AF65-F5344CB8AC3E}">
        <p14:creationId xmlns:p14="http://schemas.microsoft.com/office/powerpoint/2010/main" val="1111753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Identify the desired results that you</a:t>
            </a:r>
            <a:r>
              <a:rPr lang="en-US" baseline="0" dirty="0" smtClean="0"/>
              <a:t> want from your </a:t>
            </a:r>
            <a:r>
              <a:rPr lang="en-US" baseline="0" dirty="0" smtClean="0"/>
              <a:t>learners. In </a:t>
            </a:r>
            <a:r>
              <a:rPr lang="en-US" baseline="0" dirty="0" smtClean="0"/>
              <a:t>other words this is your destination for your students. This is the step that as the designer/instructor, you think about what information you want your students to understand which should not be confused with what you want them to know.  Results that produce student understanding will then in turn produce students that can transfer knowledge and skills into other situations.</a:t>
            </a:r>
          </a:p>
          <a:p>
            <a:pPr marL="228600" indent="-228600">
              <a:buAutoNum type="arabicPeriod"/>
            </a:pPr>
            <a:endParaRPr lang="en-US" baseline="0" dirty="0" smtClean="0"/>
          </a:p>
          <a:p>
            <a:pPr marL="228600" indent="-228600">
              <a:buAutoNum type="arabicPeriod"/>
            </a:pPr>
            <a:r>
              <a:rPr lang="en-US" baseline="0" dirty="0" smtClean="0"/>
              <a:t>The second step is to determine what you will gather from your students as acceptable evidence. </a:t>
            </a:r>
            <a:r>
              <a:rPr lang="en-US" b="1" baseline="0" dirty="0" smtClean="0">
                <a:solidFill>
                  <a:srgbClr val="800000"/>
                </a:solidFill>
              </a:rPr>
              <a:t>It will be very important to make sure that when determining what this evidence will look like. </a:t>
            </a:r>
            <a:r>
              <a:rPr lang="en-US" baseline="0" dirty="0" smtClean="0"/>
              <a:t>Be sure to choose evidence that will align with step one which is your desired results.</a:t>
            </a:r>
          </a:p>
          <a:p>
            <a:pPr marL="228600" indent="-228600">
              <a:buAutoNum type="arabicPeriod"/>
            </a:pPr>
            <a:endParaRPr lang="en-US" baseline="0" dirty="0" smtClean="0"/>
          </a:p>
          <a:p>
            <a:pPr marL="228600" indent="-228600">
              <a:buAutoNum type="arabicPeriod"/>
            </a:pPr>
            <a:r>
              <a:rPr lang="en-US" baseline="0" dirty="0" smtClean="0"/>
              <a:t>The last step is to plan the learning experiences and instruction of the course or unit. Your goal in this step is to make the instruction and learning experiences engaging and effective for all students.</a:t>
            </a:r>
          </a:p>
        </p:txBody>
      </p:sp>
      <p:sp>
        <p:nvSpPr>
          <p:cNvPr id="4" name="Slide Number Placeholder 3"/>
          <p:cNvSpPr>
            <a:spLocks noGrp="1"/>
          </p:cNvSpPr>
          <p:nvPr>
            <p:ph type="sldNum" sz="quarter" idx="10"/>
          </p:nvPr>
        </p:nvSpPr>
        <p:spPr/>
        <p:txBody>
          <a:bodyPr/>
          <a:lstStyle/>
          <a:p>
            <a:fld id="{7303120A-C047-634C-97C4-80A8B9E2D8C6}" type="slidenum">
              <a:rPr lang="en-US" smtClean="0"/>
              <a:t>4</a:t>
            </a:fld>
            <a:endParaRPr lang="en-US"/>
          </a:p>
        </p:txBody>
      </p:sp>
    </p:spTree>
    <p:extLst>
      <p:ext uri="{BB962C8B-B14F-4D97-AF65-F5344CB8AC3E}">
        <p14:creationId xmlns:p14="http://schemas.microsoft.com/office/powerpoint/2010/main" val="303054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want the learning that is going to stick with our students and be meaningful.</a:t>
            </a:r>
          </a:p>
          <a:p>
            <a:endParaRPr lang="en-US" baseline="0" dirty="0" smtClean="0"/>
          </a:p>
          <a:p>
            <a:r>
              <a:rPr lang="en-US" baseline="0" dirty="0" smtClean="0"/>
              <a:t>Ask yourself these questions and identify the results and then you will be able to weed out what is unnecessary for students to learn. Instead students will have more of a buy-in as they learn content. Students will better understand why their learning is important instead of giving the typical responses of I just needed to know it for the test. </a:t>
            </a:r>
          </a:p>
          <a:p>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5</a:t>
            </a:fld>
            <a:endParaRPr lang="en-US"/>
          </a:p>
        </p:txBody>
      </p:sp>
    </p:spTree>
    <p:extLst>
      <p:ext uri="{BB962C8B-B14F-4D97-AF65-F5344CB8AC3E}">
        <p14:creationId xmlns:p14="http://schemas.microsoft.com/office/powerpoint/2010/main" val="2969309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can be difficult to prioritize and narrow down content to teach.</a:t>
            </a:r>
          </a:p>
          <a:p>
            <a:r>
              <a:rPr lang="en-US" baseline="0" dirty="0" smtClean="0"/>
              <a:t>In order for the content to fit within the framework of your course or unit Wiggins and </a:t>
            </a:r>
            <a:r>
              <a:rPr lang="en-US" baseline="0" dirty="0" err="1" smtClean="0"/>
              <a:t>McTighe</a:t>
            </a:r>
            <a:r>
              <a:rPr lang="en-US" baseline="0" dirty="0" smtClean="0"/>
              <a:t> provide a useful process for establishing priorities in your curriculum.</a:t>
            </a:r>
          </a:p>
          <a:p>
            <a:endParaRPr lang="en-US" baseline="0" dirty="0" smtClean="0"/>
          </a:p>
          <a:p>
            <a:r>
              <a:rPr lang="en-US" baseline="0" dirty="0" smtClean="0"/>
              <a:t>Too </a:t>
            </a:r>
            <a:r>
              <a:rPr lang="en-US" baseline="0" dirty="0" smtClean="0"/>
              <a:t>much content and not enough time to teach effectively.</a:t>
            </a:r>
          </a:p>
          <a:p>
            <a:r>
              <a:rPr lang="en-US" baseline="0" dirty="0" smtClean="0"/>
              <a:t>Helpful way to sort and prioritize the content in a course, unit, or program.</a:t>
            </a:r>
          </a:p>
          <a:p>
            <a:r>
              <a:rPr lang="en-US" baseline="0" dirty="0" smtClean="0"/>
              <a:t>Help focus on the big ideas or essential learning for the program/course/etc.</a:t>
            </a:r>
          </a:p>
          <a:p>
            <a:endParaRPr lang="en-US" baseline="0" dirty="0" smtClean="0"/>
          </a:p>
          <a:p>
            <a:r>
              <a:rPr lang="en-US" baseline="0" dirty="0" smtClean="0"/>
              <a:t>Think about different levels of knowledge and understand that not every concept has the same degree or level of importance.</a:t>
            </a:r>
          </a:p>
          <a:p>
            <a:endParaRPr lang="en-US" baseline="0" dirty="0" smtClean="0"/>
          </a:p>
          <a:p>
            <a:r>
              <a:rPr lang="en-US" baseline="0" dirty="0" smtClean="0"/>
              <a:t>The smaller circle represents the essential learning that we want to take place. This is where students will be able to transfer and apply knowledge.</a:t>
            </a:r>
          </a:p>
          <a:p>
            <a:endParaRPr lang="en-US" baseline="0" dirty="0" smtClean="0"/>
          </a:p>
          <a:p>
            <a:r>
              <a:rPr lang="en-US" baseline="0" dirty="0" smtClean="0"/>
              <a:t>Each circle is important but in order for learners to take away meaning from their learning, designers need to identify the enduring idea (what will students remember years down the road).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6</a:t>
            </a:fld>
            <a:endParaRPr lang="en-US"/>
          </a:p>
        </p:txBody>
      </p:sp>
    </p:spTree>
    <p:extLst>
      <p:ext uri="{BB962C8B-B14F-4D97-AF65-F5344CB8AC3E}">
        <p14:creationId xmlns:p14="http://schemas.microsoft.com/office/powerpoint/2010/main" val="3967744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8</a:t>
            </a:fld>
            <a:endParaRPr lang="en-US"/>
          </a:p>
        </p:txBody>
      </p:sp>
    </p:spTree>
    <p:extLst>
      <p:ext uri="{BB962C8B-B14F-4D97-AF65-F5344CB8AC3E}">
        <p14:creationId xmlns:p14="http://schemas.microsoft.com/office/powerpoint/2010/main" val="3839978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will you know if your students have reached the desired results?</a:t>
            </a:r>
          </a:p>
          <a:p>
            <a:endParaRPr lang="en-US" dirty="0" smtClean="0"/>
          </a:p>
          <a:p>
            <a:r>
              <a:rPr lang="en-US" dirty="0" smtClean="0"/>
              <a:t>In backward design,</a:t>
            </a:r>
            <a:r>
              <a:rPr lang="en-US" baseline="0" dirty="0" smtClean="0"/>
              <a:t> thinking like as assessor should come before designing the actual less, unit, or course.</a:t>
            </a:r>
          </a:p>
          <a:p>
            <a:r>
              <a:rPr lang="en-US" baseline="0" dirty="0" smtClean="0"/>
              <a:t>Evidence of understanding can be collected in many ways and a collection of evidence should take place over time instead of a single moment in time which is often a test that is given at the end of a course or the end of a program (Capstone).</a:t>
            </a:r>
          </a:p>
          <a:p>
            <a:endParaRPr lang="en-US" baseline="0" dirty="0" smtClean="0"/>
          </a:p>
          <a:p>
            <a:r>
              <a:rPr lang="en-US" baseline="0" dirty="0" smtClean="0"/>
              <a:t>As yourself</a:t>
            </a:r>
          </a:p>
          <a:p>
            <a:pPr marL="228600" indent="-228600">
              <a:buAutoNum type="arabicParenR"/>
            </a:pPr>
            <a:r>
              <a:rPr lang="en-US" baseline="0" dirty="0" smtClean="0"/>
              <a:t>What evidence do I need?</a:t>
            </a:r>
          </a:p>
          <a:p>
            <a:pPr marL="228600" indent="-228600">
              <a:buAutoNum type="arabicParenR"/>
            </a:pPr>
            <a:r>
              <a:rPr lang="en-US" baseline="0" dirty="0" smtClean="0"/>
              <a:t>What characteristics are being examined in student responses in products when </a:t>
            </a:r>
          </a:p>
          <a:p>
            <a:pPr marL="228600" indent="-228600">
              <a:buAutoNum type="arabicParenR"/>
            </a:pPr>
            <a:r>
              <a:rPr lang="en-US" baseline="0" dirty="0" smtClean="0"/>
              <a:t>Does the evidence align with step one of the design model?</a:t>
            </a:r>
            <a:endParaRPr lang="en-US" dirty="0" smtClean="0"/>
          </a:p>
          <a:p>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10</a:t>
            </a:fld>
            <a:endParaRPr lang="en-US"/>
          </a:p>
        </p:txBody>
      </p:sp>
    </p:spTree>
    <p:extLst>
      <p:ext uri="{BB962C8B-B14F-4D97-AF65-F5344CB8AC3E}">
        <p14:creationId xmlns:p14="http://schemas.microsoft.com/office/powerpoint/2010/main" val="4155009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Appropriate learning</a:t>
            </a:r>
            <a:r>
              <a:rPr lang="en-US" baseline="0" dirty="0" smtClean="0"/>
              <a:t> activities are determined through the planning process.</a:t>
            </a:r>
          </a:p>
          <a:p>
            <a:endParaRPr lang="en-US" baseline="0" dirty="0" smtClean="0"/>
          </a:p>
          <a:p>
            <a:r>
              <a:rPr lang="en-US" baseline="0" dirty="0" smtClean="0"/>
              <a:t>I hear I forget, I see I remember I do I understand.</a:t>
            </a:r>
          </a:p>
          <a:p>
            <a:endParaRPr lang="en-US" baseline="0" dirty="0" smtClean="0"/>
          </a:p>
          <a:p>
            <a:r>
              <a:rPr lang="en-US" baseline="0" dirty="0" smtClean="0"/>
              <a:t>During step three of this model, learners should walk away with an understanding of content. </a:t>
            </a:r>
          </a:p>
          <a:p>
            <a:r>
              <a:rPr lang="en-US" baseline="0" dirty="0" smtClean="0"/>
              <a:t>Planned activities are successful when students can transfer their understanding of the content to new situations.</a:t>
            </a:r>
          </a:p>
          <a:p>
            <a:endParaRPr lang="en-US" baseline="0" dirty="0" smtClean="0"/>
          </a:p>
          <a:p>
            <a:r>
              <a:rPr lang="en-US" dirty="0" smtClean="0"/>
              <a:t>Here are a few questions to consider when planning for instruction.</a:t>
            </a:r>
            <a:r>
              <a:rPr lang="en-US" baseline="0" dirty="0" smtClean="0"/>
              <a:t> During the final steps designers should ask the question, given the desired results in targeted performance, what kinds of instructional approaches, resources, and experiences are required to achieve these goals?</a:t>
            </a:r>
          </a:p>
          <a:p>
            <a:endParaRPr lang="en-US" baseline="0" dirty="0" smtClean="0"/>
          </a:p>
          <a:p>
            <a:r>
              <a:rPr lang="en-US" baseline="0" dirty="0" smtClean="0"/>
              <a:t>Good planning will be both engaging and effective.</a:t>
            </a:r>
          </a:p>
          <a:p>
            <a:r>
              <a:rPr lang="en-US" baseline="0" dirty="0" smtClean="0"/>
              <a:t>When learners are engaged they will be pulled deeper into the subject content, therefore becoming a part of the challenges and demands of the tasks given.</a:t>
            </a:r>
          </a:p>
          <a:p>
            <a:r>
              <a:rPr lang="en-US" baseline="0" dirty="0" smtClean="0"/>
              <a:t>We will know we are effective when the learning design has proven to help learners become more competent and productive at worthy work.</a:t>
            </a:r>
            <a:endParaRPr lang="en-US" dirty="0"/>
          </a:p>
        </p:txBody>
      </p:sp>
      <p:sp>
        <p:nvSpPr>
          <p:cNvPr id="4" name="Slide Number Placeholder 3"/>
          <p:cNvSpPr>
            <a:spLocks noGrp="1"/>
          </p:cNvSpPr>
          <p:nvPr>
            <p:ph type="sldNum" sz="quarter" idx="10"/>
          </p:nvPr>
        </p:nvSpPr>
        <p:spPr/>
        <p:txBody>
          <a:bodyPr/>
          <a:lstStyle/>
          <a:p>
            <a:fld id="{7303120A-C047-634C-97C4-80A8B9E2D8C6}" type="slidenum">
              <a:rPr lang="en-US" smtClean="0"/>
              <a:t>13</a:t>
            </a:fld>
            <a:endParaRPr lang="en-US"/>
          </a:p>
        </p:txBody>
      </p:sp>
    </p:spTree>
    <p:extLst>
      <p:ext uri="{BB962C8B-B14F-4D97-AF65-F5344CB8AC3E}">
        <p14:creationId xmlns:p14="http://schemas.microsoft.com/office/powerpoint/2010/main" val="702075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some things</a:t>
            </a:r>
            <a:r>
              <a:rPr lang="en-US" baseline="0" dirty="0" smtClean="0"/>
              <a:t> that we can expect when using this model?</a:t>
            </a:r>
          </a:p>
          <a:p>
            <a:pPr marL="228600" indent="-228600">
              <a:buAutoNum type="arabicParenR"/>
            </a:pPr>
            <a:r>
              <a:rPr lang="en-US" baseline="0" dirty="0" smtClean="0"/>
              <a:t>Role of the teacher will shift; Students will become the center of its instruction; Teachers will find that student questions will often lead discussions and resources that may be used. This does not mean that the teacher is no longer teaching. There will be times when teaching content is necessary, however, other times the teacher is more of a coach and will only provide information or content when necessary. Students should be given time to figure out what to do with information and how to use it.</a:t>
            </a:r>
          </a:p>
          <a:p>
            <a:pPr marL="228600" indent="-228600">
              <a:buAutoNum type="arabicParenR"/>
            </a:pPr>
            <a:r>
              <a:rPr lang="en-US" baseline="0" dirty="0" smtClean="0"/>
              <a:t>Change within courses are lessons may occur depending on the evidence that is gathered. Just always ensure that the steps within the design model align with one another to achieve the desired results that you are looking for from the students.</a:t>
            </a:r>
          </a:p>
          <a:p>
            <a:pPr marL="228600" indent="-228600">
              <a:buAutoNum type="arabicParenR"/>
            </a:pPr>
            <a:r>
              <a:rPr lang="en-US" baseline="0" dirty="0" smtClean="0"/>
              <a:t>Since this design focuses on big ideas, students will feel more challenged, however, with those challenges some students may become more uncomfortable. Sharing the why and the where we are headed at the beginning of the unit, course, or program will help students to become less uncomfortable.</a:t>
            </a:r>
          </a:p>
          <a:p>
            <a:pPr marL="228600" indent="-228600">
              <a:buAutoNum type="arabicParenR"/>
            </a:pPr>
            <a:endParaRPr lang="en-US" baseline="0" dirty="0" smtClean="0"/>
          </a:p>
        </p:txBody>
      </p:sp>
      <p:sp>
        <p:nvSpPr>
          <p:cNvPr id="4" name="Slide Number Placeholder 3"/>
          <p:cNvSpPr>
            <a:spLocks noGrp="1"/>
          </p:cNvSpPr>
          <p:nvPr>
            <p:ph type="sldNum" sz="quarter" idx="10"/>
          </p:nvPr>
        </p:nvSpPr>
        <p:spPr/>
        <p:txBody>
          <a:bodyPr/>
          <a:lstStyle/>
          <a:p>
            <a:fld id="{7303120A-C047-634C-97C4-80A8B9E2D8C6}" type="slidenum">
              <a:rPr lang="en-US" smtClean="0"/>
              <a:t>14</a:t>
            </a:fld>
            <a:endParaRPr lang="en-US"/>
          </a:p>
        </p:txBody>
      </p:sp>
    </p:spTree>
    <p:extLst>
      <p:ext uri="{BB962C8B-B14F-4D97-AF65-F5344CB8AC3E}">
        <p14:creationId xmlns:p14="http://schemas.microsoft.com/office/powerpoint/2010/main" val="206590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1/9/19</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1/9/19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457200" y="158706"/>
            <a:ext cx="8229600" cy="1219200"/>
          </a:xfrm>
          <a:prstGeom prst="rect">
            <a:avLst/>
          </a:prstGeom>
          <a:ln w="6350" cap="rnd">
            <a:noFill/>
          </a:ln>
        </p:spPr>
        <p:txBody>
          <a:bodyPr vert="horz" anchor="b" anchorCtr="0">
            <a:normAutofit/>
          </a:bodyPr>
          <a:lstStyle/>
          <a:p>
            <a:r>
              <a:rPr kumimoji="0" lang="en-US" dirty="0" smtClean="0"/>
              <a:t>Click to edit Master title style</a:t>
            </a:r>
            <a:endParaRPr kumimoji="0"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rgbClr val="EDC72B"/>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rgbClr val="EDC72B"/>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rgbClr val="EDC72B"/>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rgbClr val="EDC72B"/>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rgbClr val="EDC72B"/>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Dr. Jan Robichaux</a:t>
            </a:r>
          </a:p>
          <a:p>
            <a:r>
              <a:rPr lang="en-US" dirty="0" smtClean="0"/>
              <a:t>Burton College of Education</a:t>
            </a:r>
          </a:p>
          <a:p>
            <a:endParaRPr lang="en-US" dirty="0"/>
          </a:p>
          <a:p>
            <a:r>
              <a:rPr lang="en-US" dirty="0" smtClean="0"/>
              <a:t>January 10, 2019</a:t>
            </a:r>
            <a:endParaRPr lang="en-US" dirty="0"/>
          </a:p>
        </p:txBody>
      </p:sp>
      <p:sp>
        <p:nvSpPr>
          <p:cNvPr id="3" name="Title 2"/>
          <p:cNvSpPr>
            <a:spLocks noGrp="1"/>
          </p:cNvSpPr>
          <p:nvPr>
            <p:ph type="ctrTitle"/>
          </p:nvPr>
        </p:nvSpPr>
        <p:spPr/>
        <p:txBody>
          <a:bodyPr/>
          <a:lstStyle/>
          <a:p>
            <a:r>
              <a:rPr lang="en-US" dirty="0" smtClean="0"/>
              <a:t>Program Scaffolding and Curriculum Maps</a:t>
            </a:r>
            <a:endParaRPr lang="en-US" dirty="0"/>
          </a:p>
        </p:txBody>
      </p:sp>
      <p:pic>
        <p:nvPicPr>
          <p:cNvPr id="4" name="Picture 3"/>
          <p:cNvPicPr>
            <a:picLocks noChangeAspect="1"/>
          </p:cNvPicPr>
          <p:nvPr/>
        </p:nvPicPr>
        <p:blipFill>
          <a:blip r:embed="rId2"/>
          <a:stretch>
            <a:fillRect/>
          </a:stretch>
        </p:blipFill>
        <p:spPr>
          <a:xfrm>
            <a:off x="2667000" y="280065"/>
            <a:ext cx="3810000" cy="1016000"/>
          </a:xfrm>
          <a:prstGeom prst="rect">
            <a:avLst/>
          </a:prstGeom>
        </p:spPr>
      </p:pic>
    </p:spTree>
    <p:extLst>
      <p:ext uri="{BB962C8B-B14F-4D97-AF65-F5344CB8AC3E}">
        <p14:creationId xmlns:p14="http://schemas.microsoft.com/office/powerpoint/2010/main" val="591827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will you know if your students have reached the desired results?</a:t>
            </a:r>
          </a:p>
          <a:p>
            <a:pPr lvl="1"/>
            <a:r>
              <a:rPr lang="en-US" dirty="0" smtClean="0"/>
              <a:t>Oral questions</a:t>
            </a:r>
          </a:p>
          <a:p>
            <a:pPr lvl="1"/>
            <a:r>
              <a:rPr lang="en-US" dirty="0" smtClean="0"/>
              <a:t>Observations</a:t>
            </a:r>
          </a:p>
          <a:p>
            <a:pPr lvl="1"/>
            <a:r>
              <a:rPr lang="en-US" dirty="0" smtClean="0"/>
              <a:t>Informal Dialogue</a:t>
            </a:r>
          </a:p>
          <a:p>
            <a:pPr lvl="1"/>
            <a:r>
              <a:rPr lang="en-US" dirty="0" smtClean="0"/>
              <a:t>Quizzes</a:t>
            </a:r>
          </a:p>
          <a:p>
            <a:pPr lvl="1"/>
            <a:r>
              <a:rPr lang="en-US" dirty="0" smtClean="0"/>
              <a:t>Performance Tasks/Projects</a:t>
            </a:r>
          </a:p>
          <a:p>
            <a:pPr lvl="1"/>
            <a:r>
              <a:rPr lang="en-US" dirty="0" smtClean="0"/>
              <a:t>Open-ended Prompts</a:t>
            </a:r>
            <a:endParaRPr lang="en-US" dirty="0"/>
          </a:p>
        </p:txBody>
      </p:sp>
      <p:sp>
        <p:nvSpPr>
          <p:cNvPr id="3" name="Title 2"/>
          <p:cNvSpPr>
            <a:spLocks noGrp="1"/>
          </p:cNvSpPr>
          <p:nvPr>
            <p:ph type="title"/>
          </p:nvPr>
        </p:nvSpPr>
        <p:spPr/>
        <p:txBody>
          <a:bodyPr/>
          <a:lstStyle/>
          <a:p>
            <a:r>
              <a:rPr lang="en-US" dirty="0" smtClean="0"/>
              <a:t>Determining Acceptable Evidence</a:t>
            </a:r>
            <a:endParaRPr lang="en-US" dirty="0"/>
          </a:p>
        </p:txBody>
      </p:sp>
    </p:spTree>
    <p:extLst>
      <p:ext uri="{BB962C8B-B14F-4D97-AF65-F5344CB8AC3E}">
        <p14:creationId xmlns:p14="http://schemas.microsoft.com/office/powerpoint/2010/main" val="1903425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2555875"/>
          </a:xfrm>
        </p:spPr>
        <p:txBody>
          <a:bodyPr/>
          <a:lstStyle/>
          <a:p>
            <a:pPr marL="0" indent="0">
              <a:buNone/>
            </a:pPr>
            <a:r>
              <a:rPr lang="en-US" dirty="0" smtClean="0"/>
              <a:t>A straw is placed into a rectangular box that is 3 inches by 4 inches by 8 inches as shown in the accompanying diagram. If the straw fits exactly into the box diagonally from the bottom left front corner to the top right back corner, how long is the straw to the nearest tenth of an inch?</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Most Difficult Item on New York State Tenth-Grade Math Test</a:t>
            </a:r>
            <a:endParaRPr lang="en-US" dirty="0"/>
          </a:p>
        </p:txBody>
      </p:sp>
      <p:sp>
        <p:nvSpPr>
          <p:cNvPr id="7" name="Rectangle 6"/>
          <p:cNvSpPr/>
          <p:nvPr/>
        </p:nvSpPr>
        <p:spPr>
          <a:xfrm>
            <a:off x="4730749" y="3692525"/>
            <a:ext cx="1057275" cy="2476500"/>
          </a:xfrm>
          <a:prstGeom prst="rect">
            <a:avLst/>
          </a:prstGeom>
          <a:noFill/>
          <a:ln w="38100"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cxnSp>
        <p:nvCxnSpPr>
          <p:cNvPr id="9" name="Straight Connector 8"/>
          <p:cNvCxnSpPr/>
          <p:nvPr/>
        </p:nvCxnSpPr>
        <p:spPr>
          <a:xfrm flipV="1">
            <a:off x="4154486" y="3676650"/>
            <a:ext cx="644525" cy="26035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143500" y="6169025"/>
            <a:ext cx="644525" cy="26035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4154486" y="6153150"/>
            <a:ext cx="644525" cy="26035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5143500" y="3692525"/>
            <a:ext cx="644525" cy="26035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4154486" y="3692525"/>
            <a:ext cx="1633539" cy="2720975"/>
          </a:xfrm>
          <a:prstGeom prst="line">
            <a:avLst/>
          </a:prstGeom>
          <a:ln>
            <a:solidFill>
              <a:schemeClr val="accent2"/>
            </a:solidFill>
            <a:prstDash val="dot"/>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4154486" y="3937000"/>
            <a:ext cx="1057275" cy="2476500"/>
          </a:xfrm>
          <a:prstGeom prst="rect">
            <a:avLst/>
          </a:prstGeom>
          <a:noFill/>
          <a:ln w="38100"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sp>
        <p:nvSpPr>
          <p:cNvPr id="21" name="TextBox 20"/>
          <p:cNvSpPr txBox="1"/>
          <p:nvPr/>
        </p:nvSpPr>
        <p:spPr>
          <a:xfrm flipH="1">
            <a:off x="4465636" y="6302375"/>
            <a:ext cx="412750" cy="369332"/>
          </a:xfrm>
          <a:prstGeom prst="rect">
            <a:avLst/>
          </a:prstGeom>
          <a:noFill/>
        </p:spPr>
        <p:txBody>
          <a:bodyPr wrap="square" rtlCol="0">
            <a:spAutoFit/>
          </a:bodyPr>
          <a:lstStyle/>
          <a:p>
            <a:r>
              <a:rPr lang="en-US" dirty="0" smtClean="0"/>
              <a:t>3</a:t>
            </a:r>
            <a:endParaRPr lang="en-US" dirty="0"/>
          </a:p>
        </p:txBody>
      </p:sp>
      <p:sp>
        <p:nvSpPr>
          <p:cNvPr id="22" name="TextBox 21"/>
          <p:cNvSpPr txBox="1"/>
          <p:nvPr/>
        </p:nvSpPr>
        <p:spPr>
          <a:xfrm flipH="1">
            <a:off x="5581649" y="6137275"/>
            <a:ext cx="412750" cy="369332"/>
          </a:xfrm>
          <a:prstGeom prst="rect">
            <a:avLst/>
          </a:prstGeom>
          <a:noFill/>
        </p:spPr>
        <p:txBody>
          <a:bodyPr wrap="square" rtlCol="0">
            <a:spAutoFit/>
          </a:bodyPr>
          <a:lstStyle/>
          <a:p>
            <a:r>
              <a:rPr lang="en-US" dirty="0"/>
              <a:t>4</a:t>
            </a:r>
            <a:endParaRPr lang="en-US" dirty="0"/>
          </a:p>
        </p:txBody>
      </p:sp>
      <p:sp>
        <p:nvSpPr>
          <p:cNvPr id="23" name="TextBox 22"/>
          <p:cNvSpPr txBox="1"/>
          <p:nvPr/>
        </p:nvSpPr>
        <p:spPr>
          <a:xfrm flipH="1">
            <a:off x="5988048" y="4839732"/>
            <a:ext cx="412750" cy="369332"/>
          </a:xfrm>
          <a:prstGeom prst="rect">
            <a:avLst/>
          </a:prstGeom>
          <a:noFill/>
        </p:spPr>
        <p:txBody>
          <a:bodyPr wrap="square" rtlCol="0">
            <a:spAutoFit/>
          </a:bodyPr>
          <a:lstStyle/>
          <a:p>
            <a:r>
              <a:rPr lang="en-US" dirty="0"/>
              <a:t>8</a:t>
            </a:r>
          </a:p>
        </p:txBody>
      </p:sp>
      <p:sp>
        <p:nvSpPr>
          <p:cNvPr id="24" name="TextBox 23"/>
          <p:cNvSpPr txBox="1"/>
          <p:nvPr/>
        </p:nvSpPr>
        <p:spPr>
          <a:xfrm>
            <a:off x="457200" y="4524375"/>
            <a:ext cx="2527300" cy="1754327"/>
          </a:xfrm>
          <a:prstGeom prst="rect">
            <a:avLst/>
          </a:prstGeom>
          <a:noFill/>
        </p:spPr>
        <p:txBody>
          <a:bodyPr wrap="square" rtlCol="0">
            <a:spAutoFit/>
          </a:bodyPr>
          <a:lstStyle/>
          <a:p>
            <a:pPr algn="ctr"/>
            <a:r>
              <a:rPr lang="en-US" dirty="0" smtClean="0"/>
              <a:t>Fewer than 30% of all tenth graders answered this correctly, even though the Pythagorean theorem is routinely taught. </a:t>
            </a:r>
            <a:endParaRPr lang="en-US" dirty="0"/>
          </a:p>
        </p:txBody>
      </p:sp>
      <p:sp>
        <p:nvSpPr>
          <p:cNvPr id="25" name="TextBox 24"/>
          <p:cNvSpPr txBox="1"/>
          <p:nvPr/>
        </p:nvSpPr>
        <p:spPr>
          <a:xfrm>
            <a:off x="6572250" y="3818265"/>
            <a:ext cx="2114550" cy="2462213"/>
          </a:xfrm>
          <a:prstGeom prst="rect">
            <a:avLst/>
          </a:prstGeom>
          <a:noFill/>
        </p:spPr>
        <p:txBody>
          <a:bodyPr wrap="square" rtlCol="0">
            <a:spAutoFit/>
          </a:bodyPr>
          <a:lstStyle/>
          <a:p>
            <a:pPr algn="ctr"/>
            <a:r>
              <a:rPr lang="en-US" sz="2800" dirty="0" smtClean="0">
                <a:ln w="18415" cmpd="sng">
                  <a:solidFill>
                    <a:srgbClr val="FFFFFF"/>
                  </a:solidFill>
                  <a:prstDash val="solid"/>
                </a:ln>
                <a:solidFill>
                  <a:srgbClr val="EBC016"/>
                </a:solidFill>
                <a:effectLst>
                  <a:outerShdw blurRad="63500" dir="3600000" algn="tl" rotWithShape="0">
                    <a:srgbClr val="000000">
                      <a:alpha val="70000"/>
                    </a:srgbClr>
                  </a:outerShdw>
                </a:effectLst>
              </a:rPr>
              <a:t>WHY?</a:t>
            </a:r>
          </a:p>
          <a:p>
            <a:pPr algn="ctr"/>
            <a:endParaRPr lang="en-US" dirty="0">
              <a:ln w="18415" cmpd="sng">
                <a:solidFill>
                  <a:srgbClr val="FFFFFF"/>
                </a:solidFill>
                <a:prstDash val="solid"/>
              </a:ln>
              <a:solidFill>
                <a:srgbClr val="EBC016"/>
              </a:solidFill>
              <a:effectLst>
                <a:outerShdw blurRad="63500" dir="3600000" algn="tl" rotWithShape="0">
                  <a:srgbClr val="000000">
                    <a:alpha val="70000"/>
                  </a:srgbClr>
                </a:outerShdw>
              </a:effectLst>
            </a:endParaRPr>
          </a:p>
          <a:p>
            <a:pPr algn="ctr"/>
            <a:r>
              <a:rPr lang="en-US" dirty="0" smtClean="0">
                <a:ln w="18415" cmpd="sng">
                  <a:solidFill>
                    <a:srgbClr val="FFFFFF"/>
                  </a:solidFill>
                  <a:prstDash val="solid"/>
                </a:ln>
                <a:solidFill>
                  <a:srgbClr val="EBC016"/>
                </a:solidFill>
                <a:effectLst>
                  <a:outerShdw blurRad="63500" dir="3600000" algn="tl" rotWithShape="0">
                    <a:srgbClr val="000000">
                      <a:alpha val="70000"/>
                    </a:srgbClr>
                  </a:outerShdw>
                </a:effectLst>
              </a:rPr>
              <a:t>-Lack of cues</a:t>
            </a:r>
          </a:p>
          <a:p>
            <a:pPr algn="ctr"/>
            <a:endParaRPr lang="en-US" dirty="0" smtClean="0">
              <a:ln w="18415" cmpd="sng">
                <a:solidFill>
                  <a:srgbClr val="FFFFFF"/>
                </a:solidFill>
                <a:prstDash val="solid"/>
              </a:ln>
              <a:solidFill>
                <a:srgbClr val="EBC016"/>
              </a:solidFill>
              <a:effectLst>
                <a:outerShdw blurRad="63500" dir="3600000" algn="tl" rotWithShape="0">
                  <a:srgbClr val="000000">
                    <a:alpha val="70000"/>
                  </a:srgbClr>
                </a:outerShdw>
              </a:effectLst>
            </a:endParaRPr>
          </a:p>
          <a:p>
            <a:pPr algn="ctr"/>
            <a:r>
              <a:rPr lang="en-US" dirty="0" smtClean="0">
                <a:ln w="18415" cmpd="sng">
                  <a:solidFill>
                    <a:srgbClr val="FFFFFF"/>
                  </a:solidFill>
                  <a:prstDash val="solid"/>
                </a:ln>
                <a:solidFill>
                  <a:srgbClr val="EBC016"/>
                </a:solidFill>
                <a:effectLst>
                  <a:outerShdw blurRad="63500" dir="3600000" algn="tl" rotWithShape="0">
                    <a:srgbClr val="000000">
                      <a:alpha val="70000"/>
                    </a:srgbClr>
                  </a:outerShdw>
                </a:effectLst>
              </a:rPr>
              <a:t>-Failure to transfer</a:t>
            </a:r>
          </a:p>
          <a:p>
            <a:pPr algn="ctr"/>
            <a:endParaRPr lang="en-US" dirty="0" smtClean="0">
              <a:ln w="18415" cmpd="sng">
                <a:solidFill>
                  <a:srgbClr val="FFFFFF"/>
                </a:solidFill>
                <a:prstDash val="solid"/>
              </a:ln>
              <a:solidFill>
                <a:srgbClr val="EBC016"/>
              </a:solidFill>
              <a:effectLst>
                <a:outerShdw blurRad="63500" dir="3600000" algn="tl" rotWithShape="0">
                  <a:srgbClr val="000000">
                    <a:alpha val="70000"/>
                  </a:srgbClr>
                </a:outerShdw>
              </a:effectLst>
            </a:endParaRPr>
          </a:p>
          <a:p>
            <a:pPr algn="ctr"/>
            <a:r>
              <a:rPr lang="en-US" dirty="0" smtClean="0">
                <a:ln w="18415" cmpd="sng">
                  <a:solidFill>
                    <a:srgbClr val="FFFFFF"/>
                  </a:solidFill>
                  <a:prstDash val="solid"/>
                </a:ln>
                <a:solidFill>
                  <a:srgbClr val="EBC016"/>
                </a:solidFill>
                <a:effectLst>
                  <a:outerShdw blurRad="63500" dir="3600000" algn="tl" rotWithShape="0">
                    <a:srgbClr val="000000">
                      <a:alpha val="70000"/>
                    </a:srgbClr>
                  </a:outerShdw>
                </a:effectLst>
              </a:rPr>
              <a:t>-Do they really understand?</a:t>
            </a:r>
            <a:endParaRPr lang="en-US" dirty="0">
              <a:ln w="18415" cmpd="sng">
                <a:solidFill>
                  <a:srgbClr val="FFFFFF"/>
                </a:solidFill>
                <a:prstDash val="solid"/>
              </a:ln>
              <a:solidFill>
                <a:srgbClr val="EBC016"/>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557187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Understanding requires active meaning-making by the learner</a:t>
            </a:r>
          </a:p>
          <a:p>
            <a:r>
              <a:rPr lang="en-US" dirty="0" smtClean="0"/>
              <a:t>The content is learned as a means to answer questions and to help solve problems</a:t>
            </a:r>
          </a:p>
          <a:p>
            <a:endParaRPr lang="en-US" dirty="0"/>
          </a:p>
        </p:txBody>
      </p:sp>
      <p:sp>
        <p:nvSpPr>
          <p:cNvPr id="3" name="Title 2"/>
          <p:cNvSpPr>
            <a:spLocks noGrp="1"/>
          </p:cNvSpPr>
          <p:nvPr>
            <p:ph type="title"/>
          </p:nvPr>
        </p:nvSpPr>
        <p:spPr/>
        <p:txBody>
          <a:bodyPr/>
          <a:lstStyle/>
          <a:p>
            <a:r>
              <a:rPr lang="en-US" dirty="0" smtClean="0"/>
              <a:t>Planning Process</a:t>
            </a:r>
            <a:endParaRPr lang="en-US" dirty="0"/>
          </a:p>
        </p:txBody>
      </p:sp>
    </p:spTree>
    <p:extLst>
      <p:ext uri="{BB962C8B-B14F-4D97-AF65-F5344CB8AC3E}">
        <p14:creationId xmlns:p14="http://schemas.microsoft.com/office/powerpoint/2010/main" val="2369748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Essential Questions for Planning Instruction and Learning Experiences</a:t>
            </a:r>
          </a:p>
          <a:p>
            <a:pPr lvl="1"/>
            <a:r>
              <a:rPr lang="en-US" dirty="0" smtClean="0"/>
              <a:t>What do learners need, given the desired results?</a:t>
            </a:r>
          </a:p>
          <a:p>
            <a:pPr lvl="1"/>
            <a:r>
              <a:rPr lang="en-US" dirty="0" smtClean="0"/>
              <a:t>What is the best use of time spent in and out of the classroom, given the performance goals?</a:t>
            </a:r>
          </a:p>
          <a:p>
            <a:pPr marL="365760" lvl="1" indent="0">
              <a:buNone/>
            </a:pPr>
            <a:endParaRPr lang="en-US" dirty="0"/>
          </a:p>
          <a:p>
            <a:pPr marL="365760" lvl="1" indent="0">
              <a:buNone/>
            </a:pPr>
            <a:endParaRPr lang="en-US" dirty="0" smtClean="0"/>
          </a:p>
          <a:p>
            <a:pPr marL="365760" lvl="1" indent="0">
              <a:buNone/>
            </a:pPr>
            <a:r>
              <a:rPr lang="en-US" dirty="0" smtClean="0"/>
              <a:t>GOOD PLANNING = ENGAGING + EFFECTIVE</a:t>
            </a:r>
            <a:endParaRPr lang="en-US" dirty="0"/>
          </a:p>
        </p:txBody>
      </p:sp>
      <p:sp>
        <p:nvSpPr>
          <p:cNvPr id="3" name="Title 2"/>
          <p:cNvSpPr>
            <a:spLocks noGrp="1"/>
          </p:cNvSpPr>
          <p:nvPr>
            <p:ph type="title"/>
          </p:nvPr>
        </p:nvSpPr>
        <p:spPr/>
        <p:txBody>
          <a:bodyPr/>
          <a:lstStyle/>
          <a:p>
            <a:r>
              <a:rPr lang="en-US" dirty="0" smtClean="0"/>
              <a:t>Planning Process</a:t>
            </a:r>
            <a:endParaRPr lang="en-US" dirty="0"/>
          </a:p>
        </p:txBody>
      </p:sp>
    </p:spTree>
    <p:extLst>
      <p:ext uri="{BB962C8B-B14F-4D97-AF65-F5344CB8AC3E}">
        <p14:creationId xmlns:p14="http://schemas.microsoft.com/office/powerpoint/2010/main" val="3225731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Student Centered</a:t>
            </a:r>
          </a:p>
          <a:p>
            <a:r>
              <a:rPr lang="en-US" dirty="0" smtClean="0"/>
              <a:t>Assessments and Activities May Change</a:t>
            </a:r>
          </a:p>
          <a:p>
            <a:r>
              <a:rPr lang="en-US" dirty="0" smtClean="0"/>
              <a:t>Challenging and Uncomfortable</a:t>
            </a:r>
          </a:p>
          <a:p>
            <a:endParaRPr lang="en-US" dirty="0"/>
          </a:p>
        </p:txBody>
      </p:sp>
      <p:sp>
        <p:nvSpPr>
          <p:cNvPr id="3" name="Title 2"/>
          <p:cNvSpPr>
            <a:spLocks noGrp="1"/>
          </p:cNvSpPr>
          <p:nvPr>
            <p:ph type="title"/>
          </p:nvPr>
        </p:nvSpPr>
        <p:spPr/>
        <p:txBody>
          <a:bodyPr/>
          <a:lstStyle/>
          <a:p>
            <a:r>
              <a:rPr lang="en-US" dirty="0" smtClean="0"/>
              <a:t>Expectations</a:t>
            </a:r>
            <a:endParaRPr lang="en-US" dirty="0"/>
          </a:p>
        </p:txBody>
      </p:sp>
    </p:spTree>
    <p:extLst>
      <p:ext uri="{BB962C8B-B14F-4D97-AF65-F5344CB8AC3E}">
        <p14:creationId xmlns:p14="http://schemas.microsoft.com/office/powerpoint/2010/main" val="271993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Demonstrate the ability to effectively develop effective lesson and assessment plans.</a:t>
            </a:r>
          </a:p>
          <a:p>
            <a:r>
              <a:rPr lang="en-US" dirty="0" smtClean="0"/>
              <a:t>Demonstrate the ability to effectively implement classroom management strategies, implement their lesson plan, and provide students with quality academic feedback.</a:t>
            </a:r>
          </a:p>
          <a:p>
            <a:r>
              <a:rPr lang="en-US" dirty="0" smtClean="0"/>
              <a:t>Fully analyze student outcomes, written feedback practices, and self-assess their instructional practices </a:t>
            </a:r>
            <a:endParaRPr lang="en-US" dirty="0"/>
          </a:p>
        </p:txBody>
      </p:sp>
      <p:sp>
        <p:nvSpPr>
          <p:cNvPr id="3" name="Title 2"/>
          <p:cNvSpPr>
            <a:spLocks noGrp="1"/>
          </p:cNvSpPr>
          <p:nvPr>
            <p:ph type="title"/>
          </p:nvPr>
        </p:nvSpPr>
        <p:spPr/>
        <p:txBody>
          <a:bodyPr>
            <a:normAutofit fontScale="90000"/>
          </a:bodyPr>
          <a:lstStyle/>
          <a:p>
            <a:r>
              <a:rPr lang="en-US" dirty="0" smtClean="0"/>
              <a:t>Elementary Education Program Goals</a:t>
            </a:r>
            <a:endParaRPr lang="en-US" dirty="0"/>
          </a:p>
        </p:txBody>
      </p:sp>
    </p:spTree>
    <p:extLst>
      <p:ext uri="{BB962C8B-B14F-4D97-AF65-F5344CB8AC3E}">
        <p14:creationId xmlns:p14="http://schemas.microsoft.com/office/powerpoint/2010/main" val="36663895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orient="vert"/>
          </p:nvPr>
        </p:nvSpPr>
        <p:spPr>
          <a:xfrm>
            <a:off x="7794624" y="274638"/>
            <a:ext cx="892175" cy="5851525"/>
          </a:xfrm>
        </p:spPr>
        <p:txBody>
          <a:bodyPr/>
          <a:lstStyle/>
          <a:p>
            <a:r>
              <a:rPr lang="en-US" dirty="0" smtClean="0"/>
              <a:t>Elementary Education</a:t>
            </a:r>
            <a:endParaRPr lang="en-US" dirty="0"/>
          </a:p>
        </p:txBody>
      </p:sp>
      <p:sp>
        <p:nvSpPr>
          <p:cNvPr id="7" name="Vertical Text Placeholder 6"/>
          <p:cNvSpPr>
            <a:spLocks noGrp="1"/>
          </p:cNvSpPr>
          <p:nvPr>
            <p:ph type="body" orient="vert" idx="1"/>
          </p:nvPr>
        </p:nvSpPr>
        <p:spPr/>
        <p:txBody>
          <a:bodyPr/>
          <a:lstStyle/>
          <a:p>
            <a:endParaRPr lang="en-US"/>
          </a:p>
        </p:txBody>
      </p:sp>
      <p:pic>
        <p:nvPicPr>
          <p:cNvPr id="6" name="Picture 5"/>
          <p:cNvPicPr>
            <a:picLocks noChangeAspect="1"/>
          </p:cNvPicPr>
          <p:nvPr/>
        </p:nvPicPr>
        <p:blipFill>
          <a:blip r:embed="rId2"/>
          <a:stretch>
            <a:fillRect/>
          </a:stretch>
        </p:blipFill>
        <p:spPr>
          <a:xfrm>
            <a:off x="507999" y="193138"/>
            <a:ext cx="7286625" cy="6664862"/>
          </a:xfrm>
          <a:prstGeom prst="rect">
            <a:avLst/>
          </a:prstGeom>
        </p:spPr>
      </p:pic>
    </p:spTree>
    <p:extLst>
      <p:ext uri="{BB962C8B-B14F-4D97-AF65-F5344CB8AC3E}">
        <p14:creationId xmlns:p14="http://schemas.microsoft.com/office/powerpoint/2010/main" val="14783318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8706"/>
            <a:ext cx="8229600" cy="777919"/>
          </a:xfrm>
        </p:spPr>
        <p:txBody>
          <a:bodyPr>
            <a:normAutofit/>
          </a:bodyPr>
          <a:lstStyle/>
          <a:p>
            <a:pPr algn="ctr"/>
            <a:r>
              <a:rPr lang="en-US" dirty="0" smtClean="0"/>
              <a:t>Standards and Outcomes</a:t>
            </a:r>
            <a:endParaRPr lang="en-US" dirty="0"/>
          </a:p>
        </p:txBody>
      </p:sp>
      <p:pic>
        <p:nvPicPr>
          <p:cNvPr id="4" name="Picture 3"/>
          <p:cNvPicPr>
            <a:picLocks noChangeAspect="1"/>
          </p:cNvPicPr>
          <p:nvPr/>
        </p:nvPicPr>
        <p:blipFill>
          <a:blip r:embed="rId2"/>
          <a:stretch>
            <a:fillRect/>
          </a:stretch>
        </p:blipFill>
        <p:spPr>
          <a:xfrm>
            <a:off x="331856" y="1127125"/>
            <a:ext cx="8450194" cy="5581650"/>
          </a:xfrm>
          <a:prstGeom prst="rect">
            <a:avLst/>
          </a:prstGeom>
        </p:spPr>
      </p:pic>
    </p:spTree>
    <p:extLst>
      <p:ext uri="{BB962C8B-B14F-4D97-AF65-F5344CB8AC3E}">
        <p14:creationId xmlns:p14="http://schemas.microsoft.com/office/powerpoint/2010/main" val="195610590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Course Sequence</a:t>
            </a:r>
            <a:endParaRPr lang="en-US" dirty="0"/>
          </a:p>
        </p:txBody>
      </p:sp>
    </p:spTree>
    <p:extLst>
      <p:ext uri="{BB962C8B-B14F-4D97-AF65-F5344CB8AC3E}">
        <p14:creationId xmlns:p14="http://schemas.microsoft.com/office/powerpoint/2010/main" val="149134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449704"/>
            <a:ext cx="8229600" cy="5097846"/>
          </a:xfrm>
        </p:spPr>
        <p:txBody>
          <a:bodyPr>
            <a:normAutofit/>
          </a:bodyPr>
          <a:lstStyle/>
          <a:p>
            <a:pPr marL="0" indent="0" algn="ctr">
              <a:buNone/>
            </a:pPr>
            <a:r>
              <a:rPr lang="en-US" sz="6000" dirty="0" smtClean="0"/>
              <a:t>Effective people plan with the end in mind.</a:t>
            </a:r>
          </a:p>
          <a:p>
            <a:pPr marL="0" indent="0" algn="ctr">
              <a:buNone/>
            </a:pPr>
            <a:r>
              <a:rPr lang="en-US" sz="3200" dirty="0" smtClean="0"/>
              <a:t>-Dr. Steven Covey</a:t>
            </a:r>
            <a:endParaRPr lang="en-US" sz="3200" dirty="0"/>
          </a:p>
        </p:txBody>
      </p:sp>
    </p:spTree>
    <p:extLst>
      <p:ext uri="{BB962C8B-B14F-4D97-AF65-F5344CB8AC3E}">
        <p14:creationId xmlns:p14="http://schemas.microsoft.com/office/powerpoint/2010/main" val="1439395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Creating an 8-semester plan</a:t>
            </a:r>
          </a:p>
          <a:p>
            <a:r>
              <a:rPr lang="en-US" dirty="0" smtClean="0"/>
              <a:t>Collecting and utilizing data throughout the program</a:t>
            </a:r>
          </a:p>
          <a:p>
            <a:r>
              <a:rPr lang="en-US" dirty="0" smtClean="0"/>
              <a:t>Sequencing standards and progression of learning throughout the program</a:t>
            </a:r>
            <a:endParaRPr lang="en-US" dirty="0"/>
          </a:p>
        </p:txBody>
      </p:sp>
      <p:sp>
        <p:nvSpPr>
          <p:cNvPr id="3" name="Title 2"/>
          <p:cNvSpPr>
            <a:spLocks noGrp="1"/>
          </p:cNvSpPr>
          <p:nvPr>
            <p:ph type="title"/>
          </p:nvPr>
        </p:nvSpPr>
        <p:spPr/>
        <p:txBody>
          <a:bodyPr/>
          <a:lstStyle/>
          <a:p>
            <a:r>
              <a:rPr lang="en-US" dirty="0" smtClean="0"/>
              <a:t>In this session:</a:t>
            </a:r>
            <a:endParaRPr lang="en-US" dirty="0"/>
          </a:p>
        </p:txBody>
      </p:sp>
    </p:spTree>
    <p:extLst>
      <p:ext uri="{BB962C8B-B14F-4D97-AF65-F5344CB8AC3E}">
        <p14:creationId xmlns:p14="http://schemas.microsoft.com/office/powerpoint/2010/main" val="91767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4464"/>
            <a:ext cx="8229600" cy="4421535"/>
          </a:xfrm>
        </p:spPr>
        <p:txBody>
          <a:bodyPr/>
          <a:lstStyle/>
          <a:p>
            <a:pPr marL="514350" indent="-514350">
              <a:buFont typeface="+mj-lt"/>
              <a:buAutoNum type="arabicPeriod"/>
            </a:pPr>
            <a:r>
              <a:rPr lang="en-US" dirty="0" smtClean="0"/>
              <a:t>Identify desired results</a:t>
            </a:r>
          </a:p>
          <a:p>
            <a:pPr marL="514350" indent="-514350">
              <a:buFont typeface="+mj-lt"/>
              <a:buAutoNum type="arabicPeriod"/>
            </a:pPr>
            <a:r>
              <a:rPr lang="en-US" dirty="0" smtClean="0"/>
              <a:t>Determine acceptable evidence</a:t>
            </a:r>
          </a:p>
          <a:p>
            <a:pPr marL="514350" indent="-514350">
              <a:buFont typeface="+mj-lt"/>
              <a:buAutoNum type="arabicPeriod"/>
            </a:pPr>
            <a:r>
              <a:rPr lang="en-US" dirty="0" smtClean="0"/>
              <a:t>Plan learning experiences and instruction</a:t>
            </a:r>
            <a:endParaRPr lang="en-US" dirty="0"/>
          </a:p>
        </p:txBody>
      </p:sp>
      <p:sp>
        <p:nvSpPr>
          <p:cNvPr id="3" name="Title 2"/>
          <p:cNvSpPr>
            <a:spLocks noGrp="1"/>
          </p:cNvSpPr>
          <p:nvPr>
            <p:ph type="title"/>
          </p:nvPr>
        </p:nvSpPr>
        <p:spPr/>
        <p:txBody>
          <a:bodyPr/>
          <a:lstStyle/>
          <a:p>
            <a:r>
              <a:rPr lang="en-US" dirty="0" smtClean="0"/>
              <a:t>Backward Design- Three Steps</a:t>
            </a:r>
            <a:endParaRPr lang="en-US" dirty="0"/>
          </a:p>
        </p:txBody>
      </p:sp>
    </p:spTree>
    <p:extLst>
      <p:ext uri="{BB962C8B-B14F-4D97-AF65-F5344CB8AC3E}">
        <p14:creationId xmlns:p14="http://schemas.microsoft.com/office/powerpoint/2010/main" val="377842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Questions to ask during this process</a:t>
            </a:r>
          </a:p>
          <a:p>
            <a:pPr marL="0" indent="0">
              <a:buNone/>
            </a:pPr>
            <a:endParaRPr lang="en-US" dirty="0" smtClean="0"/>
          </a:p>
          <a:p>
            <a:pPr lvl="1"/>
            <a:r>
              <a:rPr lang="en-US" dirty="0" smtClean="0"/>
              <a:t>What is important for my students to know AND be able to do?</a:t>
            </a:r>
          </a:p>
          <a:p>
            <a:pPr lvl="1"/>
            <a:endParaRPr lang="en-US" dirty="0"/>
          </a:p>
          <a:p>
            <a:pPr lvl="1"/>
            <a:r>
              <a:rPr lang="en-US" dirty="0" smtClean="0"/>
              <a:t>What big ideas and important understandings should my students retain?</a:t>
            </a:r>
          </a:p>
          <a:p>
            <a:pPr lvl="1"/>
            <a:endParaRPr lang="en-US" dirty="0"/>
          </a:p>
          <a:p>
            <a:pPr lvl="1"/>
            <a:r>
              <a:rPr lang="en-US" dirty="0" smtClean="0"/>
              <a:t>What is worthy of understanding?</a:t>
            </a:r>
          </a:p>
        </p:txBody>
      </p:sp>
      <p:sp>
        <p:nvSpPr>
          <p:cNvPr id="3" name="Title 2"/>
          <p:cNvSpPr>
            <a:spLocks noGrp="1"/>
          </p:cNvSpPr>
          <p:nvPr>
            <p:ph type="title"/>
          </p:nvPr>
        </p:nvSpPr>
        <p:spPr/>
        <p:txBody>
          <a:bodyPr/>
          <a:lstStyle/>
          <a:p>
            <a:r>
              <a:rPr lang="en-US" dirty="0" smtClean="0"/>
              <a:t>Identify Desired Results </a:t>
            </a:r>
            <a:endParaRPr lang="en-US" dirty="0"/>
          </a:p>
        </p:txBody>
      </p:sp>
    </p:spTree>
    <p:extLst>
      <p:ext uri="{BB962C8B-B14F-4D97-AF65-F5344CB8AC3E}">
        <p14:creationId xmlns:p14="http://schemas.microsoft.com/office/powerpoint/2010/main" val="370740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8706"/>
            <a:ext cx="8229600" cy="931382"/>
          </a:xfrm>
        </p:spPr>
        <p:txBody>
          <a:bodyPr/>
          <a:lstStyle/>
          <a:p>
            <a:r>
              <a:rPr lang="en-US" dirty="0" smtClean="0"/>
              <a:t>Establishing Curricular Priorities</a:t>
            </a:r>
            <a:endParaRPr lang="en-US" dirty="0"/>
          </a:p>
        </p:txBody>
      </p:sp>
      <p:pic>
        <p:nvPicPr>
          <p:cNvPr id="4" name="Picture 3"/>
          <p:cNvPicPr>
            <a:picLocks noChangeAspect="1"/>
          </p:cNvPicPr>
          <p:nvPr/>
        </p:nvPicPr>
        <p:blipFill>
          <a:blip r:embed="rId3"/>
          <a:stretch>
            <a:fillRect/>
          </a:stretch>
        </p:blipFill>
        <p:spPr>
          <a:xfrm>
            <a:off x="1517959" y="1377906"/>
            <a:ext cx="5424202" cy="5005288"/>
          </a:xfrm>
          <a:prstGeom prst="rect">
            <a:avLst/>
          </a:prstGeom>
        </p:spPr>
      </p:pic>
      <p:pic>
        <p:nvPicPr>
          <p:cNvPr id="8" name="Picture 7"/>
          <p:cNvPicPr>
            <a:picLocks noChangeAspect="1"/>
          </p:cNvPicPr>
          <p:nvPr/>
        </p:nvPicPr>
        <p:blipFill>
          <a:blip r:embed="rId4">
            <a:clrChange>
              <a:clrFrom>
                <a:srgbClr val="FFFFFF"/>
              </a:clrFrom>
              <a:clrTo>
                <a:srgbClr val="FFFFFF">
                  <a:alpha val="0"/>
                </a:srgbClr>
              </a:clrTo>
            </a:clrChange>
          </a:blip>
          <a:stretch>
            <a:fillRect/>
          </a:stretch>
        </p:blipFill>
        <p:spPr>
          <a:xfrm rot="21304815">
            <a:off x="798368" y="1983756"/>
            <a:ext cx="3218781" cy="532368"/>
          </a:xfrm>
          <a:prstGeom prst="rect">
            <a:avLst/>
          </a:prstGeom>
        </p:spPr>
      </p:pic>
      <p:sp>
        <p:nvSpPr>
          <p:cNvPr id="9" name="TextBox 8"/>
          <p:cNvSpPr txBox="1"/>
          <p:nvPr/>
        </p:nvSpPr>
        <p:spPr>
          <a:xfrm>
            <a:off x="457199" y="1464267"/>
            <a:ext cx="2071484" cy="523220"/>
          </a:xfrm>
          <a:prstGeom prst="rect">
            <a:avLst/>
          </a:prstGeom>
          <a:noFill/>
        </p:spPr>
        <p:txBody>
          <a:bodyPr wrap="square" rtlCol="0">
            <a:spAutoFit/>
          </a:bodyPr>
          <a:lstStyle/>
          <a:p>
            <a:pPr algn="ctr"/>
            <a:r>
              <a:rPr lang="en-US" sz="1400" dirty="0" smtClean="0"/>
              <a:t>Broad Knowledge (read, review, encounter)</a:t>
            </a:r>
            <a:endParaRPr lang="en-US" sz="1400" dirty="0"/>
          </a:p>
        </p:txBody>
      </p:sp>
      <p:pic>
        <p:nvPicPr>
          <p:cNvPr id="10" name="Picture 9"/>
          <p:cNvPicPr>
            <a:picLocks noChangeAspect="1"/>
          </p:cNvPicPr>
          <p:nvPr/>
        </p:nvPicPr>
        <p:blipFill>
          <a:blip r:embed="rId4">
            <a:clrChange>
              <a:clrFrom>
                <a:srgbClr val="FFFFFF"/>
              </a:clrFrom>
              <a:clrTo>
                <a:srgbClr val="FFFFFF">
                  <a:alpha val="0"/>
                </a:srgbClr>
              </a:clrTo>
            </a:clrChange>
          </a:blip>
          <a:stretch>
            <a:fillRect/>
          </a:stretch>
        </p:blipFill>
        <p:spPr>
          <a:xfrm rot="19489275" flipH="1">
            <a:off x="4681091" y="3357591"/>
            <a:ext cx="2614141" cy="532368"/>
          </a:xfrm>
          <a:prstGeom prst="rect">
            <a:avLst/>
          </a:prstGeom>
        </p:spPr>
      </p:pic>
      <p:sp>
        <p:nvSpPr>
          <p:cNvPr id="11" name="TextBox 10"/>
          <p:cNvSpPr txBox="1"/>
          <p:nvPr/>
        </p:nvSpPr>
        <p:spPr>
          <a:xfrm>
            <a:off x="6237419" y="2283833"/>
            <a:ext cx="2708501" cy="738664"/>
          </a:xfrm>
          <a:prstGeom prst="rect">
            <a:avLst/>
          </a:prstGeom>
          <a:noFill/>
        </p:spPr>
        <p:txBody>
          <a:bodyPr wrap="square" rtlCol="0">
            <a:spAutoFit/>
          </a:bodyPr>
          <a:lstStyle/>
          <a:p>
            <a:pPr algn="ctr"/>
            <a:r>
              <a:rPr lang="en-US" sz="1400" dirty="0" smtClean="0"/>
              <a:t>Important Knowledge and Skills</a:t>
            </a:r>
          </a:p>
          <a:p>
            <a:pPr algn="ctr"/>
            <a:r>
              <a:rPr lang="en-US" sz="1400" dirty="0" smtClean="0"/>
              <a:t>(facts, concepts, strategies, processes, methods)</a:t>
            </a:r>
            <a:endParaRPr lang="en-US" sz="1400" dirty="0"/>
          </a:p>
        </p:txBody>
      </p:sp>
      <p:sp>
        <p:nvSpPr>
          <p:cNvPr id="12" name="TextBox 11"/>
          <p:cNvSpPr txBox="1"/>
          <p:nvPr/>
        </p:nvSpPr>
        <p:spPr>
          <a:xfrm>
            <a:off x="179818" y="5122929"/>
            <a:ext cx="2258957" cy="1169551"/>
          </a:xfrm>
          <a:prstGeom prst="rect">
            <a:avLst/>
          </a:prstGeom>
          <a:noFill/>
        </p:spPr>
        <p:txBody>
          <a:bodyPr wrap="square" rtlCol="0">
            <a:spAutoFit/>
          </a:bodyPr>
          <a:lstStyle/>
          <a:p>
            <a:pPr algn="ctr"/>
            <a:r>
              <a:rPr lang="en-US" sz="1400" dirty="0" smtClean="0"/>
              <a:t>What should they retain after many details are forgotten?</a:t>
            </a:r>
          </a:p>
          <a:p>
            <a:pPr algn="ctr"/>
            <a:r>
              <a:rPr lang="en-US" sz="1400" dirty="0" smtClean="0"/>
              <a:t>(application and transfer of knowledge)</a:t>
            </a:r>
            <a:endParaRPr lang="en-US" sz="1400" dirty="0"/>
          </a:p>
        </p:txBody>
      </p:sp>
      <p:pic>
        <p:nvPicPr>
          <p:cNvPr id="13" name="Picture 12"/>
          <p:cNvPicPr>
            <a:picLocks noChangeAspect="1"/>
          </p:cNvPicPr>
          <p:nvPr/>
        </p:nvPicPr>
        <p:blipFill>
          <a:blip r:embed="rId4">
            <a:clrChange>
              <a:clrFrom>
                <a:srgbClr val="FFFFFF"/>
              </a:clrFrom>
              <a:clrTo>
                <a:srgbClr val="FFFFFF">
                  <a:alpha val="0"/>
                </a:srgbClr>
              </a:clrTo>
            </a:clrChange>
          </a:blip>
          <a:stretch>
            <a:fillRect/>
          </a:stretch>
        </p:blipFill>
        <p:spPr>
          <a:xfrm rot="20706859">
            <a:off x="1657824" y="5782324"/>
            <a:ext cx="3453353" cy="532368"/>
          </a:xfrm>
          <a:prstGeom prst="rect">
            <a:avLst/>
          </a:prstGeom>
        </p:spPr>
      </p:pic>
    </p:spTree>
    <p:extLst>
      <p:ext uri="{BB962C8B-B14F-4D97-AF65-F5344CB8AC3E}">
        <p14:creationId xmlns:p14="http://schemas.microsoft.com/office/powerpoint/2010/main" val="7858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Council for the Accreditation of Educator Preparation</a:t>
            </a:r>
          </a:p>
          <a:p>
            <a:r>
              <a:rPr lang="en-US" dirty="0" smtClean="0"/>
              <a:t>Interstate New Teacher Assessment and Support Consortium (InTASC)</a:t>
            </a:r>
          </a:p>
          <a:p>
            <a:r>
              <a:rPr lang="en-US" dirty="0" smtClean="0"/>
              <a:t>Louisiana Components of Effective Teaching</a:t>
            </a:r>
          </a:p>
          <a:p>
            <a:r>
              <a:rPr lang="en-US" dirty="0" smtClean="0"/>
              <a:t>Louisiana Teacher Competencies</a:t>
            </a:r>
          </a:p>
          <a:p>
            <a:r>
              <a:rPr lang="en-US" dirty="0" smtClean="0"/>
              <a:t>Specialized Professional Associations (SPA) Standards</a:t>
            </a:r>
          </a:p>
          <a:p>
            <a:endParaRPr lang="en-US" dirty="0"/>
          </a:p>
        </p:txBody>
      </p:sp>
      <p:sp>
        <p:nvSpPr>
          <p:cNvPr id="3" name="Title 2"/>
          <p:cNvSpPr>
            <a:spLocks noGrp="1"/>
          </p:cNvSpPr>
          <p:nvPr>
            <p:ph type="title"/>
          </p:nvPr>
        </p:nvSpPr>
        <p:spPr/>
        <p:txBody>
          <a:bodyPr/>
          <a:lstStyle/>
          <a:p>
            <a:r>
              <a:rPr lang="en-US" dirty="0" smtClean="0"/>
              <a:t>Standards</a:t>
            </a:r>
            <a:endParaRPr lang="en-US" dirty="0"/>
          </a:p>
        </p:txBody>
      </p:sp>
    </p:spTree>
    <p:extLst>
      <p:ext uri="{BB962C8B-B14F-4D97-AF65-F5344CB8AC3E}">
        <p14:creationId xmlns:p14="http://schemas.microsoft.com/office/powerpoint/2010/main" val="360859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9000" y="1524000"/>
            <a:ext cx="7223125" cy="4572000"/>
          </a:xfrm>
        </p:spPr>
        <p:txBody>
          <a:bodyPr/>
          <a:lstStyle/>
          <a:p>
            <a:pPr marL="0" indent="0" algn="ctr">
              <a:buNone/>
            </a:pPr>
            <a:endParaRPr lang="en-US" i="1" dirty="0" smtClean="0"/>
          </a:p>
          <a:p>
            <a:pPr marL="0" indent="0" algn="ctr">
              <a:buNone/>
            </a:pPr>
            <a:r>
              <a:rPr lang="en-US" i="1" dirty="0" smtClean="0"/>
              <a:t>“Students will be able to independently use their learning to</a:t>
            </a:r>
            <a:r>
              <a:rPr lang="mr-IN" i="1" dirty="0" smtClean="0"/>
              <a:t>…</a:t>
            </a:r>
            <a:r>
              <a:rPr lang="en-US" i="1" dirty="0" smtClean="0"/>
              <a:t>” </a:t>
            </a:r>
          </a:p>
          <a:p>
            <a:pPr marL="0" indent="0" algn="ctr">
              <a:buNone/>
            </a:pPr>
            <a:endParaRPr lang="en-US" i="1" dirty="0"/>
          </a:p>
          <a:p>
            <a:pPr marL="0" indent="0" algn="ctr">
              <a:buNone/>
            </a:pPr>
            <a:endParaRPr lang="en-US" i="1" dirty="0" smtClean="0"/>
          </a:p>
          <a:p>
            <a:pPr marL="0" indent="0" algn="ctr">
              <a:buNone/>
            </a:pPr>
            <a:r>
              <a:rPr lang="en-US" dirty="0" smtClean="0"/>
              <a:t>An effective curriculum equips learners for autonomous performance</a:t>
            </a:r>
            <a:r>
              <a:rPr lang="mr-IN" dirty="0" smtClean="0"/>
              <a:t>…</a:t>
            </a:r>
            <a:r>
              <a:rPr lang="en-US" dirty="0" smtClean="0"/>
              <a:t> by design!</a:t>
            </a:r>
            <a:endParaRPr lang="en-US" dirty="0"/>
          </a:p>
        </p:txBody>
      </p:sp>
      <p:sp>
        <p:nvSpPr>
          <p:cNvPr id="3" name="Title 2"/>
          <p:cNvSpPr>
            <a:spLocks noGrp="1"/>
          </p:cNvSpPr>
          <p:nvPr>
            <p:ph type="title"/>
          </p:nvPr>
        </p:nvSpPr>
        <p:spPr/>
        <p:txBody>
          <a:bodyPr/>
          <a:lstStyle/>
          <a:p>
            <a:r>
              <a:rPr lang="en-US" dirty="0" smtClean="0"/>
              <a:t>Long-Term Transfer Goal	</a:t>
            </a:r>
            <a:endParaRPr lang="en-US" dirty="0"/>
          </a:p>
        </p:txBody>
      </p:sp>
    </p:spTree>
    <p:extLst>
      <p:ext uri="{BB962C8B-B14F-4D97-AF65-F5344CB8AC3E}">
        <p14:creationId xmlns:p14="http://schemas.microsoft.com/office/powerpoint/2010/main" val="261006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Think “Photo Album” versus “Snapshot”</a:t>
            </a:r>
          </a:p>
          <a:p>
            <a:pPr lvl="1"/>
            <a:r>
              <a:rPr lang="en-US" dirty="0" smtClean="0"/>
              <a:t>Sound assessment requires multiple sources of evidence, collected over time</a:t>
            </a:r>
          </a:p>
          <a:p>
            <a:r>
              <a:rPr lang="en-US" dirty="0" smtClean="0"/>
              <a:t>Gather evidence from a Range of Assessments</a:t>
            </a:r>
          </a:p>
          <a:p>
            <a:pPr lvl="1"/>
            <a:r>
              <a:rPr lang="en-US" dirty="0" smtClean="0"/>
              <a:t>Authentic tasks and projects</a:t>
            </a:r>
          </a:p>
          <a:p>
            <a:pPr lvl="1"/>
            <a:r>
              <a:rPr lang="en-US" dirty="0" smtClean="0"/>
              <a:t>Academic exam questions, prompts, and problems</a:t>
            </a:r>
          </a:p>
          <a:p>
            <a:pPr lvl="1"/>
            <a:r>
              <a:rPr lang="en-US" dirty="0" smtClean="0"/>
              <a:t>Quizzes and test items</a:t>
            </a:r>
          </a:p>
          <a:p>
            <a:pPr lvl="1"/>
            <a:r>
              <a:rPr lang="en-US" dirty="0" smtClean="0"/>
              <a:t>Informal checks for understanding</a:t>
            </a:r>
          </a:p>
          <a:p>
            <a:pPr lvl="1"/>
            <a:r>
              <a:rPr lang="en-US" dirty="0" smtClean="0"/>
              <a:t>Student self-assessments</a:t>
            </a:r>
            <a:endParaRPr lang="en-US" dirty="0"/>
          </a:p>
        </p:txBody>
      </p:sp>
      <p:sp>
        <p:nvSpPr>
          <p:cNvPr id="3" name="Title 2"/>
          <p:cNvSpPr>
            <a:spLocks noGrp="1"/>
          </p:cNvSpPr>
          <p:nvPr>
            <p:ph type="title"/>
          </p:nvPr>
        </p:nvSpPr>
        <p:spPr/>
        <p:txBody>
          <a:bodyPr/>
          <a:lstStyle/>
          <a:p>
            <a:r>
              <a:rPr lang="en-US" dirty="0" smtClean="0"/>
              <a:t>Determining Acceptable Evidence</a:t>
            </a:r>
            <a:endParaRPr lang="en-US" dirty="0"/>
          </a:p>
        </p:txBody>
      </p:sp>
    </p:spTree>
    <p:extLst>
      <p:ext uri="{BB962C8B-B14F-4D97-AF65-F5344CB8AC3E}">
        <p14:creationId xmlns:p14="http://schemas.microsoft.com/office/powerpoint/2010/main" val="1213144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Custom 1">
      <a:dk1>
        <a:sysClr val="windowText" lastClr="000000"/>
      </a:dk1>
      <a:lt1>
        <a:sysClr val="window" lastClr="FFFFFF"/>
      </a:lt1>
      <a:dk2>
        <a:srgbClr val="1F497D"/>
      </a:dk2>
      <a:lt2>
        <a:srgbClr val="EEECE1"/>
      </a:lt2>
      <a:accent1>
        <a:srgbClr val="4F81BD"/>
      </a:accent1>
      <a:accent2>
        <a:srgbClr val="EBC016"/>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259</TotalTime>
  <Words>1571</Words>
  <Application>Microsoft Macintosh PowerPoint</Application>
  <PresentationFormat>On-screen Show (4:3)</PresentationFormat>
  <Paragraphs>148</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Program Scaffolding and Curriculum Maps</vt:lpstr>
      <vt:lpstr>PowerPoint Presentation</vt:lpstr>
      <vt:lpstr>In this session:</vt:lpstr>
      <vt:lpstr>Backward Design- Three Steps</vt:lpstr>
      <vt:lpstr>Identify Desired Results </vt:lpstr>
      <vt:lpstr>Establishing Curricular Priorities</vt:lpstr>
      <vt:lpstr>Standards</vt:lpstr>
      <vt:lpstr>Long-Term Transfer Goal </vt:lpstr>
      <vt:lpstr>Determining Acceptable Evidence</vt:lpstr>
      <vt:lpstr>Determining Acceptable Evidence</vt:lpstr>
      <vt:lpstr>Most Difficult Item on New York State Tenth-Grade Math Test</vt:lpstr>
      <vt:lpstr>Planning Process</vt:lpstr>
      <vt:lpstr>Planning Process</vt:lpstr>
      <vt:lpstr>Expectations</vt:lpstr>
      <vt:lpstr>Elementary Education Program Goals</vt:lpstr>
      <vt:lpstr>Elementary Education</vt:lpstr>
      <vt:lpstr>Standards and Outcomes</vt:lpstr>
      <vt:lpstr>Course Sequence</vt:lpstr>
    </vt:vector>
  </TitlesOfParts>
  <Company>McNeese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Broussard</dc:creator>
  <cp:lastModifiedBy>Jan Broussard</cp:lastModifiedBy>
  <cp:revision>30</cp:revision>
  <dcterms:created xsi:type="dcterms:W3CDTF">2019-01-09T22:09:11Z</dcterms:created>
  <dcterms:modified xsi:type="dcterms:W3CDTF">2019-01-10T04:41:19Z</dcterms:modified>
</cp:coreProperties>
</file>