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3" r:id="rId3"/>
    <p:sldId id="264" r:id="rId4"/>
    <p:sldId id="258" r:id="rId5"/>
    <p:sldId id="257" r:id="rId6"/>
    <p:sldId id="259" r:id="rId7"/>
    <p:sldId id="260" r:id="rId8"/>
    <p:sldId id="261" r:id="rId9"/>
    <p:sldId id="265"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7" autoAdjust="0"/>
    <p:restoredTop sz="78026" autoAdjust="0"/>
  </p:normalViewPr>
  <p:slideViewPr>
    <p:cSldViewPr snapToGrid="0">
      <p:cViewPr varScale="1">
        <p:scale>
          <a:sx n="63" d="100"/>
          <a:sy n="63" d="100"/>
        </p:scale>
        <p:origin x="-136" y="-5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E103F8-D1B9-4463-AD27-58D02EA37C20}" type="doc">
      <dgm:prSet loTypeId="urn:microsoft.com/office/officeart/2016/7/layout/VerticalDownArrowProcess" loCatId="process" qsTypeId="urn:microsoft.com/office/officeart/2005/8/quickstyle/simple1" qsCatId="simple" csTypeId="urn:microsoft.com/office/officeart/2005/8/colors/colorful2" csCatId="colorful" phldr="1"/>
      <dgm:spPr/>
      <dgm:t>
        <a:bodyPr/>
        <a:lstStyle/>
        <a:p>
          <a:endParaRPr lang="en-US"/>
        </a:p>
      </dgm:t>
    </dgm:pt>
    <dgm:pt modelId="{386ECB56-17B4-44CE-8DFD-ED0916F0D343}">
      <dgm:prSet/>
      <dgm:spPr/>
      <dgm:t>
        <a:bodyPr/>
        <a:lstStyle/>
        <a:p>
          <a:r>
            <a:rPr lang="en-US"/>
            <a:t>Goal</a:t>
          </a:r>
        </a:p>
      </dgm:t>
    </dgm:pt>
    <dgm:pt modelId="{E0FEEA8E-6CFA-478D-BBEB-F7FB34181DE1}" type="parTrans" cxnId="{43145504-8F75-4F94-94A2-7E17DA246D4C}">
      <dgm:prSet/>
      <dgm:spPr/>
      <dgm:t>
        <a:bodyPr/>
        <a:lstStyle/>
        <a:p>
          <a:endParaRPr lang="en-US"/>
        </a:p>
      </dgm:t>
    </dgm:pt>
    <dgm:pt modelId="{5B0B762F-F404-475F-86F8-54BFA6D751D8}" type="sibTrans" cxnId="{43145504-8F75-4F94-94A2-7E17DA246D4C}">
      <dgm:prSet/>
      <dgm:spPr/>
      <dgm:t>
        <a:bodyPr/>
        <a:lstStyle/>
        <a:p>
          <a:endParaRPr lang="en-US"/>
        </a:p>
      </dgm:t>
    </dgm:pt>
    <dgm:pt modelId="{2679C44C-2B58-4B6B-BBC0-BD47FA41A107}">
      <dgm:prSet/>
      <dgm:spPr/>
      <dgm:t>
        <a:bodyPr/>
        <a:lstStyle/>
        <a:p>
          <a:r>
            <a:rPr lang="en-US" dirty="0"/>
            <a:t>Ensure graduates completing our advanced level programs are well prepared to be agents of change in their designated areas</a:t>
          </a:r>
        </a:p>
      </dgm:t>
    </dgm:pt>
    <dgm:pt modelId="{A830A4D7-A90B-4E91-8083-42F766275542}" type="parTrans" cxnId="{E1B0A1C1-23FB-471F-B10E-09D0D1A07F74}">
      <dgm:prSet/>
      <dgm:spPr/>
      <dgm:t>
        <a:bodyPr/>
        <a:lstStyle/>
        <a:p>
          <a:endParaRPr lang="en-US"/>
        </a:p>
      </dgm:t>
    </dgm:pt>
    <dgm:pt modelId="{FF45C2B6-B9E0-4C2D-92D9-E0BC73F9AA9E}" type="sibTrans" cxnId="{E1B0A1C1-23FB-471F-B10E-09D0D1A07F74}">
      <dgm:prSet/>
      <dgm:spPr/>
      <dgm:t>
        <a:bodyPr/>
        <a:lstStyle/>
        <a:p>
          <a:endParaRPr lang="en-US"/>
        </a:p>
      </dgm:t>
    </dgm:pt>
    <dgm:pt modelId="{AE5A320D-A4DF-4952-A46B-98FCB89BF64F}">
      <dgm:prSet/>
      <dgm:spPr/>
      <dgm:t>
        <a:bodyPr/>
        <a:lstStyle/>
        <a:p>
          <a:r>
            <a:rPr lang="en-US" dirty="0"/>
            <a:t>Identify</a:t>
          </a:r>
        </a:p>
      </dgm:t>
    </dgm:pt>
    <dgm:pt modelId="{B09120A6-259B-4AFA-93F2-6BA6C4C3BDD1}" type="parTrans" cxnId="{5EC9A46E-C1A8-4B72-87D7-570AD6D5577E}">
      <dgm:prSet/>
      <dgm:spPr/>
      <dgm:t>
        <a:bodyPr/>
        <a:lstStyle/>
        <a:p>
          <a:endParaRPr lang="en-US"/>
        </a:p>
      </dgm:t>
    </dgm:pt>
    <dgm:pt modelId="{2185DDBD-69A8-422F-B028-E47C69ADA26A}" type="sibTrans" cxnId="{5EC9A46E-C1A8-4B72-87D7-570AD6D5577E}">
      <dgm:prSet/>
      <dgm:spPr/>
      <dgm:t>
        <a:bodyPr/>
        <a:lstStyle/>
        <a:p>
          <a:endParaRPr lang="en-US"/>
        </a:p>
      </dgm:t>
    </dgm:pt>
    <dgm:pt modelId="{64CBF7CA-5307-40AB-9011-C4EBE4C9DB1D}">
      <dgm:prSet/>
      <dgm:spPr/>
      <dgm:t>
        <a:bodyPr/>
        <a:lstStyle/>
        <a:p>
          <a:r>
            <a:rPr lang="en-US" dirty="0"/>
            <a:t>A common understanding of what an effective C&amp;I program focuses on</a:t>
          </a:r>
        </a:p>
      </dgm:t>
    </dgm:pt>
    <dgm:pt modelId="{5A9DAA6A-5640-4EC1-BAC0-AA61CBEF8E02}" type="parTrans" cxnId="{5772EF5D-1ECD-4A13-933C-CA46606AD2C4}">
      <dgm:prSet/>
      <dgm:spPr/>
      <dgm:t>
        <a:bodyPr/>
        <a:lstStyle/>
        <a:p>
          <a:endParaRPr lang="en-US"/>
        </a:p>
      </dgm:t>
    </dgm:pt>
    <dgm:pt modelId="{3D252376-4ABF-4231-B766-CA93B746E4B4}" type="sibTrans" cxnId="{5772EF5D-1ECD-4A13-933C-CA46606AD2C4}">
      <dgm:prSet/>
      <dgm:spPr/>
      <dgm:t>
        <a:bodyPr/>
        <a:lstStyle/>
        <a:p>
          <a:endParaRPr lang="en-US"/>
        </a:p>
      </dgm:t>
    </dgm:pt>
    <dgm:pt modelId="{5BF80CFD-ECFC-470F-BD3F-B4BB6447F6EA}">
      <dgm:prSet/>
      <dgm:spPr/>
      <dgm:t>
        <a:bodyPr/>
        <a:lstStyle/>
        <a:p>
          <a:r>
            <a:rPr lang="en-US" dirty="0"/>
            <a:t>Brainstorm</a:t>
          </a:r>
        </a:p>
      </dgm:t>
    </dgm:pt>
    <dgm:pt modelId="{C893391D-1549-41BB-81F1-B4EF2283C333}" type="parTrans" cxnId="{F67C2861-11EF-40F1-96C4-B4EDFF7CDDF5}">
      <dgm:prSet/>
      <dgm:spPr/>
      <dgm:t>
        <a:bodyPr/>
        <a:lstStyle/>
        <a:p>
          <a:endParaRPr lang="en-US"/>
        </a:p>
      </dgm:t>
    </dgm:pt>
    <dgm:pt modelId="{40FBF550-E0AF-4BC6-90B1-B4263BBE66B7}" type="sibTrans" cxnId="{F67C2861-11EF-40F1-96C4-B4EDFF7CDDF5}">
      <dgm:prSet/>
      <dgm:spPr/>
      <dgm:t>
        <a:bodyPr/>
        <a:lstStyle/>
        <a:p>
          <a:endParaRPr lang="en-US"/>
        </a:p>
      </dgm:t>
    </dgm:pt>
    <dgm:pt modelId="{540E8DE6-AF01-48CD-B83C-FDF33F6B891B}">
      <dgm:prSet/>
      <dgm:spPr/>
      <dgm:t>
        <a:bodyPr/>
        <a:lstStyle/>
        <a:p>
          <a:r>
            <a:rPr lang="en-US" dirty="0"/>
            <a:t>Learning experiences, resources, assignments, and assessments that are applicable to current educational settings</a:t>
          </a:r>
        </a:p>
      </dgm:t>
    </dgm:pt>
    <dgm:pt modelId="{46CCE67C-32AA-4EBE-8FEE-675954C65A81}" type="parTrans" cxnId="{4384D6F3-9C1F-4AD1-A641-89C28683510D}">
      <dgm:prSet/>
      <dgm:spPr/>
      <dgm:t>
        <a:bodyPr/>
        <a:lstStyle/>
        <a:p>
          <a:endParaRPr lang="en-US"/>
        </a:p>
      </dgm:t>
    </dgm:pt>
    <dgm:pt modelId="{C91D4C49-0A41-42E5-BE1E-35E769BB40AF}" type="sibTrans" cxnId="{4384D6F3-9C1F-4AD1-A641-89C28683510D}">
      <dgm:prSet/>
      <dgm:spPr/>
      <dgm:t>
        <a:bodyPr/>
        <a:lstStyle/>
        <a:p>
          <a:endParaRPr lang="en-US"/>
        </a:p>
      </dgm:t>
    </dgm:pt>
    <dgm:pt modelId="{7D33D40B-1341-452B-8D7C-44AE668A1171}" type="pres">
      <dgm:prSet presAssocID="{ABE103F8-D1B9-4463-AD27-58D02EA37C20}" presName="Name0" presStyleCnt="0">
        <dgm:presLayoutVars>
          <dgm:dir/>
          <dgm:animLvl val="lvl"/>
          <dgm:resizeHandles val="exact"/>
        </dgm:presLayoutVars>
      </dgm:prSet>
      <dgm:spPr/>
      <dgm:t>
        <a:bodyPr/>
        <a:lstStyle/>
        <a:p>
          <a:endParaRPr lang="en-US"/>
        </a:p>
      </dgm:t>
    </dgm:pt>
    <dgm:pt modelId="{9D25908B-BF17-4BCF-91B8-3C9306708986}" type="pres">
      <dgm:prSet presAssocID="{5BF80CFD-ECFC-470F-BD3F-B4BB6447F6EA}" presName="boxAndChildren" presStyleCnt="0"/>
      <dgm:spPr/>
    </dgm:pt>
    <dgm:pt modelId="{9C178328-4CD7-4F31-8133-218C949D44E7}" type="pres">
      <dgm:prSet presAssocID="{5BF80CFD-ECFC-470F-BD3F-B4BB6447F6EA}" presName="parentTextBox" presStyleLbl="alignNode1" presStyleIdx="0" presStyleCnt="3"/>
      <dgm:spPr/>
      <dgm:t>
        <a:bodyPr/>
        <a:lstStyle/>
        <a:p>
          <a:endParaRPr lang="en-US"/>
        </a:p>
      </dgm:t>
    </dgm:pt>
    <dgm:pt modelId="{3004458D-8E58-4DC0-915F-A03296BDF67D}" type="pres">
      <dgm:prSet presAssocID="{5BF80CFD-ECFC-470F-BD3F-B4BB6447F6EA}" presName="descendantBox" presStyleLbl="bgAccFollowNode1" presStyleIdx="0" presStyleCnt="3"/>
      <dgm:spPr/>
      <dgm:t>
        <a:bodyPr/>
        <a:lstStyle/>
        <a:p>
          <a:endParaRPr lang="en-US"/>
        </a:p>
      </dgm:t>
    </dgm:pt>
    <dgm:pt modelId="{5509D236-DFEB-4E17-A114-B36E53D15611}" type="pres">
      <dgm:prSet presAssocID="{2185DDBD-69A8-422F-B028-E47C69ADA26A}" presName="sp" presStyleCnt="0"/>
      <dgm:spPr/>
    </dgm:pt>
    <dgm:pt modelId="{FEA21E8B-E1E4-4B52-97F6-288F64682DC5}" type="pres">
      <dgm:prSet presAssocID="{AE5A320D-A4DF-4952-A46B-98FCB89BF64F}" presName="arrowAndChildren" presStyleCnt="0"/>
      <dgm:spPr/>
    </dgm:pt>
    <dgm:pt modelId="{382F2879-BD7D-4317-9691-2E81572A4A0B}" type="pres">
      <dgm:prSet presAssocID="{AE5A320D-A4DF-4952-A46B-98FCB89BF64F}" presName="parentTextArrow" presStyleLbl="node1" presStyleIdx="0" presStyleCnt="0"/>
      <dgm:spPr/>
      <dgm:t>
        <a:bodyPr/>
        <a:lstStyle/>
        <a:p>
          <a:endParaRPr lang="en-US"/>
        </a:p>
      </dgm:t>
    </dgm:pt>
    <dgm:pt modelId="{9D580CF5-FD69-4A00-A841-6D05138322A2}" type="pres">
      <dgm:prSet presAssocID="{AE5A320D-A4DF-4952-A46B-98FCB89BF64F}" presName="arrow" presStyleLbl="alignNode1" presStyleIdx="1" presStyleCnt="3"/>
      <dgm:spPr/>
      <dgm:t>
        <a:bodyPr/>
        <a:lstStyle/>
        <a:p>
          <a:endParaRPr lang="en-US"/>
        </a:p>
      </dgm:t>
    </dgm:pt>
    <dgm:pt modelId="{704684D9-D86F-4F71-8411-88C2C102590A}" type="pres">
      <dgm:prSet presAssocID="{AE5A320D-A4DF-4952-A46B-98FCB89BF64F}" presName="descendantArrow" presStyleLbl="bgAccFollowNode1" presStyleIdx="1" presStyleCnt="3"/>
      <dgm:spPr/>
      <dgm:t>
        <a:bodyPr/>
        <a:lstStyle/>
        <a:p>
          <a:endParaRPr lang="en-US"/>
        </a:p>
      </dgm:t>
    </dgm:pt>
    <dgm:pt modelId="{4D7C9410-9AE8-4F14-A7F8-D4607947055B}" type="pres">
      <dgm:prSet presAssocID="{5B0B762F-F404-475F-86F8-54BFA6D751D8}" presName="sp" presStyleCnt="0"/>
      <dgm:spPr/>
    </dgm:pt>
    <dgm:pt modelId="{1B416427-AB81-4E0B-AAFD-20C67845D357}" type="pres">
      <dgm:prSet presAssocID="{386ECB56-17B4-44CE-8DFD-ED0916F0D343}" presName="arrowAndChildren" presStyleCnt="0"/>
      <dgm:spPr/>
    </dgm:pt>
    <dgm:pt modelId="{51528F23-3349-42DE-A74A-B501FFBA2D0B}" type="pres">
      <dgm:prSet presAssocID="{386ECB56-17B4-44CE-8DFD-ED0916F0D343}" presName="parentTextArrow" presStyleLbl="node1" presStyleIdx="0" presStyleCnt="0"/>
      <dgm:spPr/>
      <dgm:t>
        <a:bodyPr/>
        <a:lstStyle/>
        <a:p>
          <a:endParaRPr lang="en-US"/>
        </a:p>
      </dgm:t>
    </dgm:pt>
    <dgm:pt modelId="{F2E88A21-94B5-415F-AAD0-18E2CB70D276}" type="pres">
      <dgm:prSet presAssocID="{386ECB56-17B4-44CE-8DFD-ED0916F0D343}" presName="arrow" presStyleLbl="alignNode1" presStyleIdx="2" presStyleCnt="3"/>
      <dgm:spPr/>
      <dgm:t>
        <a:bodyPr/>
        <a:lstStyle/>
        <a:p>
          <a:endParaRPr lang="en-US"/>
        </a:p>
      </dgm:t>
    </dgm:pt>
    <dgm:pt modelId="{B45C702B-ECB2-4336-A85E-77D5721B696A}" type="pres">
      <dgm:prSet presAssocID="{386ECB56-17B4-44CE-8DFD-ED0916F0D343}" presName="descendantArrow" presStyleLbl="bgAccFollowNode1" presStyleIdx="2" presStyleCnt="3"/>
      <dgm:spPr/>
      <dgm:t>
        <a:bodyPr/>
        <a:lstStyle/>
        <a:p>
          <a:endParaRPr lang="en-US"/>
        </a:p>
      </dgm:t>
    </dgm:pt>
  </dgm:ptLst>
  <dgm:cxnLst>
    <dgm:cxn modelId="{5EC9A46E-C1A8-4B72-87D7-570AD6D5577E}" srcId="{ABE103F8-D1B9-4463-AD27-58D02EA37C20}" destId="{AE5A320D-A4DF-4952-A46B-98FCB89BF64F}" srcOrd="1" destOrd="0" parTransId="{B09120A6-259B-4AFA-93F2-6BA6C4C3BDD1}" sibTransId="{2185DDBD-69A8-422F-B028-E47C69ADA26A}"/>
    <dgm:cxn modelId="{F67C2861-11EF-40F1-96C4-B4EDFF7CDDF5}" srcId="{ABE103F8-D1B9-4463-AD27-58D02EA37C20}" destId="{5BF80CFD-ECFC-470F-BD3F-B4BB6447F6EA}" srcOrd="2" destOrd="0" parTransId="{C893391D-1549-41BB-81F1-B4EF2283C333}" sibTransId="{40FBF550-E0AF-4BC6-90B1-B4263BBE66B7}"/>
    <dgm:cxn modelId="{61AD2880-58D8-44A5-86EC-C0C13DBDDC3F}" type="presOf" srcId="{AE5A320D-A4DF-4952-A46B-98FCB89BF64F}" destId="{9D580CF5-FD69-4A00-A841-6D05138322A2}" srcOrd="1" destOrd="0" presId="urn:microsoft.com/office/officeart/2016/7/layout/VerticalDownArrowProcess"/>
    <dgm:cxn modelId="{02F0B46F-B63C-4890-AB65-6CA16BBA71C0}" type="presOf" srcId="{5BF80CFD-ECFC-470F-BD3F-B4BB6447F6EA}" destId="{9C178328-4CD7-4F31-8133-218C949D44E7}" srcOrd="0" destOrd="0" presId="urn:microsoft.com/office/officeart/2016/7/layout/VerticalDownArrowProcess"/>
    <dgm:cxn modelId="{0D58DD76-1A1D-4302-9D2B-1F10C75B31C4}" type="presOf" srcId="{386ECB56-17B4-44CE-8DFD-ED0916F0D343}" destId="{F2E88A21-94B5-415F-AAD0-18E2CB70D276}" srcOrd="1" destOrd="0" presId="urn:microsoft.com/office/officeart/2016/7/layout/VerticalDownArrowProcess"/>
    <dgm:cxn modelId="{D7FBDE0F-8132-4AE4-AE15-F397BFB8DBE5}" type="presOf" srcId="{64CBF7CA-5307-40AB-9011-C4EBE4C9DB1D}" destId="{704684D9-D86F-4F71-8411-88C2C102590A}" srcOrd="0" destOrd="0" presId="urn:microsoft.com/office/officeart/2016/7/layout/VerticalDownArrowProcess"/>
    <dgm:cxn modelId="{263AAD5D-FB90-4C78-ABBF-F98336ABF84F}" type="presOf" srcId="{386ECB56-17B4-44CE-8DFD-ED0916F0D343}" destId="{51528F23-3349-42DE-A74A-B501FFBA2D0B}" srcOrd="0" destOrd="0" presId="urn:microsoft.com/office/officeart/2016/7/layout/VerticalDownArrowProcess"/>
    <dgm:cxn modelId="{5772EF5D-1ECD-4A13-933C-CA46606AD2C4}" srcId="{AE5A320D-A4DF-4952-A46B-98FCB89BF64F}" destId="{64CBF7CA-5307-40AB-9011-C4EBE4C9DB1D}" srcOrd="0" destOrd="0" parTransId="{5A9DAA6A-5640-4EC1-BAC0-AA61CBEF8E02}" sibTransId="{3D252376-4ABF-4231-B766-CA93B746E4B4}"/>
    <dgm:cxn modelId="{4384D6F3-9C1F-4AD1-A641-89C28683510D}" srcId="{5BF80CFD-ECFC-470F-BD3F-B4BB6447F6EA}" destId="{540E8DE6-AF01-48CD-B83C-FDF33F6B891B}" srcOrd="0" destOrd="0" parTransId="{46CCE67C-32AA-4EBE-8FEE-675954C65A81}" sibTransId="{C91D4C49-0A41-42E5-BE1E-35E769BB40AF}"/>
    <dgm:cxn modelId="{E1B0A1C1-23FB-471F-B10E-09D0D1A07F74}" srcId="{386ECB56-17B4-44CE-8DFD-ED0916F0D343}" destId="{2679C44C-2B58-4B6B-BBC0-BD47FA41A107}" srcOrd="0" destOrd="0" parTransId="{A830A4D7-A90B-4E91-8083-42F766275542}" sibTransId="{FF45C2B6-B9E0-4C2D-92D9-E0BC73F9AA9E}"/>
    <dgm:cxn modelId="{7D5464F1-6A7B-4508-84B8-0F1EB1E7782C}" type="presOf" srcId="{2679C44C-2B58-4B6B-BBC0-BD47FA41A107}" destId="{B45C702B-ECB2-4336-A85E-77D5721B696A}" srcOrd="0" destOrd="0" presId="urn:microsoft.com/office/officeart/2016/7/layout/VerticalDownArrowProcess"/>
    <dgm:cxn modelId="{43145504-8F75-4F94-94A2-7E17DA246D4C}" srcId="{ABE103F8-D1B9-4463-AD27-58D02EA37C20}" destId="{386ECB56-17B4-44CE-8DFD-ED0916F0D343}" srcOrd="0" destOrd="0" parTransId="{E0FEEA8E-6CFA-478D-BBEB-F7FB34181DE1}" sibTransId="{5B0B762F-F404-475F-86F8-54BFA6D751D8}"/>
    <dgm:cxn modelId="{82EF9DA5-96D3-40C9-AE3A-43BC4D68924F}" type="presOf" srcId="{540E8DE6-AF01-48CD-B83C-FDF33F6B891B}" destId="{3004458D-8E58-4DC0-915F-A03296BDF67D}" srcOrd="0" destOrd="0" presId="urn:microsoft.com/office/officeart/2016/7/layout/VerticalDownArrowProcess"/>
    <dgm:cxn modelId="{61DEC2B5-07A0-4F15-89B1-8C060354C433}" type="presOf" srcId="{AE5A320D-A4DF-4952-A46B-98FCB89BF64F}" destId="{382F2879-BD7D-4317-9691-2E81572A4A0B}" srcOrd="0" destOrd="0" presId="urn:microsoft.com/office/officeart/2016/7/layout/VerticalDownArrowProcess"/>
    <dgm:cxn modelId="{9343A724-5D9E-480A-8791-6A0C0C570D24}" type="presOf" srcId="{ABE103F8-D1B9-4463-AD27-58D02EA37C20}" destId="{7D33D40B-1341-452B-8D7C-44AE668A1171}" srcOrd="0" destOrd="0" presId="urn:microsoft.com/office/officeart/2016/7/layout/VerticalDownArrowProcess"/>
    <dgm:cxn modelId="{6EAA6987-FCBC-4FBE-878F-220B06166A1E}" type="presParOf" srcId="{7D33D40B-1341-452B-8D7C-44AE668A1171}" destId="{9D25908B-BF17-4BCF-91B8-3C9306708986}" srcOrd="0" destOrd="0" presId="urn:microsoft.com/office/officeart/2016/7/layout/VerticalDownArrowProcess"/>
    <dgm:cxn modelId="{2A667775-56B2-4AFB-BF5E-993F05DC4F97}" type="presParOf" srcId="{9D25908B-BF17-4BCF-91B8-3C9306708986}" destId="{9C178328-4CD7-4F31-8133-218C949D44E7}" srcOrd="0" destOrd="0" presId="urn:microsoft.com/office/officeart/2016/7/layout/VerticalDownArrowProcess"/>
    <dgm:cxn modelId="{5D58AFD7-54AC-41DB-A4E9-52C42D90BD6B}" type="presParOf" srcId="{9D25908B-BF17-4BCF-91B8-3C9306708986}" destId="{3004458D-8E58-4DC0-915F-A03296BDF67D}" srcOrd="1" destOrd="0" presId="urn:microsoft.com/office/officeart/2016/7/layout/VerticalDownArrowProcess"/>
    <dgm:cxn modelId="{DEFD42F1-5865-46CD-9ADA-19DC11A65043}" type="presParOf" srcId="{7D33D40B-1341-452B-8D7C-44AE668A1171}" destId="{5509D236-DFEB-4E17-A114-B36E53D15611}" srcOrd="1" destOrd="0" presId="urn:microsoft.com/office/officeart/2016/7/layout/VerticalDownArrowProcess"/>
    <dgm:cxn modelId="{BA7B172A-547E-4459-8B7C-6FA70DBD474A}" type="presParOf" srcId="{7D33D40B-1341-452B-8D7C-44AE668A1171}" destId="{FEA21E8B-E1E4-4B52-97F6-288F64682DC5}" srcOrd="2" destOrd="0" presId="urn:microsoft.com/office/officeart/2016/7/layout/VerticalDownArrowProcess"/>
    <dgm:cxn modelId="{1EAC14E5-314B-4D5F-A689-9ECB7C372E97}" type="presParOf" srcId="{FEA21E8B-E1E4-4B52-97F6-288F64682DC5}" destId="{382F2879-BD7D-4317-9691-2E81572A4A0B}" srcOrd="0" destOrd="0" presId="urn:microsoft.com/office/officeart/2016/7/layout/VerticalDownArrowProcess"/>
    <dgm:cxn modelId="{695FD9F2-09A6-43AD-867F-54F8901544C1}" type="presParOf" srcId="{FEA21E8B-E1E4-4B52-97F6-288F64682DC5}" destId="{9D580CF5-FD69-4A00-A841-6D05138322A2}" srcOrd="1" destOrd="0" presId="urn:microsoft.com/office/officeart/2016/7/layout/VerticalDownArrowProcess"/>
    <dgm:cxn modelId="{D9E20942-FC70-403E-B8EF-5CC0808B897D}" type="presParOf" srcId="{FEA21E8B-E1E4-4B52-97F6-288F64682DC5}" destId="{704684D9-D86F-4F71-8411-88C2C102590A}" srcOrd="2" destOrd="0" presId="urn:microsoft.com/office/officeart/2016/7/layout/VerticalDownArrowProcess"/>
    <dgm:cxn modelId="{4B16C16D-89DC-4B1A-B9C6-1C708F51D1A7}" type="presParOf" srcId="{7D33D40B-1341-452B-8D7C-44AE668A1171}" destId="{4D7C9410-9AE8-4F14-A7F8-D4607947055B}" srcOrd="3" destOrd="0" presId="urn:microsoft.com/office/officeart/2016/7/layout/VerticalDownArrowProcess"/>
    <dgm:cxn modelId="{71839B1E-E76F-4450-BC12-52A18B6ADC70}" type="presParOf" srcId="{7D33D40B-1341-452B-8D7C-44AE668A1171}" destId="{1B416427-AB81-4E0B-AAFD-20C67845D357}" srcOrd="4" destOrd="0" presId="urn:microsoft.com/office/officeart/2016/7/layout/VerticalDownArrowProcess"/>
    <dgm:cxn modelId="{C51EDD63-2258-4078-A421-CD81BAA9FC3E}" type="presParOf" srcId="{1B416427-AB81-4E0B-AAFD-20C67845D357}" destId="{51528F23-3349-42DE-A74A-B501FFBA2D0B}" srcOrd="0" destOrd="0" presId="urn:microsoft.com/office/officeart/2016/7/layout/VerticalDownArrowProcess"/>
    <dgm:cxn modelId="{0145D2A9-0E7A-4413-8EEA-360323F075F8}" type="presParOf" srcId="{1B416427-AB81-4E0B-AAFD-20C67845D357}" destId="{F2E88A21-94B5-415F-AAD0-18E2CB70D276}" srcOrd="1" destOrd="0" presId="urn:microsoft.com/office/officeart/2016/7/layout/VerticalDownArrowProcess"/>
    <dgm:cxn modelId="{04021E3A-958D-4F4E-BAD6-6B7984C53A5F}" type="presParOf" srcId="{1B416427-AB81-4E0B-AAFD-20C67845D357}" destId="{B45C702B-ECB2-4336-A85E-77D5721B696A}"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78328-4CD7-4F31-8133-218C949D44E7}">
      <dsp:nvSpPr>
        <dsp:cNvPr id="0" name=""/>
        <dsp:cNvSpPr/>
      </dsp:nvSpPr>
      <dsp:spPr>
        <a:xfrm>
          <a:off x="0" y="3589662"/>
          <a:ext cx="1547614" cy="1178207"/>
        </a:xfrm>
        <a:prstGeom prst="rect">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066" tIns="142240" rIns="110066" bIns="142240" numCol="1" spcCol="1270" anchor="ctr" anchorCtr="0">
          <a:noAutofit/>
        </a:bodyPr>
        <a:lstStyle/>
        <a:p>
          <a:pPr lvl="0" algn="ctr" defTabSz="889000">
            <a:lnSpc>
              <a:spcPct val="90000"/>
            </a:lnSpc>
            <a:spcBef>
              <a:spcPct val="0"/>
            </a:spcBef>
            <a:spcAft>
              <a:spcPct val="35000"/>
            </a:spcAft>
          </a:pPr>
          <a:r>
            <a:rPr lang="en-US" sz="2000" kern="1200" dirty="0"/>
            <a:t>Brainstorm</a:t>
          </a:r>
        </a:p>
      </dsp:txBody>
      <dsp:txXfrm>
        <a:off x="0" y="3589662"/>
        <a:ext cx="1547614" cy="1178207"/>
      </dsp:txXfrm>
    </dsp:sp>
    <dsp:sp modelId="{3004458D-8E58-4DC0-915F-A03296BDF67D}">
      <dsp:nvSpPr>
        <dsp:cNvPr id="0" name=""/>
        <dsp:cNvSpPr/>
      </dsp:nvSpPr>
      <dsp:spPr>
        <a:xfrm>
          <a:off x="1547614" y="3589662"/>
          <a:ext cx="4642844" cy="1178207"/>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4179" tIns="203200" rIns="94179" bIns="203200" numCol="1" spcCol="1270" anchor="ctr" anchorCtr="0">
          <a:noAutofit/>
        </a:bodyPr>
        <a:lstStyle/>
        <a:p>
          <a:pPr lvl="0" algn="l" defTabSz="711200">
            <a:lnSpc>
              <a:spcPct val="90000"/>
            </a:lnSpc>
            <a:spcBef>
              <a:spcPct val="0"/>
            </a:spcBef>
            <a:spcAft>
              <a:spcPct val="35000"/>
            </a:spcAft>
          </a:pPr>
          <a:r>
            <a:rPr lang="en-US" sz="1600" kern="1200" dirty="0"/>
            <a:t>Learning experiences, resources, assignments, and assessments that are applicable to current educational settings</a:t>
          </a:r>
        </a:p>
      </dsp:txBody>
      <dsp:txXfrm>
        <a:off x="1547614" y="3589662"/>
        <a:ext cx="4642844" cy="1178207"/>
      </dsp:txXfrm>
    </dsp:sp>
    <dsp:sp modelId="{9D580CF5-FD69-4A00-A841-6D05138322A2}">
      <dsp:nvSpPr>
        <dsp:cNvPr id="0" name=""/>
        <dsp:cNvSpPr/>
      </dsp:nvSpPr>
      <dsp:spPr>
        <a:xfrm rot="10800000">
          <a:off x="0" y="1795252"/>
          <a:ext cx="1547614" cy="1812082"/>
        </a:xfrm>
        <a:prstGeom prst="upArrowCallout">
          <a:avLst>
            <a:gd name="adj1" fmla="val 5000"/>
            <a:gd name="adj2" fmla="val 10000"/>
            <a:gd name="adj3" fmla="val 15000"/>
            <a:gd name="adj4" fmla="val 64977"/>
          </a:avLst>
        </a:prstGeom>
        <a:solidFill>
          <a:schemeClr val="accent2">
            <a:hueOff val="-4377215"/>
            <a:satOff val="-3950"/>
            <a:lumOff val="-881"/>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066" tIns="142240" rIns="110066" bIns="142240" numCol="1" spcCol="1270" anchor="ctr" anchorCtr="0">
          <a:noAutofit/>
        </a:bodyPr>
        <a:lstStyle/>
        <a:p>
          <a:pPr lvl="0" algn="ctr" defTabSz="889000">
            <a:lnSpc>
              <a:spcPct val="90000"/>
            </a:lnSpc>
            <a:spcBef>
              <a:spcPct val="0"/>
            </a:spcBef>
            <a:spcAft>
              <a:spcPct val="35000"/>
            </a:spcAft>
          </a:pPr>
          <a:r>
            <a:rPr lang="en-US" sz="2000" kern="1200" dirty="0"/>
            <a:t>Identify</a:t>
          </a:r>
        </a:p>
      </dsp:txBody>
      <dsp:txXfrm rot="-10800000">
        <a:off x="0" y="1795252"/>
        <a:ext cx="1547614" cy="1177853"/>
      </dsp:txXfrm>
    </dsp:sp>
    <dsp:sp modelId="{704684D9-D86F-4F71-8411-88C2C102590A}">
      <dsp:nvSpPr>
        <dsp:cNvPr id="0" name=""/>
        <dsp:cNvSpPr/>
      </dsp:nvSpPr>
      <dsp:spPr>
        <a:xfrm>
          <a:off x="1547614" y="1795252"/>
          <a:ext cx="4642844" cy="1177853"/>
        </a:xfrm>
        <a:prstGeom prst="rect">
          <a:avLst/>
        </a:prstGeom>
        <a:solidFill>
          <a:schemeClr val="accent2">
            <a:tint val="40000"/>
            <a:alpha val="90000"/>
            <a:hueOff val="-4916722"/>
            <a:satOff val="-2883"/>
            <a:lumOff val="-359"/>
            <a:alphaOff val="0"/>
          </a:schemeClr>
        </a:solidFill>
        <a:ln w="15875" cap="rnd" cmpd="sng" algn="ctr">
          <a:solidFill>
            <a:schemeClr val="accent2">
              <a:tint val="40000"/>
              <a:alpha val="90000"/>
              <a:hueOff val="-4916722"/>
              <a:satOff val="-2883"/>
              <a:lumOff val="-3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4179" tIns="203200" rIns="94179" bIns="203200" numCol="1" spcCol="1270" anchor="ctr" anchorCtr="0">
          <a:noAutofit/>
        </a:bodyPr>
        <a:lstStyle/>
        <a:p>
          <a:pPr lvl="0" algn="l" defTabSz="711200">
            <a:lnSpc>
              <a:spcPct val="90000"/>
            </a:lnSpc>
            <a:spcBef>
              <a:spcPct val="0"/>
            </a:spcBef>
            <a:spcAft>
              <a:spcPct val="35000"/>
            </a:spcAft>
          </a:pPr>
          <a:r>
            <a:rPr lang="en-US" sz="1600" kern="1200" dirty="0"/>
            <a:t>A common understanding of what an effective C&amp;I program focuses on</a:t>
          </a:r>
        </a:p>
      </dsp:txBody>
      <dsp:txXfrm>
        <a:off x="1547614" y="1795252"/>
        <a:ext cx="4642844" cy="1177853"/>
      </dsp:txXfrm>
    </dsp:sp>
    <dsp:sp modelId="{F2E88A21-94B5-415F-AAD0-18E2CB70D276}">
      <dsp:nvSpPr>
        <dsp:cNvPr id="0" name=""/>
        <dsp:cNvSpPr/>
      </dsp:nvSpPr>
      <dsp:spPr>
        <a:xfrm rot="10800000">
          <a:off x="0" y="842"/>
          <a:ext cx="1547614" cy="1812082"/>
        </a:xfrm>
        <a:prstGeom prst="upArrowCallout">
          <a:avLst>
            <a:gd name="adj1" fmla="val 5000"/>
            <a:gd name="adj2" fmla="val 10000"/>
            <a:gd name="adj3" fmla="val 15000"/>
            <a:gd name="adj4" fmla="val 64977"/>
          </a:avLst>
        </a:prstGeom>
        <a:solidFill>
          <a:schemeClr val="accent2">
            <a:hueOff val="-8754431"/>
            <a:satOff val="-7900"/>
            <a:lumOff val="-1762"/>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066" tIns="142240" rIns="110066" bIns="142240" numCol="1" spcCol="1270" anchor="ctr" anchorCtr="0">
          <a:noAutofit/>
        </a:bodyPr>
        <a:lstStyle/>
        <a:p>
          <a:pPr lvl="0" algn="ctr" defTabSz="889000">
            <a:lnSpc>
              <a:spcPct val="90000"/>
            </a:lnSpc>
            <a:spcBef>
              <a:spcPct val="0"/>
            </a:spcBef>
            <a:spcAft>
              <a:spcPct val="35000"/>
            </a:spcAft>
          </a:pPr>
          <a:r>
            <a:rPr lang="en-US" sz="2000" kern="1200"/>
            <a:t>Goal</a:t>
          </a:r>
        </a:p>
      </dsp:txBody>
      <dsp:txXfrm rot="-10800000">
        <a:off x="0" y="842"/>
        <a:ext cx="1547614" cy="1177853"/>
      </dsp:txXfrm>
    </dsp:sp>
    <dsp:sp modelId="{B45C702B-ECB2-4336-A85E-77D5721B696A}">
      <dsp:nvSpPr>
        <dsp:cNvPr id="0" name=""/>
        <dsp:cNvSpPr/>
      </dsp:nvSpPr>
      <dsp:spPr>
        <a:xfrm>
          <a:off x="1547614" y="842"/>
          <a:ext cx="4642844" cy="1177853"/>
        </a:xfrm>
        <a:prstGeom prst="rect">
          <a:avLst/>
        </a:prstGeom>
        <a:solidFill>
          <a:schemeClr val="accent2">
            <a:tint val="40000"/>
            <a:alpha val="90000"/>
            <a:hueOff val="-9833445"/>
            <a:satOff val="-5766"/>
            <a:lumOff val="-718"/>
            <a:alphaOff val="0"/>
          </a:schemeClr>
        </a:solidFill>
        <a:ln w="15875" cap="rnd" cmpd="sng" algn="ctr">
          <a:solidFill>
            <a:schemeClr val="accent2">
              <a:tint val="40000"/>
              <a:alpha val="90000"/>
              <a:hueOff val="-9833445"/>
              <a:satOff val="-5766"/>
              <a:lumOff val="-7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4179" tIns="203200" rIns="94179" bIns="203200" numCol="1" spcCol="1270" anchor="ctr" anchorCtr="0">
          <a:noAutofit/>
        </a:bodyPr>
        <a:lstStyle/>
        <a:p>
          <a:pPr lvl="0" algn="l" defTabSz="711200">
            <a:lnSpc>
              <a:spcPct val="90000"/>
            </a:lnSpc>
            <a:spcBef>
              <a:spcPct val="0"/>
            </a:spcBef>
            <a:spcAft>
              <a:spcPct val="35000"/>
            </a:spcAft>
          </a:pPr>
          <a:r>
            <a:rPr lang="en-US" sz="1600" kern="1200" dirty="0"/>
            <a:t>Ensure graduates completing our advanced level programs are well prepared to be agents of change in their designated areas</a:t>
          </a:r>
        </a:p>
      </dsp:txBody>
      <dsp:txXfrm>
        <a:off x="1547614" y="842"/>
        <a:ext cx="4642844" cy="1177853"/>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F3606F-CC3F-42E8-8A55-B0698A2FCE91}" type="datetimeFigureOut">
              <a:rPr lang="en-US" smtClean="0"/>
              <a:t>4/28/21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C1CD2-A227-4743-8F8A-E206C06EE190}" type="slidenum">
              <a:rPr lang="en-US" smtClean="0"/>
              <a:t>‹#›</a:t>
            </a:fld>
            <a:endParaRPr lang="en-US"/>
          </a:p>
        </p:txBody>
      </p:sp>
    </p:spTree>
    <p:extLst>
      <p:ext uri="{BB962C8B-B14F-4D97-AF65-F5344CB8AC3E}">
        <p14:creationId xmlns:p14="http://schemas.microsoft.com/office/powerpoint/2010/main" val="3162363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literacyworldwide.org/get-resources/standards/standards-2017" TargetMode="External"/><Relationship Id="rId12" Type="http://schemas.openxmlformats.org/officeDocument/2006/relationships/hyperlink" Target="https://ccsso.org/sites/default/files/2017-11/Final%204_30%20ELPA21%20Standards(1).pdf" TargetMode="External"/><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bese.louisiana.gov/policy" TargetMode="External"/><Relationship Id="rId4" Type="http://schemas.openxmlformats.org/officeDocument/2006/relationships/hyperlink" Target="http://caepnet.org/~/media/Files/caep/standards/advprogramstandards-onepager-lastedit819.pdf?la=en" TargetMode="External"/><Relationship Id="rId5" Type="http://schemas.openxmlformats.org/officeDocument/2006/relationships/hyperlink" Target="http://npbea.org/wp-content/uploads/2017/06/Professional-Standards-for-Educational-Leaders_2015.pdf" TargetMode="External"/><Relationship Id="rId6" Type="http://schemas.openxmlformats.org/officeDocument/2006/relationships/hyperlink" Target="https://www.iste.org/standards/for-educators" TargetMode="External"/><Relationship Id="rId7" Type="http://schemas.openxmlformats.org/officeDocument/2006/relationships/hyperlink" Target="https://www.iste.org/standards/for-students" TargetMode="External"/><Relationship Id="rId8" Type="http://schemas.openxmlformats.org/officeDocument/2006/relationships/hyperlink" Target="https://www.nagc.org/sites/default/files/standards/Advanced%20Standards%20in%20GT%20(2013).pdf" TargetMode="External"/><Relationship Id="rId9" Type="http://schemas.openxmlformats.org/officeDocument/2006/relationships/hyperlink" Target="https://www.cec.sped.org/~/media/Files/Standards/Professional%20Preparation%20Standards/Advanced%20Preparation%20Standards.pdf" TargetMode="External"/><Relationship Id="rId10" Type="http://schemas.openxmlformats.org/officeDocument/2006/relationships/hyperlink" Target="http://npbea.org/wp-content/uploads/2018/11/NELP-Building-Standards.pdf"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BESE policies/bulletins website: </a:t>
            </a:r>
            <a:r>
              <a:rPr lang="en-US" dirty="0">
                <a:hlinkClick r:id="rId3"/>
              </a:rPr>
              <a:t>https://bese.louisiana.gov/policy</a:t>
            </a:r>
            <a:endParaRPr lang="en-US" dirty="0"/>
          </a:p>
          <a:p>
            <a:r>
              <a:rPr lang="en-US" dirty="0"/>
              <a:t>CAEP Advanced Standards 2-page summary doc: </a:t>
            </a:r>
            <a:r>
              <a:rPr lang="en-US" dirty="0">
                <a:hlinkClick r:id="rId4"/>
              </a:rPr>
              <a:t>http://caepnet.org/~/media/Files/caep/standards/advprogramstandards-onepager-lastedit819.pdf?la=en</a:t>
            </a:r>
            <a:endParaRPr lang="en-US" dirty="0"/>
          </a:p>
          <a:p>
            <a:r>
              <a:rPr lang="en-US" dirty="0"/>
              <a:t>ISTE for educational leaders: </a:t>
            </a:r>
            <a:r>
              <a:rPr lang="en-US" dirty="0">
                <a:hlinkClick r:id="rId5"/>
              </a:rPr>
              <a:t>http://npbea.org/wp-content/uploads/2017/06/Professional-Standards-for-Educational-Leaders_2015.pdf</a:t>
            </a:r>
            <a:endParaRPr lang="en-US" dirty="0"/>
          </a:p>
          <a:p>
            <a:r>
              <a:rPr lang="en-US" dirty="0"/>
              <a:t>ISTE for educators: </a:t>
            </a:r>
            <a:r>
              <a:rPr lang="en-US" dirty="0">
                <a:hlinkClick r:id="rId6"/>
              </a:rPr>
              <a:t>https://www.iste.org/standards/for-educators</a:t>
            </a:r>
            <a:endParaRPr lang="en-US" dirty="0"/>
          </a:p>
          <a:p>
            <a:r>
              <a:rPr lang="en-US" dirty="0"/>
              <a:t>ISTE for students: </a:t>
            </a:r>
            <a:r>
              <a:rPr lang="en-US" dirty="0">
                <a:hlinkClick r:id="rId7"/>
              </a:rPr>
              <a:t>https://www.iste.org/standards/for-students</a:t>
            </a:r>
            <a:endParaRPr lang="en-US" dirty="0"/>
          </a:p>
          <a:p>
            <a:r>
              <a:rPr lang="en-US" dirty="0"/>
              <a:t>National Association for Gifted Children: </a:t>
            </a:r>
            <a:r>
              <a:rPr lang="en-US" dirty="0">
                <a:hlinkClick r:id="rId8"/>
              </a:rPr>
              <a:t>https://www.nagc.org/sites/default/files/standards/Advanced%20Standards%20in%20GT%20(2013).pdf</a:t>
            </a:r>
            <a:endParaRPr lang="en-US" dirty="0"/>
          </a:p>
          <a:p>
            <a:r>
              <a:rPr lang="en-US" dirty="0"/>
              <a:t>Council for Exceptional Children: </a:t>
            </a:r>
            <a:r>
              <a:rPr lang="en-US" dirty="0">
                <a:hlinkClick r:id="rId9"/>
              </a:rPr>
              <a:t>https://www.cec.sped.org/~/media/Files/Standards/Professional%20Preparation%20Standards/Advanced%20Preparation%20Standards.pdf</a:t>
            </a:r>
            <a:endParaRPr lang="en-US" dirty="0"/>
          </a:p>
          <a:p>
            <a:r>
              <a:rPr lang="en-US" dirty="0"/>
              <a:t>NELP for EDLD aligned field experience ideas (National Policy Board for Educational Administration): </a:t>
            </a:r>
            <a:r>
              <a:rPr lang="en-US" dirty="0">
                <a:hlinkClick r:id="rId10"/>
              </a:rPr>
              <a:t>http://npbea.org/wp-content/uploads/2018/11/NELP-Building-Standards.pdf</a:t>
            </a:r>
            <a:endParaRPr lang="en-US" dirty="0"/>
          </a:p>
          <a:p>
            <a:r>
              <a:rPr lang="en-US" dirty="0"/>
              <a:t>International Literacy Association: </a:t>
            </a:r>
            <a:r>
              <a:rPr lang="en-US" dirty="0">
                <a:hlinkClick r:id="rId11"/>
              </a:rPr>
              <a:t>https://literacyworldwide.org/get-resources/standards/standards-2017</a:t>
            </a:r>
            <a:endParaRPr lang="en-US" dirty="0"/>
          </a:p>
          <a:p>
            <a:r>
              <a:rPr lang="en-US" dirty="0">
                <a:hlinkClick r:id="rId12"/>
              </a:rPr>
              <a:t>https://ccsso.org/sites/default/files/2017-11/Final%204_30%20ELPA21%20Standards%281%29.pdf</a:t>
            </a:r>
            <a:endParaRPr lang="en-US" dirty="0"/>
          </a:p>
          <a:p>
            <a:endParaRPr lang="en-US" dirty="0"/>
          </a:p>
        </p:txBody>
      </p:sp>
      <p:sp>
        <p:nvSpPr>
          <p:cNvPr id="4" name="Slide Number Placeholder 3"/>
          <p:cNvSpPr>
            <a:spLocks noGrp="1"/>
          </p:cNvSpPr>
          <p:nvPr>
            <p:ph type="sldNum" sz="quarter" idx="5"/>
          </p:nvPr>
        </p:nvSpPr>
        <p:spPr/>
        <p:txBody>
          <a:bodyPr/>
          <a:lstStyle/>
          <a:p>
            <a:fld id="{985C1CD2-A227-4743-8F8A-E206C06EE190}" type="slidenum">
              <a:rPr lang="en-US" smtClean="0"/>
              <a:t>7</a:t>
            </a:fld>
            <a:endParaRPr lang="en-US"/>
          </a:p>
        </p:txBody>
      </p:sp>
    </p:spTree>
    <p:extLst>
      <p:ext uri="{BB962C8B-B14F-4D97-AF65-F5344CB8AC3E}">
        <p14:creationId xmlns:p14="http://schemas.microsoft.com/office/powerpoint/2010/main" val="3725812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might have a discussion with one person taking notes to submit. </a:t>
            </a:r>
          </a:p>
          <a:p>
            <a:r>
              <a:rPr lang="en-US" dirty="0"/>
              <a:t>You might take individual time to think and then begin the discussion.</a:t>
            </a:r>
          </a:p>
          <a:p>
            <a:r>
              <a:rPr lang="en-US" dirty="0"/>
              <a:t>You might use a technology to input all ideas as a visual</a:t>
            </a:r>
          </a:p>
        </p:txBody>
      </p:sp>
      <p:sp>
        <p:nvSpPr>
          <p:cNvPr id="4" name="Slide Number Placeholder 3"/>
          <p:cNvSpPr>
            <a:spLocks noGrp="1"/>
          </p:cNvSpPr>
          <p:nvPr>
            <p:ph type="sldNum" sz="quarter" idx="5"/>
          </p:nvPr>
        </p:nvSpPr>
        <p:spPr/>
        <p:txBody>
          <a:bodyPr/>
          <a:lstStyle/>
          <a:p>
            <a:fld id="{985C1CD2-A227-4743-8F8A-E206C06EE190}" type="slidenum">
              <a:rPr lang="en-US" smtClean="0"/>
              <a:t>8</a:t>
            </a:fld>
            <a:endParaRPr lang="en-US"/>
          </a:p>
        </p:txBody>
      </p:sp>
    </p:spTree>
    <p:extLst>
      <p:ext uri="{BB962C8B-B14F-4D97-AF65-F5344CB8AC3E}">
        <p14:creationId xmlns:p14="http://schemas.microsoft.com/office/powerpoint/2010/main" val="2508553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meeting we should be able to determine what it is we want our graduates to be able to know and do. (week of April 6</a:t>
            </a:r>
            <a:r>
              <a:rPr lang="en-US" baseline="30000" dirty="0"/>
              <a:t>th</a:t>
            </a:r>
            <a:r>
              <a:rPr lang="en-US" dirty="0"/>
              <a:t>)</a:t>
            </a:r>
          </a:p>
          <a:p>
            <a:endParaRPr lang="en-US" dirty="0"/>
          </a:p>
          <a:p>
            <a:r>
              <a:rPr lang="en-US" dirty="0"/>
              <a:t>3</a:t>
            </a:r>
            <a:r>
              <a:rPr lang="en-US" baseline="30000" dirty="0"/>
              <a:t>rd</a:t>
            </a:r>
            <a:r>
              <a:rPr lang="en-US" dirty="0"/>
              <a:t> meeting: align assessments/activities/experiences to SLOs and other accrediting standards (depending on our life– either in May or June)</a:t>
            </a:r>
          </a:p>
          <a:p>
            <a:endParaRPr lang="en-US" dirty="0"/>
          </a:p>
          <a:p>
            <a:r>
              <a:rPr lang="en-US" dirty="0"/>
              <a:t>4</a:t>
            </a:r>
            <a:r>
              <a:rPr lang="en-US" baseline="30000" dirty="0"/>
              <a:t>th</a:t>
            </a:r>
            <a:r>
              <a:rPr lang="en-US" dirty="0"/>
              <a:t> meeting: determine progression of learning for students (field experiences, content, activities, assessments) (June)</a:t>
            </a:r>
          </a:p>
        </p:txBody>
      </p:sp>
      <p:sp>
        <p:nvSpPr>
          <p:cNvPr id="4" name="Slide Number Placeholder 3"/>
          <p:cNvSpPr>
            <a:spLocks noGrp="1"/>
          </p:cNvSpPr>
          <p:nvPr>
            <p:ph type="sldNum" sz="quarter" idx="5"/>
          </p:nvPr>
        </p:nvSpPr>
        <p:spPr/>
        <p:txBody>
          <a:bodyPr/>
          <a:lstStyle/>
          <a:p>
            <a:fld id="{985C1CD2-A227-4743-8F8A-E206C06EE190}" type="slidenum">
              <a:rPr lang="en-US" smtClean="0"/>
              <a:t>9</a:t>
            </a:fld>
            <a:endParaRPr lang="en-US"/>
          </a:p>
        </p:txBody>
      </p:sp>
    </p:spTree>
    <p:extLst>
      <p:ext uri="{BB962C8B-B14F-4D97-AF65-F5344CB8AC3E}">
        <p14:creationId xmlns:p14="http://schemas.microsoft.com/office/powerpoint/2010/main" val="1927371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1823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815B820F-ACDC-4BFB-A2EF-7785432D3E9B}" type="datetimeFigureOut">
              <a:rPr lang="en-US" smtClean="0"/>
              <a:t>4/28/21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262976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2796683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9027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827256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28208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2263883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436133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633339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372446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5B820F-ACDC-4BFB-A2EF-7785432D3E9B}" type="datetimeFigureOut">
              <a:rPr lang="en-US" smtClean="0"/>
              <a:t>4/28/21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53806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5B820F-ACDC-4BFB-A2EF-7785432D3E9B}" type="datetimeFigureOut">
              <a:rPr lang="en-US" smtClean="0"/>
              <a:t>4/28/21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56973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5B820F-ACDC-4BFB-A2EF-7785432D3E9B}" type="datetimeFigureOut">
              <a:rPr lang="en-US" smtClean="0"/>
              <a:t>4/28/21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129954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5B820F-ACDC-4BFB-A2EF-7785432D3E9B}" type="datetimeFigureOut">
              <a:rPr lang="en-US" smtClean="0"/>
              <a:t>4/28/21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422768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B820F-ACDC-4BFB-A2EF-7785432D3E9B}" type="datetimeFigureOut">
              <a:rPr lang="en-US" smtClean="0"/>
              <a:t>4/28/21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4283732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15B820F-ACDC-4BFB-A2EF-7785432D3E9B}" type="datetimeFigureOut">
              <a:rPr lang="en-US" smtClean="0"/>
              <a:t>4/28/21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414171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15B820F-ACDC-4BFB-A2EF-7785432D3E9B}" type="datetimeFigureOut">
              <a:rPr lang="en-US" smtClean="0"/>
              <a:t>4/28/21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220EB-0F72-4E35-B4A0-782C967E9D38}" type="slidenum">
              <a:rPr lang="en-US" smtClean="0"/>
              <a:t>‹#›</a:t>
            </a:fld>
            <a:endParaRPr lang="en-US"/>
          </a:p>
        </p:txBody>
      </p:sp>
    </p:spTree>
    <p:extLst>
      <p:ext uri="{BB962C8B-B14F-4D97-AF65-F5344CB8AC3E}">
        <p14:creationId xmlns:p14="http://schemas.microsoft.com/office/powerpoint/2010/main" val="33041751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15B820F-ACDC-4BFB-A2EF-7785432D3E9B}" type="datetimeFigureOut">
              <a:rPr lang="en-US" smtClean="0"/>
              <a:t>4/28/21</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4220EB-0F72-4E35-B4A0-782C967E9D38}" type="slidenum">
              <a:rPr lang="en-US" smtClean="0"/>
              <a:t>‹#›</a:t>
            </a:fld>
            <a:endParaRPr lang="en-US"/>
          </a:p>
        </p:txBody>
      </p:sp>
    </p:spTree>
    <p:extLst>
      <p:ext uri="{BB962C8B-B14F-4D97-AF65-F5344CB8AC3E}">
        <p14:creationId xmlns:p14="http://schemas.microsoft.com/office/powerpoint/2010/main" val="35719506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1.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image" Target="../media/image10.png"/><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5.png"/><Relationship Id="rId8" Type="http://schemas.openxmlformats.org/officeDocument/2006/relationships/image" Target="../media/image16.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394A00F-F572-430F-A8B4-1F682EBFD88C}"/>
              </a:ext>
            </a:extLst>
          </p:cNvPr>
          <p:cNvPicPr>
            <a:picLocks noChangeAspect="1"/>
          </p:cNvPicPr>
          <p:nvPr/>
        </p:nvPicPr>
        <p:blipFill>
          <a:blip r:embed="rId2"/>
          <a:stretch>
            <a:fillRect/>
          </a:stretch>
        </p:blipFill>
        <p:spPr>
          <a:xfrm>
            <a:off x="1621970" y="0"/>
            <a:ext cx="9145039" cy="6858000"/>
          </a:xfrm>
          <a:prstGeom prst="rect">
            <a:avLst/>
          </a:prstGeom>
        </p:spPr>
      </p:pic>
    </p:spTree>
    <p:extLst>
      <p:ext uri="{BB962C8B-B14F-4D97-AF65-F5344CB8AC3E}">
        <p14:creationId xmlns:p14="http://schemas.microsoft.com/office/powerpoint/2010/main" val="3109323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86A7C695-48FA-4523-9F71-D25463546885}"/>
              </a:ext>
            </a:extLst>
          </p:cNvPr>
          <p:cNvPicPr>
            <a:picLocks noChangeAspect="1"/>
          </p:cNvPicPr>
          <p:nvPr/>
        </p:nvPicPr>
        <p:blipFill>
          <a:blip r:embed="rId2"/>
          <a:stretch>
            <a:fillRect/>
          </a:stretch>
        </p:blipFill>
        <p:spPr>
          <a:xfrm>
            <a:off x="2547209" y="1483714"/>
            <a:ext cx="6642050" cy="3389500"/>
          </a:xfrm>
          <a:prstGeom prst="rect">
            <a:avLst/>
          </a:prstGeom>
        </p:spPr>
      </p:pic>
    </p:spTree>
    <p:extLst>
      <p:ext uri="{BB962C8B-B14F-4D97-AF65-F5344CB8AC3E}">
        <p14:creationId xmlns:p14="http://schemas.microsoft.com/office/powerpoint/2010/main" val="4113487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92000"/>
                <a:satMod val="169000"/>
                <a:lumMod val="164000"/>
              </a:schemeClr>
            </a:gs>
            <a:gs pos="100000">
              <a:schemeClr val="bg2">
                <a:shade val="96000"/>
                <a:satMod val="120000"/>
                <a:lumMod val="90000"/>
              </a:schemeClr>
            </a:gs>
          </a:gsLst>
          <a:path path="circle">
            <a:fillToRect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B455B88A-C127-47B3-B317-724BD4EAAD0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xmlns="" id="{3F07A923-368D-45E6-AACC-9ECE4057AAC4}"/>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3FE16B44-FE3C-4330-AF20-E869FC7B78A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xmlns="" id="{81CB6733-6A12-4A1C-87C3-B676FB381DB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A754CCFD-DC5E-453F-B95A-F045ED9B290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xmlns="" id="{AE826A39-89EA-44EA-ABC5-F44693492176}"/>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7" name="Rectangle 16">
            <a:extLst>
              <a:ext uri="{FF2B5EF4-FFF2-40B4-BE49-F238E27FC236}">
                <a16:creationId xmlns:a16="http://schemas.microsoft.com/office/drawing/2014/main" xmlns="" id="{2C33F367-76E5-4D2A-96B1-4FD443CDD1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19" name="Snip Diagonal Corner Rectangle 21">
            <a:extLst>
              <a:ext uri="{FF2B5EF4-FFF2-40B4-BE49-F238E27FC236}">
                <a16:creationId xmlns:a16="http://schemas.microsoft.com/office/drawing/2014/main" xmlns="" id="{6F769419-3E73-449D-B62A-0CDEC946A6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8129873" cy="6858002"/>
          </a:xfrm>
          <a:prstGeom prst="snip2DiagRect">
            <a:avLst>
              <a:gd name="adj1" fmla="val 0"/>
              <a:gd name="adj2" fmla="val 0"/>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xmlns="" id="{A6515200-42F9-488F-9895-6CDBCD1E87C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22" name="Straight Connector 21">
              <a:extLst>
                <a:ext uri="{FF2B5EF4-FFF2-40B4-BE49-F238E27FC236}">
                  <a16:creationId xmlns:a16="http://schemas.microsoft.com/office/drawing/2014/main" xmlns="" id="{43185F0E-78D5-4C2D-9239-D3515B44883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xmlns="" id="{D5BD9142-FF9C-4EED-A027-18D095481BB8}"/>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xmlns="" id="{42F547D3-9752-4481-B3A8-50E08610B8EC}"/>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xmlns="" id="{F1999C2F-3D0D-4813-9696-83630A6FEAB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xmlns="" id="{EC737390-C9CA-456B-9F40-D7A76EA242E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 name="Title 1">
            <a:extLst>
              <a:ext uri="{FF2B5EF4-FFF2-40B4-BE49-F238E27FC236}">
                <a16:creationId xmlns:a16="http://schemas.microsoft.com/office/drawing/2014/main" xmlns="" id="{1DB6B15A-98AE-4D11-BE53-01DFE97A1F4E}"/>
              </a:ext>
            </a:extLst>
          </p:cNvPr>
          <p:cNvSpPr>
            <a:spLocks noGrp="1"/>
          </p:cNvSpPr>
          <p:nvPr>
            <p:ph type="title"/>
          </p:nvPr>
        </p:nvSpPr>
        <p:spPr>
          <a:xfrm>
            <a:off x="161365" y="687543"/>
            <a:ext cx="4894729" cy="5616438"/>
          </a:xfrm>
        </p:spPr>
        <p:txBody>
          <a:bodyPr vert="horz" lIns="91440" tIns="45720" rIns="91440" bIns="45720" rtlCol="0" anchor="ctr">
            <a:normAutofit/>
          </a:bodyPr>
          <a:lstStyle/>
          <a:p>
            <a:pPr>
              <a:lnSpc>
                <a:spcPct val="90000"/>
              </a:lnSpc>
            </a:pPr>
            <a:r>
              <a:rPr lang="en-US" sz="2500" kern="1200" cap="all" dirty="0">
                <a:ln w="3175" cmpd="sng">
                  <a:noFill/>
                </a:ln>
                <a:solidFill>
                  <a:srgbClr val="FFFFFF"/>
                </a:solidFill>
                <a:effectLst/>
                <a:latin typeface="Tahoma" panose="020B0604030504040204" pitchFamily="34" charset="0"/>
                <a:ea typeface="Tahoma" panose="020B0604030504040204" pitchFamily="34" charset="0"/>
                <a:cs typeface="Tahoma" panose="020B0604030504040204" pitchFamily="34" charset="0"/>
              </a:rPr>
              <a:t>Purpose:</a:t>
            </a:r>
            <a:br>
              <a:rPr lang="en-US" sz="2500" kern="1200" cap="all" dirty="0">
                <a:ln w="3175" cmpd="sng">
                  <a:noFill/>
                </a:ln>
                <a:solidFill>
                  <a:srgbClr val="FFFFFF"/>
                </a:solidFill>
                <a:effectLst/>
                <a:latin typeface="Tahoma" panose="020B0604030504040204" pitchFamily="34" charset="0"/>
                <a:ea typeface="Tahoma" panose="020B0604030504040204" pitchFamily="34" charset="0"/>
                <a:cs typeface="Tahoma" panose="020B0604030504040204" pitchFamily="34" charset="0"/>
              </a:rPr>
            </a:br>
            <a:r>
              <a:rPr lang="en-US" sz="2500" kern="1200" cap="all" dirty="0">
                <a:ln w="3175" cmpd="sng">
                  <a:noFill/>
                </a:ln>
                <a:solidFill>
                  <a:srgbClr val="FFFFFF"/>
                </a:solidFill>
                <a:effectLst/>
                <a:latin typeface="Tahoma" panose="020B0604030504040204" pitchFamily="34" charset="0"/>
                <a:ea typeface="Tahoma" panose="020B0604030504040204" pitchFamily="34" charset="0"/>
                <a:cs typeface="Tahoma" panose="020B0604030504040204" pitchFamily="34" charset="0"/>
              </a:rPr>
              <a:t/>
            </a:r>
            <a:br>
              <a:rPr lang="en-US" sz="2500" kern="1200" cap="all" dirty="0">
                <a:ln w="3175" cmpd="sng">
                  <a:noFill/>
                </a:ln>
                <a:solidFill>
                  <a:srgbClr val="FFFFFF"/>
                </a:solidFill>
                <a:effectLst/>
                <a:latin typeface="Tahoma" panose="020B0604030504040204" pitchFamily="34" charset="0"/>
                <a:ea typeface="Tahoma" panose="020B0604030504040204" pitchFamily="34" charset="0"/>
                <a:cs typeface="Tahoma" panose="020B0604030504040204" pitchFamily="34" charset="0"/>
              </a:rPr>
            </a:br>
            <a:r>
              <a:rPr lang="en-US" sz="2500" kern="1200" cap="all" dirty="0">
                <a:ln w="3175" cmpd="sng">
                  <a:noFill/>
                </a:ln>
                <a:solidFill>
                  <a:srgbClr val="FFFFFF"/>
                </a:solidFill>
                <a:effectLst/>
                <a:latin typeface="Tahoma" panose="020B0604030504040204" pitchFamily="34" charset="0"/>
                <a:ea typeface="Tahoma" panose="020B0604030504040204" pitchFamily="34" charset="0"/>
                <a:cs typeface="Tahoma" panose="020B0604030504040204" pitchFamily="34" charset="0"/>
              </a:rPr>
              <a:t>create high</a:t>
            </a:r>
            <a:r>
              <a:rPr lang="en-US" sz="2500" dirty="0">
                <a:solidFill>
                  <a:srgbClr val="FFFFFF"/>
                </a:solidFill>
                <a:latin typeface="Tahoma" panose="020B0604030504040204" pitchFamily="34" charset="0"/>
                <a:ea typeface="Tahoma" panose="020B0604030504040204" pitchFamily="34" charset="0"/>
                <a:cs typeface="Tahoma" panose="020B0604030504040204" pitchFamily="34" charset="0"/>
              </a:rPr>
              <a:t>-quality master of education programs that will support all learners and transform current educational systems that is ground in research</a:t>
            </a:r>
            <a:endParaRPr lang="en-US" sz="2500" kern="1200" cap="all" dirty="0">
              <a:ln w="3175" cmpd="sng">
                <a:noFill/>
              </a:ln>
              <a:solidFill>
                <a:srgbClr val="FFFFFF"/>
              </a:solidFill>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Text Placeholder 2">
            <a:extLst>
              <a:ext uri="{FF2B5EF4-FFF2-40B4-BE49-F238E27FC236}">
                <a16:creationId xmlns:a16="http://schemas.microsoft.com/office/drawing/2014/main" xmlns="" id="{B8372291-C37D-4878-957F-EEAB57E92465}"/>
              </a:ext>
            </a:extLst>
          </p:cNvPr>
          <p:cNvGraphicFramePr/>
          <p:nvPr>
            <p:extLst>
              <p:ext uri="{D42A27DB-BD31-4B8C-83A1-F6EECF244321}">
                <p14:modId xmlns:p14="http://schemas.microsoft.com/office/powerpoint/2010/main" val="2558088290"/>
              </p:ext>
            </p:extLst>
          </p:nvPr>
        </p:nvGraphicFramePr>
        <p:xfrm>
          <a:off x="5185454" y="1172937"/>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5785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a:extLst>
              <a:ext uri="{FF2B5EF4-FFF2-40B4-BE49-F238E27FC236}">
                <a16:creationId xmlns:a16="http://schemas.microsoft.com/office/drawing/2014/main" xmlns="" id="{0512F9CB-A1A0-4043-A103-F6A4B94B695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xmlns="" id="{ADBE6588-EE16-4389-857C-86A156D49E5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xmlns="" id="{17FD48D2-B0A7-413D-B947-AA55AC1296D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xmlns="" id="{2BE668D0-D906-4EEE-B32F-8C028624B83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xmlns="" id="{D1DE67A3-B8F6-4CFD-A8E0-D15200F2315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42" name="Rectangle 41">
            <a:extLst>
              <a:ext uri="{FF2B5EF4-FFF2-40B4-BE49-F238E27FC236}">
                <a16:creationId xmlns:a16="http://schemas.microsoft.com/office/drawing/2014/main" xmlns="" id="{6DCB64DE-FB3A-4D83-9241-A0D26824BE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useBgFill="1">
        <p:nvSpPr>
          <p:cNvPr id="44" name="Snip Diagonal Corner Rectangle 6">
            <a:extLst>
              <a:ext uri="{FF2B5EF4-FFF2-40B4-BE49-F238E27FC236}">
                <a16:creationId xmlns:a16="http://schemas.microsoft.com/office/drawing/2014/main" xmlns="" id="{5E94C64B-831C-45FA-B484-591F4D577C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05702" y="606367"/>
            <a:ext cx="10948124" cy="3546637"/>
          </a:xfrm>
          <a:prstGeom prst="snip2DiagRect">
            <a:avLst>
              <a:gd name="adj1" fmla="val 13628"/>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xmlns="" id="{AC96E397-7705-43C9-AC81-FA8EF1951D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47" name="Straight Connector 46">
              <a:extLst>
                <a:ext uri="{FF2B5EF4-FFF2-40B4-BE49-F238E27FC236}">
                  <a16:creationId xmlns:a16="http://schemas.microsoft.com/office/drawing/2014/main" xmlns="" id="{F3610BCA-0EBE-4357-AAC0-13841E7C54F3}"/>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xmlns="" id="{B60E1E24-3D98-4A53-A3AD-CBD84D94FA2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9" name="Straight Connector 48">
              <a:extLst>
                <a:ext uri="{FF2B5EF4-FFF2-40B4-BE49-F238E27FC236}">
                  <a16:creationId xmlns:a16="http://schemas.microsoft.com/office/drawing/2014/main" xmlns="" id="{367E51D9-454B-4095-9718-C6B1CDED973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xmlns="" id="{4A8E8BDB-294C-4025-A6C1-2FFDDA36F86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xmlns="" id="{A0D27BDE-F887-4341-B91A-3145A6142EC7}"/>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5" name="TextBox 4">
            <a:extLst>
              <a:ext uri="{FF2B5EF4-FFF2-40B4-BE49-F238E27FC236}">
                <a16:creationId xmlns:a16="http://schemas.microsoft.com/office/drawing/2014/main" xmlns="" id="{197861AD-099A-45C9-B284-60BC2C25A19F}"/>
              </a:ext>
            </a:extLst>
          </p:cNvPr>
          <p:cNvSpPr txBox="1"/>
          <p:nvPr/>
        </p:nvSpPr>
        <p:spPr>
          <a:xfrm>
            <a:off x="1231657" y="650838"/>
            <a:ext cx="9533181" cy="3416320"/>
          </a:xfrm>
          <a:prstGeom prst="rect">
            <a:avLst/>
          </a:prstGeom>
          <a:noFill/>
        </p:spPr>
        <p:txBody>
          <a:bodyPr wrap="square" rtlCol="0">
            <a:spAutoFit/>
          </a:bodyPr>
          <a:lstStyle/>
          <a:p>
            <a:r>
              <a:rPr lang="en-US" sz="2400" dirty="0"/>
              <a:t>13.0301     </a:t>
            </a:r>
            <a:r>
              <a:rPr lang="en-US" sz="2400" b="1" dirty="0"/>
              <a:t>Curriculum and Instruction</a:t>
            </a:r>
          </a:p>
          <a:p>
            <a:endParaRPr lang="en-US" sz="2400" dirty="0"/>
          </a:p>
          <a:p>
            <a:r>
              <a:rPr lang="en-US" sz="2400" dirty="0"/>
              <a:t>A program that focuses on the curriculum and related instructional processes and tools, and that may prepare individuals to serve as professional curriculum specialists. Includes instruction in curriculum theory, curriculum design and planning, instructional material design and evaluation, curriculum evaluation, and applications to specific subject matter, programs, or educational levels.</a:t>
            </a:r>
          </a:p>
        </p:txBody>
      </p:sp>
      <p:pic>
        <p:nvPicPr>
          <p:cNvPr id="9" name="Picture 8">
            <a:extLst>
              <a:ext uri="{FF2B5EF4-FFF2-40B4-BE49-F238E27FC236}">
                <a16:creationId xmlns:a16="http://schemas.microsoft.com/office/drawing/2014/main" xmlns="" id="{C38E0D4E-A1C0-4D82-B1CB-44A7037410C8}"/>
              </a:ext>
            </a:extLst>
          </p:cNvPr>
          <p:cNvPicPr>
            <a:picLocks noChangeAspect="1"/>
          </p:cNvPicPr>
          <p:nvPr/>
        </p:nvPicPr>
        <p:blipFill>
          <a:blip r:embed="rId2"/>
          <a:stretch>
            <a:fillRect/>
          </a:stretch>
        </p:blipFill>
        <p:spPr>
          <a:xfrm>
            <a:off x="3167135" y="4876800"/>
            <a:ext cx="2771775" cy="942975"/>
          </a:xfrm>
          <a:prstGeom prst="rect">
            <a:avLst/>
          </a:prstGeom>
        </p:spPr>
      </p:pic>
      <p:pic>
        <p:nvPicPr>
          <p:cNvPr id="11" name="Picture 10">
            <a:extLst>
              <a:ext uri="{FF2B5EF4-FFF2-40B4-BE49-F238E27FC236}">
                <a16:creationId xmlns:a16="http://schemas.microsoft.com/office/drawing/2014/main" xmlns="" id="{A36A5E69-7823-4899-BB4E-37BBB6E336C1}"/>
              </a:ext>
            </a:extLst>
          </p:cNvPr>
          <p:cNvPicPr>
            <a:picLocks noChangeAspect="1"/>
          </p:cNvPicPr>
          <p:nvPr/>
        </p:nvPicPr>
        <p:blipFill>
          <a:blip r:embed="rId3"/>
          <a:stretch>
            <a:fillRect/>
          </a:stretch>
        </p:blipFill>
        <p:spPr>
          <a:xfrm>
            <a:off x="7436377" y="4624387"/>
            <a:ext cx="1457325" cy="1447800"/>
          </a:xfrm>
          <a:prstGeom prst="rect">
            <a:avLst/>
          </a:prstGeom>
        </p:spPr>
      </p:pic>
    </p:spTree>
    <p:extLst>
      <p:ext uri="{BB962C8B-B14F-4D97-AF65-F5344CB8AC3E}">
        <p14:creationId xmlns:p14="http://schemas.microsoft.com/office/powerpoint/2010/main" val="43340666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782" y="122073"/>
            <a:ext cx="8534400" cy="1507067"/>
          </a:xfrm>
        </p:spPr>
        <p:txBody>
          <a:bodyPr/>
          <a:lstStyle/>
          <a:p>
            <a:r>
              <a:rPr lang="en-US" dirty="0"/>
              <a:t>Our new programs</a:t>
            </a:r>
          </a:p>
        </p:txBody>
      </p:sp>
      <p:sp>
        <p:nvSpPr>
          <p:cNvPr id="3" name="Content Placeholder 2"/>
          <p:cNvSpPr>
            <a:spLocks noGrp="1"/>
          </p:cNvSpPr>
          <p:nvPr>
            <p:ph sz="half" idx="1"/>
          </p:nvPr>
        </p:nvSpPr>
        <p:spPr>
          <a:xfrm>
            <a:off x="273700" y="1940614"/>
            <a:ext cx="12068907" cy="3615267"/>
          </a:xfrm>
        </p:spPr>
        <p:txBody>
          <a:bodyPr>
            <a:noAutofit/>
          </a:bodyPr>
          <a:lstStyle/>
          <a:p>
            <a:r>
              <a:rPr lang="en-US" sz="3200" dirty="0">
                <a:solidFill>
                  <a:schemeClr val="bg1"/>
                </a:solidFill>
              </a:rPr>
              <a:t>Master in Education in Curriculum and Instruction </a:t>
            </a:r>
          </a:p>
          <a:p>
            <a:pPr marL="0" indent="0">
              <a:buNone/>
            </a:pPr>
            <a:r>
              <a:rPr lang="en-US" sz="3200" dirty="0">
                <a:solidFill>
                  <a:schemeClr val="bg1"/>
                </a:solidFill>
              </a:rPr>
              <a:t> with a concentration in:</a:t>
            </a:r>
          </a:p>
          <a:p>
            <a:pPr lvl="1"/>
            <a:r>
              <a:rPr lang="en-US" sz="3200" dirty="0">
                <a:solidFill>
                  <a:schemeClr val="bg1"/>
                </a:solidFill>
              </a:rPr>
              <a:t>Academically Gifted</a:t>
            </a:r>
          </a:p>
          <a:p>
            <a:pPr lvl="1"/>
            <a:r>
              <a:rPr lang="en-US" sz="3200" dirty="0">
                <a:solidFill>
                  <a:schemeClr val="bg1"/>
                </a:solidFill>
              </a:rPr>
              <a:t>Literacy in K-12 Education</a:t>
            </a:r>
          </a:p>
          <a:p>
            <a:pPr lvl="1"/>
            <a:r>
              <a:rPr lang="en-US" sz="3200" dirty="0">
                <a:solidFill>
                  <a:schemeClr val="bg1"/>
                </a:solidFill>
              </a:rPr>
              <a:t>Special Education 1-5; 6-12</a:t>
            </a:r>
          </a:p>
          <a:p>
            <a:pPr lvl="1"/>
            <a:r>
              <a:rPr lang="en-US" sz="3200" dirty="0">
                <a:solidFill>
                  <a:schemeClr val="bg1"/>
                </a:solidFill>
              </a:rPr>
              <a:t>English Learners</a:t>
            </a:r>
          </a:p>
          <a:p>
            <a:r>
              <a:rPr lang="en-US" sz="3200" dirty="0">
                <a:solidFill>
                  <a:schemeClr val="bg1"/>
                </a:solidFill>
              </a:rPr>
              <a:t>Master in Education in Educational Technology Leadership</a:t>
            </a:r>
          </a:p>
        </p:txBody>
      </p:sp>
      <p:pic>
        <p:nvPicPr>
          <p:cNvPr id="5" name="Picture 4"/>
          <p:cNvPicPr>
            <a:picLocks noChangeAspect="1"/>
          </p:cNvPicPr>
          <p:nvPr/>
        </p:nvPicPr>
        <p:blipFill>
          <a:blip r:embed="rId2"/>
          <a:stretch>
            <a:fillRect/>
          </a:stretch>
        </p:blipFill>
        <p:spPr>
          <a:xfrm>
            <a:off x="7088385" y="2976420"/>
            <a:ext cx="4437594" cy="1267884"/>
          </a:xfrm>
          <a:prstGeom prst="rect">
            <a:avLst/>
          </a:prstGeom>
        </p:spPr>
      </p:pic>
    </p:spTree>
    <p:extLst>
      <p:ext uri="{BB962C8B-B14F-4D97-AF65-F5344CB8AC3E}">
        <p14:creationId xmlns:p14="http://schemas.microsoft.com/office/powerpoint/2010/main" val="846186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754" y="0"/>
            <a:ext cx="8534400" cy="1507067"/>
          </a:xfrm>
        </p:spPr>
        <p:txBody>
          <a:bodyPr/>
          <a:lstStyle/>
          <a:p>
            <a:r>
              <a:rPr lang="en-US" dirty="0"/>
              <a:t>Our new programs</a:t>
            </a:r>
          </a:p>
        </p:txBody>
      </p:sp>
      <p:sp>
        <p:nvSpPr>
          <p:cNvPr id="4" name="Content Placeholder 3"/>
          <p:cNvSpPr>
            <a:spLocks noGrp="1"/>
          </p:cNvSpPr>
          <p:nvPr>
            <p:ph sz="half" idx="2"/>
          </p:nvPr>
        </p:nvSpPr>
        <p:spPr>
          <a:xfrm>
            <a:off x="314754" y="1894784"/>
            <a:ext cx="11001803" cy="3615266"/>
          </a:xfrm>
        </p:spPr>
        <p:txBody>
          <a:bodyPr>
            <a:noAutofit/>
          </a:bodyPr>
          <a:lstStyle/>
          <a:p>
            <a:r>
              <a:rPr lang="en-US" sz="3800" dirty="0">
                <a:solidFill>
                  <a:schemeClr val="bg1"/>
                </a:solidFill>
              </a:rPr>
              <a:t>What they will get:</a:t>
            </a:r>
          </a:p>
          <a:p>
            <a:pPr lvl="1"/>
            <a:r>
              <a:rPr lang="en-US" sz="3800" dirty="0">
                <a:solidFill>
                  <a:schemeClr val="bg1"/>
                </a:solidFill>
              </a:rPr>
              <a:t>Master Degree</a:t>
            </a:r>
          </a:p>
          <a:p>
            <a:pPr lvl="1"/>
            <a:r>
              <a:rPr lang="en-US" sz="3800" dirty="0">
                <a:solidFill>
                  <a:schemeClr val="bg1"/>
                </a:solidFill>
              </a:rPr>
              <a:t>Mentor Teacher Trained</a:t>
            </a:r>
          </a:p>
          <a:p>
            <a:pPr lvl="1"/>
            <a:r>
              <a:rPr lang="en-US" sz="3800" dirty="0">
                <a:solidFill>
                  <a:schemeClr val="bg1"/>
                </a:solidFill>
              </a:rPr>
              <a:t>Additional certification added to their teaching license</a:t>
            </a:r>
          </a:p>
          <a:p>
            <a:pPr lvl="1"/>
            <a:r>
              <a:rPr lang="en-US" sz="3800" dirty="0">
                <a:solidFill>
                  <a:schemeClr val="bg1"/>
                </a:solidFill>
              </a:rPr>
              <a:t>EDLD field hours (240 clock hours)</a:t>
            </a:r>
          </a:p>
          <a:p>
            <a:pPr lvl="1"/>
            <a:r>
              <a:rPr lang="en-US" sz="3800" dirty="0">
                <a:solidFill>
                  <a:schemeClr val="bg1"/>
                </a:solidFill>
              </a:rPr>
              <a:t>Publication/presentation</a:t>
            </a:r>
          </a:p>
        </p:txBody>
      </p:sp>
    </p:spTree>
    <p:extLst>
      <p:ext uri="{BB962C8B-B14F-4D97-AF65-F5344CB8AC3E}">
        <p14:creationId xmlns:p14="http://schemas.microsoft.com/office/powerpoint/2010/main" val="202384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an </a:t>
            </a:r>
            <a:br>
              <a:rPr lang="en-US" dirty="0"/>
            </a:br>
            <a:r>
              <a:rPr lang="en-US" dirty="0"/>
              <a:t>ideal program</a:t>
            </a:r>
          </a:p>
        </p:txBody>
      </p:sp>
      <p:pic>
        <p:nvPicPr>
          <p:cNvPr id="3" name="Picture 2"/>
          <p:cNvPicPr>
            <a:picLocks noChangeAspect="1"/>
          </p:cNvPicPr>
          <p:nvPr/>
        </p:nvPicPr>
        <p:blipFill>
          <a:blip r:embed="rId2"/>
          <a:stretch>
            <a:fillRect/>
          </a:stretch>
        </p:blipFill>
        <p:spPr>
          <a:xfrm>
            <a:off x="4493480" y="461019"/>
            <a:ext cx="2667000" cy="1181100"/>
          </a:xfrm>
          <a:prstGeom prst="rect">
            <a:avLst/>
          </a:prstGeom>
        </p:spPr>
      </p:pic>
      <p:pic>
        <p:nvPicPr>
          <p:cNvPr id="4" name="Picture 3"/>
          <p:cNvPicPr>
            <a:picLocks noChangeAspect="1"/>
          </p:cNvPicPr>
          <p:nvPr/>
        </p:nvPicPr>
        <p:blipFill>
          <a:blip r:embed="rId3"/>
          <a:stretch>
            <a:fillRect/>
          </a:stretch>
        </p:blipFill>
        <p:spPr>
          <a:xfrm>
            <a:off x="282086" y="171613"/>
            <a:ext cx="3357929" cy="3312243"/>
          </a:xfrm>
          <a:prstGeom prst="rect">
            <a:avLst/>
          </a:prstGeom>
        </p:spPr>
      </p:pic>
      <p:pic>
        <p:nvPicPr>
          <p:cNvPr id="5" name="Picture 4"/>
          <p:cNvPicPr>
            <a:picLocks noChangeAspect="1"/>
          </p:cNvPicPr>
          <p:nvPr/>
        </p:nvPicPr>
        <p:blipFill>
          <a:blip r:embed="rId4"/>
          <a:stretch>
            <a:fillRect/>
          </a:stretch>
        </p:blipFill>
        <p:spPr>
          <a:xfrm>
            <a:off x="8013945" y="803919"/>
            <a:ext cx="3771900" cy="838200"/>
          </a:xfrm>
          <a:prstGeom prst="rect">
            <a:avLst/>
          </a:prstGeom>
        </p:spPr>
      </p:pic>
      <p:pic>
        <p:nvPicPr>
          <p:cNvPr id="6" name="Picture 5"/>
          <p:cNvPicPr>
            <a:picLocks noChangeAspect="1"/>
          </p:cNvPicPr>
          <p:nvPr/>
        </p:nvPicPr>
        <p:blipFill>
          <a:blip r:embed="rId5"/>
          <a:stretch>
            <a:fillRect/>
          </a:stretch>
        </p:blipFill>
        <p:spPr>
          <a:xfrm>
            <a:off x="8147295" y="1970452"/>
            <a:ext cx="3638550" cy="3752850"/>
          </a:xfrm>
          <a:prstGeom prst="rect">
            <a:avLst/>
          </a:prstGeom>
        </p:spPr>
      </p:pic>
      <p:pic>
        <p:nvPicPr>
          <p:cNvPr id="7" name="Picture 6"/>
          <p:cNvPicPr>
            <a:picLocks noChangeAspect="1"/>
          </p:cNvPicPr>
          <p:nvPr/>
        </p:nvPicPr>
        <p:blipFill>
          <a:blip r:embed="rId6"/>
          <a:stretch>
            <a:fillRect/>
          </a:stretch>
        </p:blipFill>
        <p:spPr>
          <a:xfrm>
            <a:off x="4628417" y="2068756"/>
            <a:ext cx="2667000" cy="1390650"/>
          </a:xfrm>
          <a:prstGeom prst="rect">
            <a:avLst/>
          </a:prstGeom>
        </p:spPr>
      </p:pic>
      <p:pic>
        <p:nvPicPr>
          <p:cNvPr id="8" name="Picture 7"/>
          <p:cNvPicPr>
            <a:picLocks noChangeAspect="1"/>
          </p:cNvPicPr>
          <p:nvPr/>
        </p:nvPicPr>
        <p:blipFill>
          <a:blip r:embed="rId7"/>
          <a:stretch>
            <a:fillRect/>
          </a:stretch>
        </p:blipFill>
        <p:spPr>
          <a:xfrm>
            <a:off x="4951412" y="3846877"/>
            <a:ext cx="1838325" cy="1628775"/>
          </a:xfrm>
          <a:prstGeom prst="rect">
            <a:avLst/>
          </a:prstGeom>
        </p:spPr>
      </p:pic>
    </p:spTree>
    <p:extLst>
      <p:ext uri="{BB962C8B-B14F-4D97-AF65-F5344CB8AC3E}">
        <p14:creationId xmlns:p14="http://schemas.microsoft.com/office/powerpoint/2010/main" val="136702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5273" y="316523"/>
            <a:ext cx="11132649" cy="861646"/>
          </a:xfrm>
        </p:spPr>
        <p:txBody>
          <a:bodyPr>
            <a:normAutofit fontScale="90000"/>
          </a:bodyPr>
          <a:lstStyle/>
          <a:p>
            <a:r>
              <a:rPr lang="en-US" dirty="0"/>
              <a:t>What we are required to align to:</a:t>
            </a:r>
          </a:p>
        </p:txBody>
      </p:sp>
      <p:pic>
        <p:nvPicPr>
          <p:cNvPr id="4" name="Picture 3"/>
          <p:cNvPicPr>
            <a:picLocks noChangeAspect="1"/>
          </p:cNvPicPr>
          <p:nvPr/>
        </p:nvPicPr>
        <p:blipFill>
          <a:blip r:embed="rId3"/>
          <a:stretch>
            <a:fillRect/>
          </a:stretch>
        </p:blipFill>
        <p:spPr>
          <a:xfrm>
            <a:off x="385273" y="1307123"/>
            <a:ext cx="6325773" cy="1664677"/>
          </a:xfrm>
          <a:prstGeom prst="rect">
            <a:avLst/>
          </a:prstGeom>
        </p:spPr>
      </p:pic>
      <p:sp>
        <p:nvSpPr>
          <p:cNvPr id="5" name="TextBox 4"/>
          <p:cNvSpPr txBox="1"/>
          <p:nvPr/>
        </p:nvSpPr>
        <p:spPr>
          <a:xfrm>
            <a:off x="2038073" y="2971800"/>
            <a:ext cx="3288323" cy="369332"/>
          </a:xfrm>
          <a:prstGeom prst="rect">
            <a:avLst/>
          </a:prstGeom>
          <a:noFill/>
        </p:spPr>
        <p:txBody>
          <a:bodyPr wrap="square" rtlCol="0">
            <a:spAutoFit/>
          </a:bodyPr>
          <a:lstStyle/>
          <a:p>
            <a:r>
              <a:rPr lang="en-US" dirty="0"/>
              <a:t>A.1.1., A.1.2., A.2.1., A.2.2.</a:t>
            </a:r>
          </a:p>
        </p:txBody>
      </p:sp>
      <p:pic>
        <p:nvPicPr>
          <p:cNvPr id="6" name="Picture 5"/>
          <p:cNvPicPr>
            <a:picLocks noChangeAspect="1"/>
          </p:cNvPicPr>
          <p:nvPr/>
        </p:nvPicPr>
        <p:blipFill>
          <a:blip r:embed="rId4"/>
          <a:stretch>
            <a:fillRect/>
          </a:stretch>
        </p:blipFill>
        <p:spPr>
          <a:xfrm>
            <a:off x="7334159" y="2999657"/>
            <a:ext cx="4259067" cy="1773088"/>
          </a:xfrm>
          <a:prstGeom prst="rect">
            <a:avLst/>
          </a:prstGeom>
        </p:spPr>
      </p:pic>
      <p:pic>
        <p:nvPicPr>
          <p:cNvPr id="3" name="Picture 2">
            <a:extLst>
              <a:ext uri="{FF2B5EF4-FFF2-40B4-BE49-F238E27FC236}">
                <a16:creationId xmlns:a16="http://schemas.microsoft.com/office/drawing/2014/main" xmlns="" id="{6869CEEE-FC6F-4E5C-93E2-A6496FB7F088}"/>
              </a:ext>
            </a:extLst>
          </p:cNvPr>
          <p:cNvPicPr>
            <a:picLocks noChangeAspect="1"/>
          </p:cNvPicPr>
          <p:nvPr/>
        </p:nvPicPr>
        <p:blipFill>
          <a:blip r:embed="rId5"/>
          <a:stretch>
            <a:fillRect/>
          </a:stretch>
        </p:blipFill>
        <p:spPr>
          <a:xfrm>
            <a:off x="2293997" y="5550877"/>
            <a:ext cx="7315200" cy="942975"/>
          </a:xfrm>
          <a:prstGeom prst="rect">
            <a:avLst/>
          </a:prstGeom>
        </p:spPr>
      </p:pic>
      <p:pic>
        <p:nvPicPr>
          <p:cNvPr id="7" name="Picture 6">
            <a:extLst>
              <a:ext uri="{FF2B5EF4-FFF2-40B4-BE49-F238E27FC236}">
                <a16:creationId xmlns:a16="http://schemas.microsoft.com/office/drawing/2014/main" xmlns="" id="{1855F580-CAA9-4BF8-A8C9-3522025F0BEF}"/>
              </a:ext>
            </a:extLst>
          </p:cNvPr>
          <p:cNvPicPr>
            <a:picLocks noChangeAspect="1"/>
          </p:cNvPicPr>
          <p:nvPr/>
        </p:nvPicPr>
        <p:blipFill>
          <a:blip r:embed="rId6"/>
          <a:stretch>
            <a:fillRect/>
          </a:stretch>
        </p:blipFill>
        <p:spPr>
          <a:xfrm>
            <a:off x="3682234" y="3941518"/>
            <a:ext cx="3409950" cy="1285875"/>
          </a:xfrm>
          <a:prstGeom prst="rect">
            <a:avLst/>
          </a:prstGeom>
        </p:spPr>
      </p:pic>
      <p:pic>
        <p:nvPicPr>
          <p:cNvPr id="8" name="Picture 7">
            <a:extLst>
              <a:ext uri="{FF2B5EF4-FFF2-40B4-BE49-F238E27FC236}">
                <a16:creationId xmlns:a16="http://schemas.microsoft.com/office/drawing/2014/main" xmlns="" id="{04E2E3B3-B321-4225-8BD7-A9B3B459C73A}"/>
              </a:ext>
            </a:extLst>
          </p:cNvPr>
          <p:cNvPicPr>
            <a:picLocks noChangeAspect="1"/>
          </p:cNvPicPr>
          <p:nvPr/>
        </p:nvPicPr>
        <p:blipFill>
          <a:blip r:embed="rId7"/>
          <a:stretch>
            <a:fillRect/>
          </a:stretch>
        </p:blipFill>
        <p:spPr>
          <a:xfrm>
            <a:off x="8066275" y="1298992"/>
            <a:ext cx="2626827" cy="1513470"/>
          </a:xfrm>
          <a:prstGeom prst="rect">
            <a:avLst/>
          </a:prstGeom>
        </p:spPr>
      </p:pic>
      <p:pic>
        <p:nvPicPr>
          <p:cNvPr id="9" name="Picture 8">
            <a:extLst>
              <a:ext uri="{FF2B5EF4-FFF2-40B4-BE49-F238E27FC236}">
                <a16:creationId xmlns:a16="http://schemas.microsoft.com/office/drawing/2014/main" xmlns="" id="{83806766-3A37-4FDB-BF2C-E76D0649E167}"/>
              </a:ext>
            </a:extLst>
          </p:cNvPr>
          <p:cNvPicPr>
            <a:picLocks noChangeAspect="1"/>
          </p:cNvPicPr>
          <p:nvPr/>
        </p:nvPicPr>
        <p:blipFill>
          <a:blip r:embed="rId8"/>
          <a:stretch>
            <a:fillRect/>
          </a:stretch>
        </p:blipFill>
        <p:spPr>
          <a:xfrm>
            <a:off x="488576" y="3664616"/>
            <a:ext cx="2286000" cy="1276350"/>
          </a:xfrm>
          <a:prstGeom prst="rect">
            <a:avLst/>
          </a:prstGeom>
        </p:spPr>
      </p:pic>
    </p:spTree>
    <p:extLst>
      <p:ext uri="{BB962C8B-B14F-4D97-AF65-F5344CB8AC3E}">
        <p14:creationId xmlns:p14="http://schemas.microsoft.com/office/powerpoint/2010/main" val="4232276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580234-08F8-456F-A0E2-697689771CCC}"/>
              </a:ext>
            </a:extLst>
          </p:cNvPr>
          <p:cNvSpPr>
            <a:spLocks noGrp="1"/>
          </p:cNvSpPr>
          <p:nvPr>
            <p:ph type="title"/>
          </p:nvPr>
        </p:nvSpPr>
        <p:spPr>
          <a:xfrm>
            <a:off x="382996" y="5068245"/>
            <a:ext cx="8534400" cy="1507067"/>
          </a:xfrm>
        </p:spPr>
        <p:txBody>
          <a:bodyPr/>
          <a:lstStyle/>
          <a:p>
            <a:r>
              <a:rPr lang="en-US" dirty="0"/>
              <a:t>What is the purpose of today?</a:t>
            </a:r>
          </a:p>
        </p:txBody>
      </p:sp>
      <p:sp>
        <p:nvSpPr>
          <p:cNvPr id="3" name="Content Placeholder 2">
            <a:extLst>
              <a:ext uri="{FF2B5EF4-FFF2-40B4-BE49-F238E27FC236}">
                <a16:creationId xmlns:a16="http://schemas.microsoft.com/office/drawing/2014/main" xmlns="" id="{BAE59AFB-1D1F-4224-BDE1-EDD18DE6677F}"/>
              </a:ext>
            </a:extLst>
          </p:cNvPr>
          <p:cNvSpPr>
            <a:spLocks noGrp="1"/>
          </p:cNvSpPr>
          <p:nvPr>
            <p:ph idx="1"/>
          </p:nvPr>
        </p:nvSpPr>
        <p:spPr>
          <a:xfrm>
            <a:off x="382996" y="282688"/>
            <a:ext cx="11246019" cy="5300531"/>
          </a:xfrm>
        </p:spPr>
        <p:txBody>
          <a:bodyPr>
            <a:normAutofit/>
          </a:bodyPr>
          <a:lstStyle/>
          <a:p>
            <a:r>
              <a:rPr lang="en-US" sz="2800" dirty="0"/>
              <a:t>Review the required standards for the specific program</a:t>
            </a:r>
          </a:p>
          <a:p>
            <a:r>
              <a:rPr lang="en-US" sz="2800" dirty="0"/>
              <a:t>Brainstorm field experiences that align to concentration area and Educational Leadership hours</a:t>
            </a:r>
          </a:p>
          <a:p>
            <a:r>
              <a:rPr lang="en-US" sz="2800" dirty="0"/>
              <a:t>Process of content to be learned</a:t>
            </a:r>
          </a:p>
          <a:p>
            <a:r>
              <a:rPr lang="en-US" sz="2800" dirty="0"/>
              <a:t>Ideas for assessments that are aligned to real-world knowledge and skills currently required in the field</a:t>
            </a:r>
          </a:p>
          <a:p>
            <a:r>
              <a:rPr lang="en-US" sz="2800" dirty="0"/>
              <a:t>Volunteer to contribute something specific at the next meeting</a:t>
            </a:r>
          </a:p>
          <a:p>
            <a:r>
              <a:rPr lang="en-US" sz="2800" dirty="0"/>
              <a:t>Determine next meeting facilitated by your MSU representative for the week of April 6</a:t>
            </a:r>
            <a:r>
              <a:rPr lang="en-US" sz="2800" baseline="30000" dirty="0"/>
              <a:t>th</a:t>
            </a:r>
            <a:endParaRPr lang="en-US" sz="2800" dirty="0"/>
          </a:p>
          <a:p>
            <a:endParaRPr lang="en-US" dirty="0"/>
          </a:p>
        </p:txBody>
      </p:sp>
    </p:spTree>
    <p:extLst>
      <p:ext uri="{BB962C8B-B14F-4D97-AF65-F5344CB8AC3E}">
        <p14:creationId xmlns:p14="http://schemas.microsoft.com/office/powerpoint/2010/main" val="92821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580234-08F8-456F-A0E2-697689771CCC}"/>
              </a:ext>
            </a:extLst>
          </p:cNvPr>
          <p:cNvSpPr>
            <a:spLocks noGrp="1"/>
          </p:cNvSpPr>
          <p:nvPr>
            <p:ph type="title"/>
          </p:nvPr>
        </p:nvSpPr>
        <p:spPr>
          <a:xfrm>
            <a:off x="382996" y="5240367"/>
            <a:ext cx="11106171" cy="1507067"/>
          </a:xfrm>
        </p:spPr>
        <p:txBody>
          <a:bodyPr/>
          <a:lstStyle/>
          <a:p>
            <a:r>
              <a:rPr lang="en-US" dirty="0"/>
              <a:t>What is the purpose of our next meeting?</a:t>
            </a:r>
          </a:p>
        </p:txBody>
      </p:sp>
      <p:sp>
        <p:nvSpPr>
          <p:cNvPr id="3" name="Content Placeholder 2">
            <a:extLst>
              <a:ext uri="{FF2B5EF4-FFF2-40B4-BE49-F238E27FC236}">
                <a16:creationId xmlns:a16="http://schemas.microsoft.com/office/drawing/2014/main" xmlns="" id="{BAE59AFB-1D1F-4224-BDE1-EDD18DE6677F}"/>
              </a:ext>
            </a:extLst>
          </p:cNvPr>
          <p:cNvSpPr>
            <a:spLocks noGrp="1"/>
          </p:cNvSpPr>
          <p:nvPr>
            <p:ph idx="1"/>
          </p:nvPr>
        </p:nvSpPr>
        <p:spPr>
          <a:xfrm>
            <a:off x="382996" y="282688"/>
            <a:ext cx="11246019" cy="5300531"/>
          </a:xfrm>
        </p:spPr>
        <p:txBody>
          <a:bodyPr>
            <a:normAutofit/>
          </a:bodyPr>
          <a:lstStyle/>
          <a:p>
            <a:r>
              <a:rPr lang="en-US" sz="2800" dirty="0"/>
              <a:t>Review previous brainstorming from Meeting #1 (today’s meeting)</a:t>
            </a:r>
          </a:p>
          <a:p>
            <a:r>
              <a:rPr lang="en-US" sz="2800" dirty="0"/>
              <a:t>Identify new resources, assignments, assessments, etc. brought by the group</a:t>
            </a:r>
          </a:p>
          <a:p>
            <a:r>
              <a:rPr lang="en-US" sz="2800" dirty="0"/>
              <a:t>Determine overarching Student Learning Outcomes for the program</a:t>
            </a:r>
          </a:p>
          <a:p>
            <a:pPr marL="0" indent="0">
              <a:buNone/>
            </a:pPr>
            <a:endParaRPr lang="en-US" dirty="0"/>
          </a:p>
        </p:txBody>
      </p:sp>
    </p:spTree>
    <p:extLst>
      <p:ext uri="{BB962C8B-B14F-4D97-AF65-F5344CB8AC3E}">
        <p14:creationId xmlns:p14="http://schemas.microsoft.com/office/powerpoint/2010/main" val="286524055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713</Words>
  <Application>Microsoft Macintosh PowerPoint</Application>
  <PresentationFormat>Custom</PresentationFormat>
  <Paragraphs>60</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Slice</vt:lpstr>
      <vt:lpstr>PowerPoint Presentation</vt:lpstr>
      <vt:lpstr>Purpose:  create high-quality master of education programs that will support all learners and transform current educational systems that is ground in research</vt:lpstr>
      <vt:lpstr>PowerPoint Presentation</vt:lpstr>
      <vt:lpstr>Our new programs</vt:lpstr>
      <vt:lpstr>Our new programs</vt:lpstr>
      <vt:lpstr>Creating an  ideal program</vt:lpstr>
      <vt:lpstr>What we are required to align to:</vt:lpstr>
      <vt:lpstr>What is the purpose of today?</vt:lpstr>
      <vt:lpstr>What is the purpose of our next meeting?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Angelique Ogea</dc:creator>
  <cp:lastModifiedBy>Jan Broussard</cp:lastModifiedBy>
  <cp:revision>2</cp:revision>
  <dcterms:created xsi:type="dcterms:W3CDTF">2020-03-20T08:04:04Z</dcterms:created>
  <dcterms:modified xsi:type="dcterms:W3CDTF">2021-04-29T04:30:56Z</dcterms:modified>
</cp:coreProperties>
</file>